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6.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7.xml" ContentType="application/vnd.openxmlformats-officedocument.theme+xml"/>
  <Override PartName="/ppt/tags/tag4.xml" ContentType="application/vnd.openxmlformats-officedocument.presentationml.tags+xml"/>
  <Override PartName="/ppt/notesSlides/notesSlide1.xml" ContentType="application/vnd.openxmlformats-officedocument.presentationml.notesSlide+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49" r:id="rId2"/>
    <p:sldMasterId id="2147483650" r:id="rId3"/>
    <p:sldMasterId id="2147483651" r:id="rId4"/>
    <p:sldMasterId id="2147483652" r:id="rId5"/>
    <p:sldMasterId id="2147483653" r:id="rId6"/>
  </p:sldMasterIdLst>
  <p:notesMasterIdLst>
    <p:notesMasterId r:id="rId46"/>
  </p:notesMasterIdLst>
  <p:sldIdLst>
    <p:sldId id="318" r:id="rId7"/>
    <p:sldId id="352" r:id="rId8"/>
    <p:sldId id="319" r:id="rId9"/>
    <p:sldId id="320" r:id="rId10"/>
    <p:sldId id="354" r:id="rId11"/>
    <p:sldId id="486" r:id="rId12"/>
    <p:sldId id="355" r:id="rId13"/>
    <p:sldId id="484" r:id="rId14"/>
    <p:sldId id="491" r:id="rId15"/>
    <p:sldId id="323" r:id="rId16"/>
    <p:sldId id="450" r:id="rId17"/>
    <p:sldId id="322" r:id="rId18"/>
    <p:sldId id="451" r:id="rId19"/>
    <p:sldId id="325" r:id="rId20"/>
    <p:sldId id="453" r:id="rId21"/>
    <p:sldId id="454" r:id="rId22"/>
    <p:sldId id="418" r:id="rId23"/>
    <p:sldId id="422" r:id="rId24"/>
    <p:sldId id="424" r:id="rId25"/>
    <p:sldId id="328" r:id="rId26"/>
    <p:sldId id="329" r:id="rId27"/>
    <p:sldId id="420" r:id="rId28"/>
    <p:sldId id="489" r:id="rId29"/>
    <p:sldId id="330" r:id="rId30"/>
    <p:sldId id="331" r:id="rId31"/>
    <p:sldId id="332" r:id="rId32"/>
    <p:sldId id="333" r:id="rId33"/>
    <p:sldId id="334" r:id="rId34"/>
    <p:sldId id="335" r:id="rId35"/>
    <p:sldId id="337" r:id="rId36"/>
    <p:sldId id="338" r:id="rId37"/>
    <p:sldId id="339" r:id="rId38"/>
    <p:sldId id="340" r:id="rId39"/>
    <p:sldId id="485" r:id="rId40"/>
    <p:sldId id="341" r:id="rId41"/>
    <p:sldId id="342" r:id="rId42"/>
    <p:sldId id="343" r:id="rId43"/>
    <p:sldId id="344" r:id="rId44"/>
    <p:sldId id="345" r:id="rId4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10">
          <p15:clr>
            <a:srgbClr val="A4A3A4"/>
          </p15:clr>
        </p15:guide>
        <p15:guide id="2" pos="2789">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Billgates" initials="B" lastIdx="0"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CC"/>
    <a:srgbClr val="FFCC00"/>
    <a:srgbClr val="CCFF66"/>
    <a:srgbClr val="99FF66"/>
    <a:srgbClr val="FFFF66"/>
    <a:srgbClr val="33CCFF"/>
    <a:srgbClr val="FF5050"/>
    <a:srgbClr val="CCFF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114" autoAdjust="0"/>
    <p:restoredTop sz="94660"/>
  </p:normalViewPr>
  <p:slideViewPr>
    <p:cSldViewPr>
      <p:cViewPr varScale="1">
        <p:scale>
          <a:sx n="92" d="100"/>
          <a:sy n="92" d="100"/>
        </p:scale>
        <p:origin x="624" y="51"/>
      </p:cViewPr>
      <p:guideLst>
        <p:guide orient="horz" pos="2210"/>
        <p:guide pos="278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commentAuthors" Target="commentAuthors.xml"/><Relationship Id="rId50" Type="http://schemas.openxmlformats.org/officeDocument/2006/relationships/theme" Target="theme/theme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presProps" Target="presProps.xml"/><Relationship Id="rId8" Type="http://schemas.openxmlformats.org/officeDocument/2006/relationships/slide" Target="slides/slide2.xml"/><Relationship Id="rId51"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 typeface="Arial" panose="020B0604020202020204" pitchFamily="34" charset="0"/>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buFont typeface="Arial" panose="020B0604020202020204" pitchFamily="34" charset="0"/>
              <a:buNone/>
              <a:defRPr sz="1200">
                <a:latin typeface="Arial" panose="020B0604020202020204" pitchFamily="34" charset="0"/>
                <a:ea typeface="宋体" panose="02010600030101010101" pitchFamily="2" charset="-122"/>
              </a:defRPr>
            </a:lvl1pPr>
          </a:lstStyle>
          <a:p>
            <a:pPr>
              <a:defRPr/>
            </a:pPr>
            <a:fld id="{FED76F83-CDF3-4BB4-95A3-A65D8E8EAD81}" type="datetimeFigureOut">
              <a:rPr lang="zh-CN" altLang="en-US"/>
              <a:t>2023/9/25</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buFont typeface="Arial" panose="020B0604020202020204" pitchFamily="34" charset="0"/>
              <a:buNone/>
              <a:defRPr sz="1200">
                <a:latin typeface="Arial" panose="020B0604020202020204" pitchFamily="34" charset="0"/>
                <a:ea typeface="宋体" panose="02010600030101010101" pitchFamily="2" charset="-122"/>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pPr>
              <a:defRPr/>
            </a:pPr>
            <a:fld id="{C53E1BB4-EDA6-4B3B-9E99-7368C34F6EC3}" type="slidenum">
              <a:rPr lang="zh-CN" altLang="en-US"/>
              <a:t>‹#›</a:t>
            </a:fld>
            <a:endParaRPr lang="zh-CN" altLang="en-US"/>
          </a:p>
        </p:txBody>
      </p:sp>
    </p:spTree>
    <p:extLst>
      <p:ext uri="{BB962C8B-B14F-4D97-AF65-F5344CB8AC3E}">
        <p14:creationId xmlns:p14="http://schemas.microsoft.com/office/powerpoint/2010/main" val="2452220193"/>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341756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741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a:p>
        </p:txBody>
      </p:sp>
      <p:sp>
        <p:nvSpPr>
          <p:cNvPr id="1741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63142ED-C1F3-4EB4-BAD7-952110F6954B}" type="slidenum">
              <a:rPr lang="zh-CN" altLang="en-US" smtClean="0">
                <a:solidFill>
                  <a:prstClr val="black"/>
                </a:solidFill>
              </a:rPr>
              <a:t>21</a:t>
            </a:fld>
            <a:endParaRPr lang="zh-CN" altLang="en-US">
              <a:solidFill>
                <a:prstClr val="black"/>
              </a:solidFill>
            </a:endParaRPr>
          </a:p>
        </p:txBody>
      </p:sp>
    </p:spTree>
    <p:extLst>
      <p:ext uri="{BB962C8B-B14F-4D97-AF65-F5344CB8AC3E}">
        <p14:creationId xmlns:p14="http://schemas.microsoft.com/office/powerpoint/2010/main" val="17146447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2852292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12923437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9813" name="Rectangle 5"/>
          <p:cNvSpPr>
            <a:spLocks noChangeArrowheads="1"/>
          </p:cNvSpPr>
          <p:nvPr/>
        </p:nvSpPr>
        <p:spPr bwMode="auto">
          <a:xfrm>
            <a:off x="1" y="858441"/>
            <a:ext cx="9141619" cy="5143500"/>
          </a:xfrm>
          <a:prstGeom prst="rect">
            <a:avLst/>
          </a:prstGeom>
          <a:solidFill>
            <a:srgbClr val="FF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14" name="Freeform 6"/>
          <p:cNvSpPr/>
          <p:nvPr/>
        </p:nvSpPr>
        <p:spPr bwMode="auto">
          <a:xfrm>
            <a:off x="4681538" y="2764631"/>
            <a:ext cx="1175147" cy="2827735"/>
          </a:xfrm>
          <a:custGeom>
            <a:avLst/>
            <a:gdLst>
              <a:gd name="T0" fmla="*/ 987 w 987"/>
              <a:gd name="T1" fmla="*/ 1188 h 2375"/>
              <a:gd name="T2" fmla="*/ 494 w 987"/>
              <a:gd name="T3" fmla="*/ 2375 h 2375"/>
              <a:gd name="T4" fmla="*/ 0 w 987"/>
              <a:gd name="T5" fmla="*/ 1188 h 2375"/>
              <a:gd name="T6" fmla="*/ 494 w 987"/>
              <a:gd name="T7" fmla="*/ 0 h 2375"/>
              <a:gd name="T8" fmla="*/ 987 w 987"/>
              <a:gd name="T9" fmla="*/ 1188 h 2375"/>
            </a:gdLst>
            <a:ahLst/>
            <a:cxnLst>
              <a:cxn ang="0">
                <a:pos x="T0" y="T1"/>
              </a:cxn>
              <a:cxn ang="0">
                <a:pos x="T2" y="T3"/>
              </a:cxn>
              <a:cxn ang="0">
                <a:pos x="T4" y="T5"/>
              </a:cxn>
              <a:cxn ang="0">
                <a:pos x="T6" y="T7"/>
              </a:cxn>
              <a:cxn ang="0">
                <a:pos x="T8" y="T9"/>
              </a:cxn>
            </a:cxnLst>
            <a:rect l="0" t="0" r="r" b="b"/>
            <a:pathLst>
              <a:path w="987" h="2375">
                <a:moveTo>
                  <a:pt x="987" y="1188"/>
                </a:moveTo>
                <a:cubicBezTo>
                  <a:pt x="987" y="1844"/>
                  <a:pt x="766" y="2375"/>
                  <a:pt x="494" y="2375"/>
                </a:cubicBezTo>
                <a:cubicBezTo>
                  <a:pt x="221" y="2375"/>
                  <a:pt x="0" y="1844"/>
                  <a:pt x="0" y="1188"/>
                </a:cubicBezTo>
                <a:cubicBezTo>
                  <a:pt x="0" y="532"/>
                  <a:pt x="353" y="0"/>
                  <a:pt x="494" y="0"/>
                </a:cubicBezTo>
                <a:cubicBezTo>
                  <a:pt x="653" y="0"/>
                  <a:pt x="987" y="532"/>
                  <a:pt x="987" y="1188"/>
                </a:cubicBezTo>
                <a:close/>
              </a:path>
            </a:pathLst>
          </a:custGeom>
          <a:solidFill>
            <a:srgbClr val="BAA8F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15" name="Freeform 7"/>
          <p:cNvSpPr/>
          <p:nvPr/>
        </p:nvSpPr>
        <p:spPr bwMode="auto">
          <a:xfrm>
            <a:off x="5263754" y="3186113"/>
            <a:ext cx="25004" cy="1114425"/>
          </a:xfrm>
          <a:custGeom>
            <a:avLst/>
            <a:gdLst>
              <a:gd name="T0" fmla="*/ 11 w 21"/>
              <a:gd name="T1" fmla="*/ 936 h 936"/>
              <a:gd name="T2" fmla="*/ 11 w 21"/>
              <a:gd name="T3" fmla="*/ 936 h 936"/>
              <a:gd name="T4" fmla="*/ 21 w 21"/>
              <a:gd name="T5" fmla="*/ 925 h 936"/>
              <a:gd name="T6" fmla="*/ 21 w 21"/>
              <a:gd name="T7" fmla="*/ 10 h 936"/>
              <a:gd name="T8" fmla="*/ 11 w 21"/>
              <a:gd name="T9" fmla="*/ 0 h 936"/>
              <a:gd name="T10" fmla="*/ 11 w 21"/>
              <a:gd name="T11" fmla="*/ 0 h 936"/>
              <a:gd name="T12" fmla="*/ 0 w 21"/>
              <a:gd name="T13" fmla="*/ 10 h 936"/>
              <a:gd name="T14" fmla="*/ 0 w 21"/>
              <a:gd name="T15" fmla="*/ 925 h 936"/>
              <a:gd name="T16" fmla="*/ 11 w 21"/>
              <a:gd name="T17" fmla="*/ 93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36">
                <a:moveTo>
                  <a:pt x="11" y="936"/>
                </a:moveTo>
                <a:cubicBezTo>
                  <a:pt x="11" y="936"/>
                  <a:pt x="11" y="936"/>
                  <a:pt x="11" y="936"/>
                </a:cubicBezTo>
                <a:cubicBezTo>
                  <a:pt x="16" y="936"/>
                  <a:pt x="21" y="931"/>
                  <a:pt x="21" y="925"/>
                </a:cubicBezTo>
                <a:cubicBezTo>
                  <a:pt x="21" y="10"/>
                  <a:pt x="21" y="10"/>
                  <a:pt x="21" y="10"/>
                </a:cubicBezTo>
                <a:cubicBezTo>
                  <a:pt x="21" y="5"/>
                  <a:pt x="16" y="0"/>
                  <a:pt x="11" y="0"/>
                </a:cubicBezTo>
                <a:cubicBezTo>
                  <a:pt x="11" y="0"/>
                  <a:pt x="11" y="0"/>
                  <a:pt x="11" y="0"/>
                </a:cubicBezTo>
                <a:cubicBezTo>
                  <a:pt x="5" y="0"/>
                  <a:pt x="0" y="5"/>
                  <a:pt x="0" y="10"/>
                </a:cubicBezTo>
                <a:cubicBezTo>
                  <a:pt x="0" y="925"/>
                  <a:pt x="0" y="925"/>
                  <a:pt x="0" y="925"/>
                </a:cubicBezTo>
                <a:cubicBezTo>
                  <a:pt x="0" y="931"/>
                  <a:pt x="5" y="936"/>
                  <a:pt x="11" y="936"/>
                </a:cubicBezTo>
                <a:close/>
              </a:path>
            </a:pathLst>
          </a:custGeom>
          <a:solidFill>
            <a:srgbClr val="A56E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17" name="Freeform 9"/>
          <p:cNvSpPr/>
          <p:nvPr/>
        </p:nvSpPr>
        <p:spPr bwMode="auto">
          <a:xfrm>
            <a:off x="5070872" y="3851672"/>
            <a:ext cx="204788" cy="89297"/>
          </a:xfrm>
          <a:custGeom>
            <a:avLst/>
            <a:gdLst>
              <a:gd name="T0" fmla="*/ 155 w 172"/>
              <a:gd name="T1" fmla="*/ 73 h 75"/>
              <a:gd name="T2" fmla="*/ 10 w 172"/>
              <a:gd name="T3" fmla="*/ 25 h 75"/>
              <a:gd name="T4" fmla="*/ 2 w 172"/>
              <a:gd name="T5" fmla="*/ 10 h 75"/>
              <a:gd name="T6" fmla="*/ 2 w 172"/>
              <a:gd name="T7" fmla="*/ 10 h 75"/>
              <a:gd name="T8" fmla="*/ 18 w 172"/>
              <a:gd name="T9" fmla="*/ 2 h 75"/>
              <a:gd name="T10" fmla="*/ 162 w 172"/>
              <a:gd name="T11" fmla="*/ 51 h 75"/>
              <a:gd name="T12" fmla="*/ 170 w 172"/>
              <a:gd name="T13" fmla="*/ 66 h 75"/>
              <a:gd name="T14" fmla="*/ 170 w 172"/>
              <a:gd name="T15" fmla="*/ 66 h 75"/>
              <a:gd name="T16" fmla="*/ 155 w 172"/>
              <a:gd name="T1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75">
                <a:moveTo>
                  <a:pt x="155" y="73"/>
                </a:moveTo>
                <a:cubicBezTo>
                  <a:pt x="10" y="25"/>
                  <a:pt x="10" y="25"/>
                  <a:pt x="10" y="25"/>
                </a:cubicBezTo>
                <a:cubicBezTo>
                  <a:pt x="4" y="23"/>
                  <a:pt x="0" y="16"/>
                  <a:pt x="2" y="10"/>
                </a:cubicBezTo>
                <a:cubicBezTo>
                  <a:pt x="2" y="10"/>
                  <a:pt x="2" y="10"/>
                  <a:pt x="2" y="10"/>
                </a:cubicBezTo>
                <a:cubicBezTo>
                  <a:pt x="4" y="3"/>
                  <a:pt x="11" y="0"/>
                  <a:pt x="18" y="2"/>
                </a:cubicBezTo>
                <a:cubicBezTo>
                  <a:pt x="162" y="51"/>
                  <a:pt x="162" y="51"/>
                  <a:pt x="162" y="51"/>
                </a:cubicBezTo>
                <a:cubicBezTo>
                  <a:pt x="169" y="53"/>
                  <a:pt x="172" y="60"/>
                  <a:pt x="170" y="66"/>
                </a:cubicBezTo>
                <a:cubicBezTo>
                  <a:pt x="170" y="66"/>
                  <a:pt x="170" y="66"/>
                  <a:pt x="170" y="66"/>
                </a:cubicBezTo>
                <a:cubicBezTo>
                  <a:pt x="168" y="72"/>
                  <a:pt x="161" y="75"/>
                  <a:pt x="155" y="73"/>
                </a:cubicBezTo>
                <a:close/>
              </a:path>
            </a:pathLst>
          </a:custGeom>
          <a:solidFill>
            <a:srgbClr val="A56E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18" name="Freeform 10"/>
          <p:cNvSpPr/>
          <p:nvPr/>
        </p:nvSpPr>
        <p:spPr bwMode="auto">
          <a:xfrm>
            <a:off x="5267326" y="4020741"/>
            <a:ext cx="229791" cy="105966"/>
          </a:xfrm>
          <a:custGeom>
            <a:avLst/>
            <a:gdLst>
              <a:gd name="T0" fmla="*/ 3 w 193"/>
              <a:gd name="T1" fmla="*/ 79 h 89"/>
              <a:gd name="T2" fmla="*/ 186 w 193"/>
              <a:gd name="T3" fmla="*/ 1 h 89"/>
              <a:gd name="T4" fmla="*/ 191 w 193"/>
              <a:gd name="T5" fmla="*/ 3 h 89"/>
              <a:gd name="T6" fmla="*/ 192 w 193"/>
              <a:gd name="T7" fmla="*/ 4 h 89"/>
              <a:gd name="T8" fmla="*/ 190 w 193"/>
              <a:gd name="T9" fmla="*/ 10 h 89"/>
              <a:gd name="T10" fmla="*/ 7 w 193"/>
              <a:gd name="T11" fmla="*/ 89 h 89"/>
              <a:gd name="T12" fmla="*/ 2 w 193"/>
              <a:gd name="T13" fmla="*/ 86 h 89"/>
              <a:gd name="T14" fmla="*/ 1 w 193"/>
              <a:gd name="T15" fmla="*/ 85 h 89"/>
              <a:gd name="T16" fmla="*/ 3 w 193"/>
              <a:gd name="T17" fmla="*/ 7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89">
                <a:moveTo>
                  <a:pt x="3" y="79"/>
                </a:moveTo>
                <a:cubicBezTo>
                  <a:pt x="186" y="1"/>
                  <a:pt x="186" y="1"/>
                  <a:pt x="186" y="1"/>
                </a:cubicBezTo>
                <a:cubicBezTo>
                  <a:pt x="188" y="0"/>
                  <a:pt x="190" y="1"/>
                  <a:pt x="191" y="3"/>
                </a:cubicBezTo>
                <a:cubicBezTo>
                  <a:pt x="192" y="4"/>
                  <a:pt x="192" y="4"/>
                  <a:pt x="192" y="4"/>
                </a:cubicBezTo>
                <a:cubicBezTo>
                  <a:pt x="193" y="6"/>
                  <a:pt x="192" y="9"/>
                  <a:pt x="190" y="10"/>
                </a:cubicBezTo>
                <a:cubicBezTo>
                  <a:pt x="7" y="89"/>
                  <a:pt x="7" y="89"/>
                  <a:pt x="7" y="89"/>
                </a:cubicBezTo>
                <a:cubicBezTo>
                  <a:pt x="5" y="89"/>
                  <a:pt x="2" y="88"/>
                  <a:pt x="2" y="86"/>
                </a:cubicBezTo>
                <a:cubicBezTo>
                  <a:pt x="1" y="85"/>
                  <a:pt x="1" y="85"/>
                  <a:pt x="1" y="85"/>
                </a:cubicBezTo>
                <a:cubicBezTo>
                  <a:pt x="0" y="83"/>
                  <a:pt x="1" y="80"/>
                  <a:pt x="3" y="79"/>
                </a:cubicBezTo>
                <a:close/>
              </a:path>
            </a:pathLst>
          </a:custGeom>
          <a:solidFill>
            <a:srgbClr val="A56E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19" name="Freeform 11"/>
          <p:cNvSpPr/>
          <p:nvPr/>
        </p:nvSpPr>
        <p:spPr bwMode="auto">
          <a:xfrm>
            <a:off x="5643563" y="3912394"/>
            <a:ext cx="296466" cy="896541"/>
          </a:xfrm>
          <a:custGeom>
            <a:avLst/>
            <a:gdLst>
              <a:gd name="T0" fmla="*/ 154 w 249"/>
              <a:gd name="T1" fmla="*/ 0 h 753"/>
              <a:gd name="T2" fmla="*/ 68 w 249"/>
              <a:gd name="T3" fmla="*/ 539 h 753"/>
              <a:gd name="T4" fmla="*/ 249 w 249"/>
              <a:gd name="T5" fmla="*/ 615 h 753"/>
              <a:gd name="T6" fmla="*/ 154 w 249"/>
              <a:gd name="T7" fmla="*/ 0 h 753"/>
            </a:gdLst>
            <a:ahLst/>
            <a:cxnLst>
              <a:cxn ang="0">
                <a:pos x="T0" y="T1"/>
              </a:cxn>
              <a:cxn ang="0">
                <a:pos x="T2" y="T3"/>
              </a:cxn>
              <a:cxn ang="0">
                <a:pos x="T4" y="T5"/>
              </a:cxn>
              <a:cxn ang="0">
                <a:pos x="T6" y="T7"/>
              </a:cxn>
            </a:cxnLst>
            <a:rect l="0" t="0" r="r" b="b"/>
            <a:pathLst>
              <a:path w="249" h="753">
                <a:moveTo>
                  <a:pt x="154" y="0"/>
                </a:moveTo>
                <a:cubicBezTo>
                  <a:pt x="154" y="0"/>
                  <a:pt x="0" y="325"/>
                  <a:pt x="68" y="539"/>
                </a:cubicBezTo>
                <a:cubicBezTo>
                  <a:pt x="137" y="753"/>
                  <a:pt x="249" y="615"/>
                  <a:pt x="249" y="615"/>
                </a:cubicBezTo>
                <a:lnTo>
                  <a:pt x="154" y="0"/>
                </a:lnTo>
                <a:close/>
              </a:path>
            </a:pathLst>
          </a:custGeom>
          <a:solidFill>
            <a:srgbClr val="A56E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20" name="Freeform 12"/>
          <p:cNvSpPr/>
          <p:nvPr/>
        </p:nvSpPr>
        <p:spPr bwMode="auto">
          <a:xfrm>
            <a:off x="602457" y="4132660"/>
            <a:ext cx="2289572" cy="1869281"/>
          </a:xfrm>
          <a:custGeom>
            <a:avLst/>
            <a:gdLst>
              <a:gd name="T0" fmla="*/ 1420 w 1924"/>
              <a:gd name="T1" fmla="*/ 0 h 1570"/>
              <a:gd name="T2" fmla="*/ 929 w 1924"/>
              <a:gd name="T3" fmla="*/ 393 h 1570"/>
              <a:gd name="T4" fmla="*/ 909 w 1924"/>
              <a:gd name="T5" fmla="*/ 392 h 1570"/>
              <a:gd name="T6" fmla="*/ 497 w 1924"/>
              <a:gd name="T7" fmla="*/ 743 h 1570"/>
              <a:gd name="T8" fmla="*/ 417 w 1924"/>
              <a:gd name="T9" fmla="*/ 736 h 1570"/>
              <a:gd name="T10" fmla="*/ 0 w 1924"/>
              <a:gd name="T11" fmla="*/ 1154 h 1570"/>
              <a:gd name="T12" fmla="*/ 388 w 1924"/>
              <a:gd name="T13" fmla="*/ 1570 h 1570"/>
              <a:gd name="T14" fmla="*/ 447 w 1924"/>
              <a:gd name="T15" fmla="*/ 1570 h 1570"/>
              <a:gd name="T16" fmla="*/ 696 w 1924"/>
              <a:gd name="T17" fmla="*/ 1465 h 1570"/>
              <a:gd name="T18" fmla="*/ 784 w 1924"/>
              <a:gd name="T19" fmla="*/ 1570 h 1570"/>
              <a:gd name="T20" fmla="*/ 1463 w 1924"/>
              <a:gd name="T21" fmla="*/ 1570 h 1570"/>
              <a:gd name="T22" fmla="*/ 1627 w 1924"/>
              <a:gd name="T23" fmla="*/ 1198 h 1570"/>
              <a:gd name="T24" fmla="*/ 1578 w 1924"/>
              <a:gd name="T25" fmla="*/ 982 h 1570"/>
              <a:gd name="T26" fmla="*/ 1924 w 1924"/>
              <a:gd name="T27" fmla="*/ 504 h 1570"/>
              <a:gd name="T28" fmla="*/ 1420 w 1924"/>
              <a:gd name="T29"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4" h="1570">
                <a:moveTo>
                  <a:pt x="1420" y="0"/>
                </a:moveTo>
                <a:cubicBezTo>
                  <a:pt x="1180" y="0"/>
                  <a:pt x="980" y="168"/>
                  <a:pt x="929" y="393"/>
                </a:cubicBezTo>
                <a:cubicBezTo>
                  <a:pt x="922" y="392"/>
                  <a:pt x="916" y="392"/>
                  <a:pt x="909" y="392"/>
                </a:cubicBezTo>
                <a:cubicBezTo>
                  <a:pt x="701" y="392"/>
                  <a:pt x="529" y="544"/>
                  <a:pt x="497" y="743"/>
                </a:cubicBezTo>
                <a:cubicBezTo>
                  <a:pt x="471" y="738"/>
                  <a:pt x="445" y="736"/>
                  <a:pt x="417" y="736"/>
                </a:cubicBezTo>
                <a:cubicBezTo>
                  <a:pt x="187" y="736"/>
                  <a:pt x="0" y="923"/>
                  <a:pt x="0" y="1154"/>
                </a:cubicBezTo>
                <a:cubicBezTo>
                  <a:pt x="0" y="1375"/>
                  <a:pt x="171" y="1556"/>
                  <a:pt x="388" y="1570"/>
                </a:cubicBezTo>
                <a:cubicBezTo>
                  <a:pt x="447" y="1570"/>
                  <a:pt x="447" y="1570"/>
                  <a:pt x="447" y="1570"/>
                </a:cubicBezTo>
                <a:cubicBezTo>
                  <a:pt x="542" y="1564"/>
                  <a:pt x="629" y="1525"/>
                  <a:pt x="696" y="1465"/>
                </a:cubicBezTo>
                <a:cubicBezTo>
                  <a:pt x="721" y="1504"/>
                  <a:pt x="750" y="1539"/>
                  <a:pt x="784" y="1570"/>
                </a:cubicBezTo>
                <a:cubicBezTo>
                  <a:pt x="1463" y="1570"/>
                  <a:pt x="1463" y="1570"/>
                  <a:pt x="1463" y="1570"/>
                </a:cubicBezTo>
                <a:cubicBezTo>
                  <a:pt x="1564" y="1478"/>
                  <a:pt x="1627" y="1346"/>
                  <a:pt x="1627" y="1198"/>
                </a:cubicBezTo>
                <a:cubicBezTo>
                  <a:pt x="1627" y="1121"/>
                  <a:pt x="1610" y="1047"/>
                  <a:pt x="1578" y="982"/>
                </a:cubicBezTo>
                <a:cubicBezTo>
                  <a:pt x="1779" y="916"/>
                  <a:pt x="1924" y="727"/>
                  <a:pt x="1924" y="504"/>
                </a:cubicBezTo>
                <a:cubicBezTo>
                  <a:pt x="1924" y="226"/>
                  <a:pt x="1698" y="0"/>
                  <a:pt x="1420" y="0"/>
                </a:cubicBezTo>
                <a:close/>
              </a:path>
            </a:pathLst>
          </a:custGeom>
          <a:solidFill>
            <a:srgbClr val="92EBC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21" name="Freeform 13"/>
          <p:cNvSpPr/>
          <p:nvPr/>
        </p:nvSpPr>
        <p:spPr bwMode="auto">
          <a:xfrm>
            <a:off x="914401" y="5242322"/>
            <a:ext cx="16669" cy="529829"/>
          </a:xfrm>
          <a:custGeom>
            <a:avLst/>
            <a:gdLst>
              <a:gd name="T0" fmla="*/ 7 w 14"/>
              <a:gd name="T1" fmla="*/ 445 h 445"/>
              <a:gd name="T2" fmla="*/ 7 w 14"/>
              <a:gd name="T3" fmla="*/ 445 h 445"/>
              <a:gd name="T4" fmla="*/ 14 w 14"/>
              <a:gd name="T5" fmla="*/ 438 h 445"/>
              <a:gd name="T6" fmla="*/ 14 w 14"/>
              <a:gd name="T7" fmla="*/ 7 h 445"/>
              <a:gd name="T8" fmla="*/ 7 w 14"/>
              <a:gd name="T9" fmla="*/ 0 h 445"/>
              <a:gd name="T10" fmla="*/ 7 w 14"/>
              <a:gd name="T11" fmla="*/ 0 h 445"/>
              <a:gd name="T12" fmla="*/ 0 w 14"/>
              <a:gd name="T13" fmla="*/ 7 h 445"/>
              <a:gd name="T14" fmla="*/ 0 w 14"/>
              <a:gd name="T15" fmla="*/ 438 h 445"/>
              <a:gd name="T16" fmla="*/ 7 w 14"/>
              <a:gd name="T17"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45">
                <a:moveTo>
                  <a:pt x="7" y="445"/>
                </a:moveTo>
                <a:cubicBezTo>
                  <a:pt x="7" y="445"/>
                  <a:pt x="7" y="445"/>
                  <a:pt x="7" y="445"/>
                </a:cubicBezTo>
                <a:cubicBezTo>
                  <a:pt x="11" y="445"/>
                  <a:pt x="14" y="442"/>
                  <a:pt x="14" y="438"/>
                </a:cubicBezTo>
                <a:cubicBezTo>
                  <a:pt x="14" y="7"/>
                  <a:pt x="14" y="7"/>
                  <a:pt x="14" y="7"/>
                </a:cubicBezTo>
                <a:cubicBezTo>
                  <a:pt x="14" y="3"/>
                  <a:pt x="11" y="0"/>
                  <a:pt x="7" y="0"/>
                </a:cubicBezTo>
                <a:cubicBezTo>
                  <a:pt x="7" y="0"/>
                  <a:pt x="7" y="0"/>
                  <a:pt x="7" y="0"/>
                </a:cubicBezTo>
                <a:cubicBezTo>
                  <a:pt x="3" y="0"/>
                  <a:pt x="0" y="3"/>
                  <a:pt x="0" y="7"/>
                </a:cubicBezTo>
                <a:cubicBezTo>
                  <a:pt x="0" y="438"/>
                  <a:pt x="0" y="438"/>
                  <a:pt x="0" y="438"/>
                </a:cubicBezTo>
                <a:cubicBezTo>
                  <a:pt x="0" y="442"/>
                  <a:pt x="3" y="445"/>
                  <a:pt x="7" y="445"/>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22" name="Freeform 14"/>
          <p:cNvSpPr/>
          <p:nvPr/>
        </p:nvSpPr>
        <p:spPr bwMode="auto">
          <a:xfrm>
            <a:off x="829866" y="5334000"/>
            <a:ext cx="91679" cy="77391"/>
          </a:xfrm>
          <a:custGeom>
            <a:avLst/>
            <a:gdLst>
              <a:gd name="T0" fmla="*/ 69 w 77"/>
              <a:gd name="T1" fmla="*/ 64 h 65"/>
              <a:gd name="T2" fmla="*/ 2 w 77"/>
              <a:gd name="T3" fmla="*/ 8 h 65"/>
              <a:gd name="T4" fmla="*/ 2 w 77"/>
              <a:gd name="T5" fmla="*/ 3 h 65"/>
              <a:gd name="T6" fmla="*/ 2 w 77"/>
              <a:gd name="T7" fmla="*/ 3 h 65"/>
              <a:gd name="T8" fmla="*/ 8 w 77"/>
              <a:gd name="T9" fmla="*/ 2 h 65"/>
              <a:gd name="T10" fmla="*/ 75 w 77"/>
              <a:gd name="T11" fmla="*/ 57 h 65"/>
              <a:gd name="T12" fmla="*/ 75 w 77"/>
              <a:gd name="T13" fmla="*/ 63 h 65"/>
              <a:gd name="T14" fmla="*/ 75 w 77"/>
              <a:gd name="T15" fmla="*/ 63 h 65"/>
              <a:gd name="T16" fmla="*/ 69 w 77"/>
              <a:gd name="T17"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69" y="64"/>
                </a:moveTo>
                <a:cubicBezTo>
                  <a:pt x="2" y="8"/>
                  <a:pt x="2" y="8"/>
                  <a:pt x="2" y="8"/>
                </a:cubicBezTo>
                <a:cubicBezTo>
                  <a:pt x="1" y="7"/>
                  <a:pt x="0" y="4"/>
                  <a:pt x="2" y="3"/>
                </a:cubicBezTo>
                <a:cubicBezTo>
                  <a:pt x="2" y="3"/>
                  <a:pt x="2" y="3"/>
                  <a:pt x="2" y="3"/>
                </a:cubicBezTo>
                <a:cubicBezTo>
                  <a:pt x="3" y="1"/>
                  <a:pt x="6" y="0"/>
                  <a:pt x="8" y="2"/>
                </a:cubicBezTo>
                <a:cubicBezTo>
                  <a:pt x="75" y="57"/>
                  <a:pt x="75" y="57"/>
                  <a:pt x="75" y="57"/>
                </a:cubicBezTo>
                <a:cubicBezTo>
                  <a:pt x="76" y="59"/>
                  <a:pt x="77" y="61"/>
                  <a:pt x="75" y="63"/>
                </a:cubicBezTo>
                <a:cubicBezTo>
                  <a:pt x="75" y="63"/>
                  <a:pt x="75" y="63"/>
                  <a:pt x="75" y="63"/>
                </a:cubicBezTo>
                <a:cubicBezTo>
                  <a:pt x="74" y="65"/>
                  <a:pt x="71" y="65"/>
                  <a:pt x="69" y="64"/>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23" name="Freeform 15"/>
          <p:cNvSpPr/>
          <p:nvPr/>
        </p:nvSpPr>
        <p:spPr bwMode="auto">
          <a:xfrm>
            <a:off x="914401" y="5463779"/>
            <a:ext cx="115491" cy="98822"/>
          </a:xfrm>
          <a:custGeom>
            <a:avLst/>
            <a:gdLst>
              <a:gd name="T0" fmla="*/ 2 w 97"/>
              <a:gd name="T1" fmla="*/ 75 h 83"/>
              <a:gd name="T2" fmla="*/ 89 w 97"/>
              <a:gd name="T3" fmla="*/ 2 h 83"/>
              <a:gd name="T4" fmla="*/ 95 w 97"/>
              <a:gd name="T5" fmla="*/ 2 h 83"/>
              <a:gd name="T6" fmla="*/ 95 w 97"/>
              <a:gd name="T7" fmla="*/ 2 h 83"/>
              <a:gd name="T8" fmla="*/ 95 w 97"/>
              <a:gd name="T9" fmla="*/ 8 h 83"/>
              <a:gd name="T10" fmla="*/ 8 w 97"/>
              <a:gd name="T11" fmla="*/ 82 h 83"/>
              <a:gd name="T12" fmla="*/ 2 w 97"/>
              <a:gd name="T13" fmla="*/ 81 h 83"/>
              <a:gd name="T14" fmla="*/ 2 w 97"/>
              <a:gd name="T15" fmla="*/ 81 h 83"/>
              <a:gd name="T16" fmla="*/ 2 w 97"/>
              <a:gd name="T17"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83">
                <a:moveTo>
                  <a:pt x="2" y="75"/>
                </a:moveTo>
                <a:cubicBezTo>
                  <a:pt x="89" y="2"/>
                  <a:pt x="89" y="2"/>
                  <a:pt x="89" y="2"/>
                </a:cubicBezTo>
                <a:cubicBezTo>
                  <a:pt x="91" y="0"/>
                  <a:pt x="94" y="0"/>
                  <a:pt x="95" y="2"/>
                </a:cubicBezTo>
                <a:cubicBezTo>
                  <a:pt x="95" y="2"/>
                  <a:pt x="95" y="2"/>
                  <a:pt x="95" y="2"/>
                </a:cubicBezTo>
                <a:cubicBezTo>
                  <a:pt x="97" y="4"/>
                  <a:pt x="96" y="6"/>
                  <a:pt x="95" y="8"/>
                </a:cubicBezTo>
                <a:cubicBezTo>
                  <a:pt x="8" y="82"/>
                  <a:pt x="8" y="82"/>
                  <a:pt x="8" y="82"/>
                </a:cubicBezTo>
                <a:cubicBezTo>
                  <a:pt x="6" y="83"/>
                  <a:pt x="3" y="83"/>
                  <a:pt x="2" y="81"/>
                </a:cubicBezTo>
                <a:cubicBezTo>
                  <a:pt x="2" y="81"/>
                  <a:pt x="2" y="81"/>
                  <a:pt x="2" y="81"/>
                </a:cubicBezTo>
                <a:cubicBezTo>
                  <a:pt x="0" y="80"/>
                  <a:pt x="0" y="77"/>
                  <a:pt x="2" y="75"/>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24" name="Freeform 16"/>
          <p:cNvSpPr/>
          <p:nvPr/>
        </p:nvSpPr>
        <p:spPr bwMode="auto">
          <a:xfrm>
            <a:off x="1579960" y="4950619"/>
            <a:ext cx="16669" cy="742950"/>
          </a:xfrm>
          <a:custGeom>
            <a:avLst/>
            <a:gdLst>
              <a:gd name="T0" fmla="*/ 7 w 14"/>
              <a:gd name="T1" fmla="*/ 624 h 624"/>
              <a:gd name="T2" fmla="*/ 7 w 14"/>
              <a:gd name="T3" fmla="*/ 624 h 624"/>
              <a:gd name="T4" fmla="*/ 14 w 14"/>
              <a:gd name="T5" fmla="*/ 617 h 624"/>
              <a:gd name="T6" fmla="*/ 14 w 14"/>
              <a:gd name="T7" fmla="*/ 7 h 624"/>
              <a:gd name="T8" fmla="*/ 7 w 14"/>
              <a:gd name="T9" fmla="*/ 0 h 624"/>
              <a:gd name="T10" fmla="*/ 7 w 14"/>
              <a:gd name="T11" fmla="*/ 0 h 624"/>
              <a:gd name="T12" fmla="*/ 0 w 14"/>
              <a:gd name="T13" fmla="*/ 7 h 624"/>
              <a:gd name="T14" fmla="*/ 0 w 14"/>
              <a:gd name="T15" fmla="*/ 617 h 624"/>
              <a:gd name="T16" fmla="*/ 7 w 14"/>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24">
                <a:moveTo>
                  <a:pt x="7" y="624"/>
                </a:moveTo>
                <a:cubicBezTo>
                  <a:pt x="7" y="624"/>
                  <a:pt x="7" y="624"/>
                  <a:pt x="7" y="624"/>
                </a:cubicBezTo>
                <a:cubicBezTo>
                  <a:pt x="11" y="624"/>
                  <a:pt x="14" y="621"/>
                  <a:pt x="14" y="617"/>
                </a:cubicBezTo>
                <a:cubicBezTo>
                  <a:pt x="14" y="7"/>
                  <a:pt x="14" y="7"/>
                  <a:pt x="14" y="7"/>
                </a:cubicBezTo>
                <a:cubicBezTo>
                  <a:pt x="14" y="3"/>
                  <a:pt x="11" y="0"/>
                  <a:pt x="7" y="0"/>
                </a:cubicBezTo>
                <a:cubicBezTo>
                  <a:pt x="7" y="0"/>
                  <a:pt x="7" y="0"/>
                  <a:pt x="7" y="0"/>
                </a:cubicBezTo>
                <a:cubicBezTo>
                  <a:pt x="3" y="0"/>
                  <a:pt x="0" y="3"/>
                  <a:pt x="0" y="7"/>
                </a:cubicBezTo>
                <a:cubicBezTo>
                  <a:pt x="0" y="617"/>
                  <a:pt x="0" y="617"/>
                  <a:pt x="0" y="617"/>
                </a:cubicBezTo>
                <a:cubicBezTo>
                  <a:pt x="0" y="621"/>
                  <a:pt x="3" y="624"/>
                  <a:pt x="7" y="624"/>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25" name="Freeform 17"/>
          <p:cNvSpPr/>
          <p:nvPr/>
        </p:nvSpPr>
        <p:spPr bwMode="auto">
          <a:xfrm>
            <a:off x="1496616" y="5043488"/>
            <a:ext cx="90488" cy="76200"/>
          </a:xfrm>
          <a:custGeom>
            <a:avLst/>
            <a:gdLst>
              <a:gd name="T0" fmla="*/ 69 w 76"/>
              <a:gd name="T1" fmla="*/ 63 h 64"/>
              <a:gd name="T2" fmla="*/ 2 w 76"/>
              <a:gd name="T3" fmla="*/ 8 h 64"/>
              <a:gd name="T4" fmla="*/ 1 w 76"/>
              <a:gd name="T5" fmla="*/ 2 h 64"/>
              <a:gd name="T6" fmla="*/ 1 w 76"/>
              <a:gd name="T7" fmla="*/ 2 h 64"/>
              <a:gd name="T8" fmla="*/ 7 w 76"/>
              <a:gd name="T9" fmla="*/ 1 h 64"/>
              <a:gd name="T10" fmla="*/ 74 w 76"/>
              <a:gd name="T11" fmla="*/ 56 h 64"/>
              <a:gd name="T12" fmla="*/ 75 w 76"/>
              <a:gd name="T13" fmla="*/ 62 h 64"/>
              <a:gd name="T14" fmla="*/ 75 w 76"/>
              <a:gd name="T15" fmla="*/ 62 h 64"/>
              <a:gd name="T16" fmla="*/ 69 w 76"/>
              <a:gd name="T17"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4">
                <a:moveTo>
                  <a:pt x="69" y="63"/>
                </a:moveTo>
                <a:cubicBezTo>
                  <a:pt x="2" y="8"/>
                  <a:pt x="2" y="8"/>
                  <a:pt x="2" y="8"/>
                </a:cubicBezTo>
                <a:cubicBezTo>
                  <a:pt x="0" y="6"/>
                  <a:pt x="0" y="4"/>
                  <a:pt x="1" y="2"/>
                </a:cubicBezTo>
                <a:cubicBezTo>
                  <a:pt x="1" y="2"/>
                  <a:pt x="1" y="2"/>
                  <a:pt x="1" y="2"/>
                </a:cubicBezTo>
                <a:cubicBezTo>
                  <a:pt x="3" y="0"/>
                  <a:pt x="5" y="0"/>
                  <a:pt x="7" y="1"/>
                </a:cubicBezTo>
                <a:cubicBezTo>
                  <a:pt x="74" y="56"/>
                  <a:pt x="74" y="56"/>
                  <a:pt x="74" y="56"/>
                </a:cubicBezTo>
                <a:cubicBezTo>
                  <a:pt x="76" y="58"/>
                  <a:pt x="76" y="60"/>
                  <a:pt x="75" y="62"/>
                </a:cubicBezTo>
                <a:cubicBezTo>
                  <a:pt x="75" y="62"/>
                  <a:pt x="75" y="62"/>
                  <a:pt x="75" y="62"/>
                </a:cubicBezTo>
                <a:cubicBezTo>
                  <a:pt x="73" y="64"/>
                  <a:pt x="71" y="64"/>
                  <a:pt x="69" y="63"/>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26" name="Freeform 18"/>
          <p:cNvSpPr/>
          <p:nvPr/>
        </p:nvSpPr>
        <p:spPr bwMode="auto">
          <a:xfrm>
            <a:off x="1525191" y="5320904"/>
            <a:ext cx="63104" cy="101204"/>
          </a:xfrm>
          <a:custGeom>
            <a:avLst/>
            <a:gdLst>
              <a:gd name="T0" fmla="*/ 44 w 53"/>
              <a:gd name="T1" fmla="*/ 82 h 85"/>
              <a:gd name="T2" fmla="*/ 1 w 53"/>
              <a:gd name="T3" fmla="*/ 7 h 85"/>
              <a:gd name="T4" fmla="*/ 2 w 53"/>
              <a:gd name="T5" fmla="*/ 2 h 85"/>
              <a:gd name="T6" fmla="*/ 2 w 53"/>
              <a:gd name="T7" fmla="*/ 2 h 85"/>
              <a:gd name="T8" fmla="*/ 8 w 53"/>
              <a:gd name="T9" fmla="*/ 3 h 85"/>
              <a:gd name="T10" fmla="*/ 51 w 53"/>
              <a:gd name="T11" fmla="*/ 78 h 85"/>
              <a:gd name="T12" fmla="*/ 50 w 53"/>
              <a:gd name="T13" fmla="*/ 84 h 85"/>
              <a:gd name="T14" fmla="*/ 50 w 53"/>
              <a:gd name="T15" fmla="*/ 84 h 85"/>
              <a:gd name="T16" fmla="*/ 44 w 53"/>
              <a:gd name="T17" fmla="*/ 8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5">
                <a:moveTo>
                  <a:pt x="44" y="82"/>
                </a:moveTo>
                <a:cubicBezTo>
                  <a:pt x="1" y="7"/>
                  <a:pt x="1" y="7"/>
                  <a:pt x="1" y="7"/>
                </a:cubicBezTo>
                <a:cubicBezTo>
                  <a:pt x="0" y="5"/>
                  <a:pt x="0" y="3"/>
                  <a:pt x="2" y="2"/>
                </a:cubicBezTo>
                <a:cubicBezTo>
                  <a:pt x="2" y="2"/>
                  <a:pt x="2" y="2"/>
                  <a:pt x="2" y="2"/>
                </a:cubicBezTo>
                <a:cubicBezTo>
                  <a:pt x="4" y="0"/>
                  <a:pt x="7" y="1"/>
                  <a:pt x="8" y="3"/>
                </a:cubicBezTo>
                <a:cubicBezTo>
                  <a:pt x="51" y="78"/>
                  <a:pt x="51" y="78"/>
                  <a:pt x="51" y="78"/>
                </a:cubicBezTo>
                <a:cubicBezTo>
                  <a:pt x="53" y="80"/>
                  <a:pt x="52" y="83"/>
                  <a:pt x="50" y="84"/>
                </a:cubicBezTo>
                <a:cubicBezTo>
                  <a:pt x="50" y="84"/>
                  <a:pt x="50" y="84"/>
                  <a:pt x="50" y="84"/>
                </a:cubicBezTo>
                <a:cubicBezTo>
                  <a:pt x="48" y="85"/>
                  <a:pt x="45" y="84"/>
                  <a:pt x="44" y="82"/>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27" name="Freeform 19"/>
          <p:cNvSpPr/>
          <p:nvPr/>
        </p:nvSpPr>
        <p:spPr bwMode="auto">
          <a:xfrm>
            <a:off x="1581151" y="5172075"/>
            <a:ext cx="114300" cy="100013"/>
          </a:xfrm>
          <a:custGeom>
            <a:avLst/>
            <a:gdLst>
              <a:gd name="T0" fmla="*/ 2 w 96"/>
              <a:gd name="T1" fmla="*/ 76 h 84"/>
              <a:gd name="T2" fmla="*/ 89 w 96"/>
              <a:gd name="T3" fmla="*/ 2 h 84"/>
              <a:gd name="T4" fmla="*/ 95 w 96"/>
              <a:gd name="T5" fmla="*/ 2 h 84"/>
              <a:gd name="T6" fmla="*/ 95 w 96"/>
              <a:gd name="T7" fmla="*/ 2 h 84"/>
              <a:gd name="T8" fmla="*/ 94 w 96"/>
              <a:gd name="T9" fmla="*/ 8 h 84"/>
              <a:gd name="T10" fmla="*/ 7 w 96"/>
              <a:gd name="T11" fmla="*/ 82 h 84"/>
              <a:gd name="T12" fmla="*/ 1 w 96"/>
              <a:gd name="T13" fmla="*/ 82 h 84"/>
              <a:gd name="T14" fmla="*/ 1 w 96"/>
              <a:gd name="T15" fmla="*/ 82 h 84"/>
              <a:gd name="T16" fmla="*/ 2 w 96"/>
              <a:gd name="T17"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84">
                <a:moveTo>
                  <a:pt x="2" y="76"/>
                </a:moveTo>
                <a:cubicBezTo>
                  <a:pt x="89" y="2"/>
                  <a:pt x="89" y="2"/>
                  <a:pt x="89" y="2"/>
                </a:cubicBezTo>
                <a:cubicBezTo>
                  <a:pt x="90" y="0"/>
                  <a:pt x="93" y="1"/>
                  <a:pt x="95" y="2"/>
                </a:cubicBezTo>
                <a:cubicBezTo>
                  <a:pt x="95" y="2"/>
                  <a:pt x="95" y="2"/>
                  <a:pt x="95" y="2"/>
                </a:cubicBezTo>
                <a:cubicBezTo>
                  <a:pt x="96" y="4"/>
                  <a:pt x="96" y="7"/>
                  <a:pt x="94" y="8"/>
                </a:cubicBezTo>
                <a:cubicBezTo>
                  <a:pt x="7" y="82"/>
                  <a:pt x="7" y="82"/>
                  <a:pt x="7" y="82"/>
                </a:cubicBezTo>
                <a:cubicBezTo>
                  <a:pt x="5" y="84"/>
                  <a:pt x="3" y="83"/>
                  <a:pt x="1" y="82"/>
                </a:cubicBezTo>
                <a:cubicBezTo>
                  <a:pt x="1" y="82"/>
                  <a:pt x="1" y="82"/>
                  <a:pt x="1" y="82"/>
                </a:cubicBezTo>
                <a:cubicBezTo>
                  <a:pt x="0" y="80"/>
                  <a:pt x="0" y="77"/>
                  <a:pt x="2" y="76"/>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28" name="Freeform 20"/>
          <p:cNvSpPr/>
          <p:nvPr/>
        </p:nvSpPr>
        <p:spPr bwMode="auto">
          <a:xfrm>
            <a:off x="1581151" y="5462588"/>
            <a:ext cx="114300" cy="98822"/>
          </a:xfrm>
          <a:custGeom>
            <a:avLst/>
            <a:gdLst>
              <a:gd name="T0" fmla="*/ 2 w 96"/>
              <a:gd name="T1" fmla="*/ 75 h 83"/>
              <a:gd name="T2" fmla="*/ 89 w 96"/>
              <a:gd name="T3" fmla="*/ 1 h 83"/>
              <a:gd name="T4" fmla="*/ 95 w 96"/>
              <a:gd name="T5" fmla="*/ 2 h 83"/>
              <a:gd name="T6" fmla="*/ 95 w 96"/>
              <a:gd name="T7" fmla="*/ 2 h 83"/>
              <a:gd name="T8" fmla="*/ 94 w 96"/>
              <a:gd name="T9" fmla="*/ 8 h 83"/>
              <a:gd name="T10" fmla="*/ 7 w 96"/>
              <a:gd name="T11" fmla="*/ 81 h 83"/>
              <a:gd name="T12" fmla="*/ 1 w 96"/>
              <a:gd name="T13" fmla="*/ 81 h 83"/>
              <a:gd name="T14" fmla="*/ 1 w 96"/>
              <a:gd name="T15" fmla="*/ 81 h 83"/>
              <a:gd name="T16" fmla="*/ 2 w 96"/>
              <a:gd name="T17"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83">
                <a:moveTo>
                  <a:pt x="2" y="75"/>
                </a:moveTo>
                <a:cubicBezTo>
                  <a:pt x="89" y="1"/>
                  <a:pt x="89" y="1"/>
                  <a:pt x="89" y="1"/>
                </a:cubicBezTo>
                <a:cubicBezTo>
                  <a:pt x="90" y="0"/>
                  <a:pt x="93" y="0"/>
                  <a:pt x="95" y="2"/>
                </a:cubicBezTo>
                <a:cubicBezTo>
                  <a:pt x="95" y="2"/>
                  <a:pt x="95" y="2"/>
                  <a:pt x="95" y="2"/>
                </a:cubicBezTo>
                <a:cubicBezTo>
                  <a:pt x="96" y="3"/>
                  <a:pt x="96" y="6"/>
                  <a:pt x="94" y="8"/>
                </a:cubicBezTo>
                <a:cubicBezTo>
                  <a:pt x="7" y="81"/>
                  <a:pt x="7" y="81"/>
                  <a:pt x="7" y="81"/>
                </a:cubicBezTo>
                <a:cubicBezTo>
                  <a:pt x="5" y="83"/>
                  <a:pt x="3" y="83"/>
                  <a:pt x="1" y="81"/>
                </a:cubicBezTo>
                <a:cubicBezTo>
                  <a:pt x="1" y="81"/>
                  <a:pt x="1" y="81"/>
                  <a:pt x="1" y="81"/>
                </a:cubicBezTo>
                <a:cubicBezTo>
                  <a:pt x="0" y="79"/>
                  <a:pt x="0" y="77"/>
                  <a:pt x="2" y="75"/>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29" name="Freeform 21"/>
          <p:cNvSpPr/>
          <p:nvPr/>
        </p:nvSpPr>
        <p:spPr bwMode="auto">
          <a:xfrm>
            <a:off x="5786438" y="3248025"/>
            <a:ext cx="797719" cy="2238375"/>
          </a:xfrm>
          <a:custGeom>
            <a:avLst/>
            <a:gdLst>
              <a:gd name="T0" fmla="*/ 670 w 670"/>
              <a:gd name="T1" fmla="*/ 940 h 1880"/>
              <a:gd name="T2" fmla="*/ 335 w 670"/>
              <a:gd name="T3" fmla="*/ 1880 h 1880"/>
              <a:gd name="T4" fmla="*/ 0 w 670"/>
              <a:gd name="T5" fmla="*/ 940 h 1880"/>
              <a:gd name="T6" fmla="*/ 335 w 670"/>
              <a:gd name="T7" fmla="*/ 0 h 1880"/>
              <a:gd name="T8" fmla="*/ 670 w 670"/>
              <a:gd name="T9" fmla="*/ 940 h 1880"/>
            </a:gdLst>
            <a:ahLst/>
            <a:cxnLst>
              <a:cxn ang="0">
                <a:pos x="T0" y="T1"/>
              </a:cxn>
              <a:cxn ang="0">
                <a:pos x="T2" y="T3"/>
              </a:cxn>
              <a:cxn ang="0">
                <a:pos x="T4" y="T5"/>
              </a:cxn>
              <a:cxn ang="0">
                <a:pos x="T6" y="T7"/>
              </a:cxn>
              <a:cxn ang="0">
                <a:pos x="T8" y="T9"/>
              </a:cxn>
            </a:cxnLst>
            <a:rect l="0" t="0" r="r" b="b"/>
            <a:pathLst>
              <a:path w="670" h="1880">
                <a:moveTo>
                  <a:pt x="670" y="940"/>
                </a:moveTo>
                <a:cubicBezTo>
                  <a:pt x="670" y="1459"/>
                  <a:pt x="520" y="1880"/>
                  <a:pt x="335" y="1880"/>
                </a:cubicBezTo>
                <a:cubicBezTo>
                  <a:pt x="150" y="1880"/>
                  <a:pt x="0" y="1459"/>
                  <a:pt x="0" y="940"/>
                </a:cubicBezTo>
                <a:cubicBezTo>
                  <a:pt x="0" y="421"/>
                  <a:pt x="335" y="0"/>
                  <a:pt x="335" y="0"/>
                </a:cubicBezTo>
                <a:cubicBezTo>
                  <a:pt x="335" y="0"/>
                  <a:pt x="670" y="421"/>
                  <a:pt x="670" y="940"/>
                </a:cubicBezTo>
                <a:close/>
              </a:path>
            </a:pathLst>
          </a:custGeom>
          <a:solidFill>
            <a:srgbClr val="FF93A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30" name="Freeform 22"/>
          <p:cNvSpPr/>
          <p:nvPr/>
        </p:nvSpPr>
        <p:spPr bwMode="auto">
          <a:xfrm>
            <a:off x="3474245" y="3183731"/>
            <a:ext cx="1122760" cy="2432447"/>
          </a:xfrm>
          <a:custGeom>
            <a:avLst/>
            <a:gdLst>
              <a:gd name="T0" fmla="*/ 943 w 943"/>
              <a:gd name="T1" fmla="*/ 1021 h 2043"/>
              <a:gd name="T2" fmla="*/ 465 w 943"/>
              <a:gd name="T3" fmla="*/ 2043 h 2043"/>
              <a:gd name="T4" fmla="*/ 0 w 943"/>
              <a:gd name="T5" fmla="*/ 1021 h 2043"/>
              <a:gd name="T6" fmla="*/ 465 w 943"/>
              <a:gd name="T7" fmla="*/ 0 h 2043"/>
              <a:gd name="T8" fmla="*/ 943 w 943"/>
              <a:gd name="T9" fmla="*/ 1021 h 2043"/>
            </a:gdLst>
            <a:ahLst/>
            <a:cxnLst>
              <a:cxn ang="0">
                <a:pos x="T0" y="T1"/>
              </a:cxn>
              <a:cxn ang="0">
                <a:pos x="T2" y="T3"/>
              </a:cxn>
              <a:cxn ang="0">
                <a:pos x="T4" y="T5"/>
              </a:cxn>
              <a:cxn ang="0">
                <a:pos x="T6" y="T7"/>
              </a:cxn>
              <a:cxn ang="0">
                <a:pos x="T8" y="T9"/>
              </a:cxn>
            </a:cxnLst>
            <a:rect l="0" t="0" r="r" b="b"/>
            <a:pathLst>
              <a:path w="943" h="2043">
                <a:moveTo>
                  <a:pt x="943" y="1021"/>
                </a:moveTo>
                <a:cubicBezTo>
                  <a:pt x="943" y="1585"/>
                  <a:pt x="666" y="2043"/>
                  <a:pt x="465" y="2043"/>
                </a:cubicBezTo>
                <a:cubicBezTo>
                  <a:pt x="265" y="2043"/>
                  <a:pt x="0" y="1585"/>
                  <a:pt x="0" y="1021"/>
                </a:cubicBezTo>
                <a:cubicBezTo>
                  <a:pt x="0" y="457"/>
                  <a:pt x="350" y="0"/>
                  <a:pt x="465" y="0"/>
                </a:cubicBezTo>
                <a:cubicBezTo>
                  <a:pt x="572" y="0"/>
                  <a:pt x="943" y="457"/>
                  <a:pt x="943" y="1021"/>
                </a:cubicBezTo>
                <a:close/>
              </a:path>
            </a:pathLst>
          </a:custGeom>
          <a:solidFill>
            <a:srgbClr val="92EBC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31" name="Freeform 23"/>
          <p:cNvSpPr/>
          <p:nvPr/>
        </p:nvSpPr>
        <p:spPr bwMode="auto">
          <a:xfrm>
            <a:off x="3987404" y="3611166"/>
            <a:ext cx="16669" cy="741760"/>
          </a:xfrm>
          <a:custGeom>
            <a:avLst/>
            <a:gdLst>
              <a:gd name="T0" fmla="*/ 7 w 14"/>
              <a:gd name="T1" fmla="*/ 623 h 623"/>
              <a:gd name="T2" fmla="*/ 7 w 14"/>
              <a:gd name="T3" fmla="*/ 623 h 623"/>
              <a:gd name="T4" fmla="*/ 14 w 14"/>
              <a:gd name="T5" fmla="*/ 616 h 623"/>
              <a:gd name="T6" fmla="*/ 14 w 14"/>
              <a:gd name="T7" fmla="*/ 7 h 623"/>
              <a:gd name="T8" fmla="*/ 7 w 14"/>
              <a:gd name="T9" fmla="*/ 0 h 623"/>
              <a:gd name="T10" fmla="*/ 7 w 14"/>
              <a:gd name="T11" fmla="*/ 0 h 623"/>
              <a:gd name="T12" fmla="*/ 0 w 14"/>
              <a:gd name="T13" fmla="*/ 7 h 623"/>
              <a:gd name="T14" fmla="*/ 0 w 14"/>
              <a:gd name="T15" fmla="*/ 616 h 623"/>
              <a:gd name="T16" fmla="*/ 7 w 14"/>
              <a:gd name="T17" fmla="*/ 623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23">
                <a:moveTo>
                  <a:pt x="7" y="623"/>
                </a:moveTo>
                <a:cubicBezTo>
                  <a:pt x="7" y="623"/>
                  <a:pt x="7" y="623"/>
                  <a:pt x="7" y="623"/>
                </a:cubicBezTo>
                <a:cubicBezTo>
                  <a:pt x="11" y="623"/>
                  <a:pt x="14" y="620"/>
                  <a:pt x="14" y="616"/>
                </a:cubicBezTo>
                <a:cubicBezTo>
                  <a:pt x="14" y="7"/>
                  <a:pt x="14" y="7"/>
                  <a:pt x="14" y="7"/>
                </a:cubicBezTo>
                <a:cubicBezTo>
                  <a:pt x="14" y="3"/>
                  <a:pt x="11" y="0"/>
                  <a:pt x="7" y="0"/>
                </a:cubicBezTo>
                <a:cubicBezTo>
                  <a:pt x="7" y="0"/>
                  <a:pt x="7" y="0"/>
                  <a:pt x="7" y="0"/>
                </a:cubicBezTo>
                <a:cubicBezTo>
                  <a:pt x="3" y="0"/>
                  <a:pt x="0" y="3"/>
                  <a:pt x="0" y="7"/>
                </a:cubicBezTo>
                <a:cubicBezTo>
                  <a:pt x="0" y="616"/>
                  <a:pt x="0" y="616"/>
                  <a:pt x="0" y="616"/>
                </a:cubicBezTo>
                <a:cubicBezTo>
                  <a:pt x="0" y="620"/>
                  <a:pt x="3" y="623"/>
                  <a:pt x="7" y="623"/>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33" name="Freeform 25"/>
          <p:cNvSpPr/>
          <p:nvPr/>
        </p:nvSpPr>
        <p:spPr bwMode="auto">
          <a:xfrm>
            <a:off x="3808810" y="3974306"/>
            <a:ext cx="183356" cy="91679"/>
          </a:xfrm>
          <a:custGeom>
            <a:avLst/>
            <a:gdLst>
              <a:gd name="T0" fmla="*/ 151 w 154"/>
              <a:gd name="T1" fmla="*/ 68 h 77"/>
              <a:gd name="T2" fmla="*/ 6 w 154"/>
              <a:gd name="T3" fmla="*/ 1 h 77"/>
              <a:gd name="T4" fmla="*/ 1 w 154"/>
              <a:gd name="T5" fmla="*/ 3 h 77"/>
              <a:gd name="T6" fmla="*/ 1 w 154"/>
              <a:gd name="T7" fmla="*/ 3 h 77"/>
              <a:gd name="T8" fmla="*/ 3 w 154"/>
              <a:gd name="T9" fmla="*/ 8 h 77"/>
              <a:gd name="T10" fmla="*/ 147 w 154"/>
              <a:gd name="T11" fmla="*/ 76 h 77"/>
              <a:gd name="T12" fmla="*/ 153 w 154"/>
              <a:gd name="T13" fmla="*/ 74 h 77"/>
              <a:gd name="T14" fmla="*/ 153 w 154"/>
              <a:gd name="T15" fmla="*/ 74 h 77"/>
              <a:gd name="T16" fmla="*/ 151 w 154"/>
              <a:gd name="T17"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77">
                <a:moveTo>
                  <a:pt x="151" y="68"/>
                </a:moveTo>
                <a:cubicBezTo>
                  <a:pt x="6" y="1"/>
                  <a:pt x="6" y="1"/>
                  <a:pt x="6" y="1"/>
                </a:cubicBezTo>
                <a:cubicBezTo>
                  <a:pt x="4" y="0"/>
                  <a:pt x="2" y="1"/>
                  <a:pt x="1" y="3"/>
                </a:cubicBezTo>
                <a:cubicBezTo>
                  <a:pt x="1" y="3"/>
                  <a:pt x="1" y="3"/>
                  <a:pt x="1" y="3"/>
                </a:cubicBezTo>
                <a:cubicBezTo>
                  <a:pt x="0" y="5"/>
                  <a:pt x="1" y="7"/>
                  <a:pt x="3" y="8"/>
                </a:cubicBezTo>
                <a:cubicBezTo>
                  <a:pt x="147" y="76"/>
                  <a:pt x="147" y="76"/>
                  <a:pt x="147" y="76"/>
                </a:cubicBezTo>
                <a:cubicBezTo>
                  <a:pt x="149" y="77"/>
                  <a:pt x="152" y="76"/>
                  <a:pt x="153" y="74"/>
                </a:cubicBezTo>
                <a:cubicBezTo>
                  <a:pt x="153" y="74"/>
                  <a:pt x="153" y="74"/>
                  <a:pt x="153" y="74"/>
                </a:cubicBezTo>
                <a:cubicBezTo>
                  <a:pt x="154" y="72"/>
                  <a:pt x="153" y="69"/>
                  <a:pt x="151" y="68"/>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34" name="Freeform 26"/>
          <p:cNvSpPr/>
          <p:nvPr/>
        </p:nvSpPr>
        <p:spPr bwMode="auto">
          <a:xfrm>
            <a:off x="3987404" y="3832622"/>
            <a:ext cx="115491" cy="98822"/>
          </a:xfrm>
          <a:custGeom>
            <a:avLst/>
            <a:gdLst>
              <a:gd name="T0" fmla="*/ 2 w 97"/>
              <a:gd name="T1" fmla="*/ 75 h 83"/>
              <a:gd name="T2" fmla="*/ 89 w 97"/>
              <a:gd name="T3" fmla="*/ 1 h 83"/>
              <a:gd name="T4" fmla="*/ 95 w 97"/>
              <a:gd name="T5" fmla="*/ 2 h 83"/>
              <a:gd name="T6" fmla="*/ 95 w 97"/>
              <a:gd name="T7" fmla="*/ 2 h 83"/>
              <a:gd name="T8" fmla="*/ 95 w 97"/>
              <a:gd name="T9" fmla="*/ 8 h 83"/>
              <a:gd name="T10" fmla="*/ 8 w 97"/>
              <a:gd name="T11" fmla="*/ 82 h 83"/>
              <a:gd name="T12" fmla="*/ 2 w 97"/>
              <a:gd name="T13" fmla="*/ 81 h 83"/>
              <a:gd name="T14" fmla="*/ 2 w 97"/>
              <a:gd name="T15" fmla="*/ 81 h 83"/>
              <a:gd name="T16" fmla="*/ 2 w 97"/>
              <a:gd name="T17"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83">
                <a:moveTo>
                  <a:pt x="2" y="75"/>
                </a:moveTo>
                <a:cubicBezTo>
                  <a:pt x="89" y="1"/>
                  <a:pt x="89" y="1"/>
                  <a:pt x="89" y="1"/>
                </a:cubicBezTo>
                <a:cubicBezTo>
                  <a:pt x="91" y="0"/>
                  <a:pt x="94" y="0"/>
                  <a:pt x="95" y="2"/>
                </a:cubicBezTo>
                <a:cubicBezTo>
                  <a:pt x="95" y="2"/>
                  <a:pt x="95" y="2"/>
                  <a:pt x="95" y="2"/>
                </a:cubicBezTo>
                <a:cubicBezTo>
                  <a:pt x="97" y="4"/>
                  <a:pt x="96" y="6"/>
                  <a:pt x="95" y="8"/>
                </a:cubicBezTo>
                <a:cubicBezTo>
                  <a:pt x="8" y="82"/>
                  <a:pt x="8" y="82"/>
                  <a:pt x="8" y="82"/>
                </a:cubicBezTo>
                <a:cubicBezTo>
                  <a:pt x="6" y="83"/>
                  <a:pt x="3" y="83"/>
                  <a:pt x="2" y="81"/>
                </a:cubicBezTo>
                <a:cubicBezTo>
                  <a:pt x="2" y="81"/>
                  <a:pt x="2" y="81"/>
                  <a:pt x="2" y="81"/>
                </a:cubicBezTo>
                <a:cubicBezTo>
                  <a:pt x="0" y="79"/>
                  <a:pt x="0" y="77"/>
                  <a:pt x="2" y="75"/>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35" name="Freeform 27"/>
          <p:cNvSpPr/>
          <p:nvPr/>
        </p:nvSpPr>
        <p:spPr bwMode="auto">
          <a:xfrm>
            <a:off x="3990976" y="4074319"/>
            <a:ext cx="228600" cy="105966"/>
          </a:xfrm>
          <a:custGeom>
            <a:avLst/>
            <a:gdLst>
              <a:gd name="T0" fmla="*/ 3 w 192"/>
              <a:gd name="T1" fmla="*/ 79 h 89"/>
              <a:gd name="T2" fmla="*/ 185 w 192"/>
              <a:gd name="T3" fmla="*/ 1 h 89"/>
              <a:gd name="T4" fmla="*/ 191 w 192"/>
              <a:gd name="T5" fmla="*/ 3 h 89"/>
              <a:gd name="T6" fmla="*/ 191 w 192"/>
              <a:gd name="T7" fmla="*/ 4 h 89"/>
              <a:gd name="T8" fmla="*/ 189 w 192"/>
              <a:gd name="T9" fmla="*/ 10 h 89"/>
              <a:gd name="T10" fmla="*/ 7 w 192"/>
              <a:gd name="T11" fmla="*/ 88 h 89"/>
              <a:gd name="T12" fmla="*/ 1 w 192"/>
              <a:gd name="T13" fmla="*/ 86 h 89"/>
              <a:gd name="T14" fmla="*/ 0 w 192"/>
              <a:gd name="T15" fmla="*/ 85 h 89"/>
              <a:gd name="T16" fmla="*/ 3 w 192"/>
              <a:gd name="T17" fmla="*/ 7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89">
                <a:moveTo>
                  <a:pt x="3" y="79"/>
                </a:moveTo>
                <a:cubicBezTo>
                  <a:pt x="185" y="1"/>
                  <a:pt x="185" y="1"/>
                  <a:pt x="185" y="1"/>
                </a:cubicBezTo>
                <a:cubicBezTo>
                  <a:pt x="187" y="0"/>
                  <a:pt x="190" y="1"/>
                  <a:pt x="191" y="3"/>
                </a:cubicBezTo>
                <a:cubicBezTo>
                  <a:pt x="191" y="4"/>
                  <a:pt x="191" y="4"/>
                  <a:pt x="191" y="4"/>
                </a:cubicBezTo>
                <a:cubicBezTo>
                  <a:pt x="192" y="6"/>
                  <a:pt x="191" y="9"/>
                  <a:pt x="189" y="10"/>
                </a:cubicBezTo>
                <a:cubicBezTo>
                  <a:pt x="7" y="88"/>
                  <a:pt x="7" y="88"/>
                  <a:pt x="7" y="88"/>
                </a:cubicBezTo>
                <a:cubicBezTo>
                  <a:pt x="4" y="89"/>
                  <a:pt x="2" y="88"/>
                  <a:pt x="1" y="86"/>
                </a:cubicBezTo>
                <a:cubicBezTo>
                  <a:pt x="0" y="85"/>
                  <a:pt x="0" y="85"/>
                  <a:pt x="0" y="85"/>
                </a:cubicBezTo>
                <a:cubicBezTo>
                  <a:pt x="0" y="83"/>
                  <a:pt x="1" y="80"/>
                  <a:pt x="3" y="79"/>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36" name="Rectangle 28"/>
          <p:cNvSpPr>
            <a:spLocks noChangeArrowheads="1"/>
          </p:cNvSpPr>
          <p:nvPr/>
        </p:nvSpPr>
        <p:spPr bwMode="auto">
          <a:xfrm>
            <a:off x="2008585" y="4539854"/>
            <a:ext cx="1182291" cy="1119188"/>
          </a:xfrm>
          <a:prstGeom prst="rect">
            <a:avLst/>
          </a:prstGeom>
          <a:solidFill>
            <a:srgbClr val="CF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37" name="Rectangle 29"/>
          <p:cNvSpPr>
            <a:spLocks noChangeArrowheads="1"/>
          </p:cNvSpPr>
          <p:nvPr/>
        </p:nvSpPr>
        <p:spPr bwMode="auto">
          <a:xfrm>
            <a:off x="1930004" y="4627960"/>
            <a:ext cx="1257300" cy="35719"/>
          </a:xfrm>
          <a:prstGeom prst="rect">
            <a:avLst/>
          </a:prstGeom>
          <a:solidFill>
            <a:srgbClr val="70CD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38" name="Rectangle 30"/>
          <p:cNvSpPr>
            <a:spLocks noChangeArrowheads="1"/>
          </p:cNvSpPr>
          <p:nvPr/>
        </p:nvSpPr>
        <p:spPr bwMode="auto">
          <a:xfrm>
            <a:off x="1930004" y="4539854"/>
            <a:ext cx="1320404" cy="85725"/>
          </a:xfrm>
          <a:prstGeom prst="rect">
            <a:avLst/>
          </a:prstGeom>
          <a:solidFill>
            <a:srgbClr val="E5FF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39" name="Rectangle 31"/>
          <p:cNvSpPr>
            <a:spLocks noChangeArrowheads="1"/>
          </p:cNvSpPr>
          <p:nvPr/>
        </p:nvSpPr>
        <p:spPr bwMode="auto">
          <a:xfrm>
            <a:off x="2249091" y="4756547"/>
            <a:ext cx="171450" cy="37147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40" name="Rectangle 32"/>
          <p:cNvSpPr>
            <a:spLocks noChangeArrowheads="1"/>
          </p:cNvSpPr>
          <p:nvPr/>
        </p:nvSpPr>
        <p:spPr bwMode="auto">
          <a:xfrm>
            <a:off x="2276476" y="4786313"/>
            <a:ext cx="144066" cy="34171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41" name="Rectangle 33"/>
          <p:cNvSpPr>
            <a:spLocks noChangeArrowheads="1"/>
          </p:cNvSpPr>
          <p:nvPr/>
        </p:nvSpPr>
        <p:spPr bwMode="auto">
          <a:xfrm>
            <a:off x="2337197" y="4786313"/>
            <a:ext cx="21431" cy="34171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42" name="Rectangle 34"/>
          <p:cNvSpPr>
            <a:spLocks noChangeArrowheads="1"/>
          </p:cNvSpPr>
          <p:nvPr/>
        </p:nvSpPr>
        <p:spPr bwMode="auto">
          <a:xfrm>
            <a:off x="2276476" y="4877991"/>
            <a:ext cx="14406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43" name="Rectangle 35"/>
          <p:cNvSpPr>
            <a:spLocks noChangeArrowheads="1"/>
          </p:cNvSpPr>
          <p:nvPr/>
        </p:nvSpPr>
        <p:spPr bwMode="auto">
          <a:xfrm>
            <a:off x="2276476" y="5010150"/>
            <a:ext cx="14406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44" name="Rectangle 36"/>
          <p:cNvSpPr>
            <a:spLocks noChangeArrowheads="1"/>
          </p:cNvSpPr>
          <p:nvPr/>
        </p:nvSpPr>
        <p:spPr bwMode="auto">
          <a:xfrm>
            <a:off x="2249091" y="5182791"/>
            <a:ext cx="171450" cy="37028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45" name="Rectangle 37"/>
          <p:cNvSpPr>
            <a:spLocks noChangeArrowheads="1"/>
          </p:cNvSpPr>
          <p:nvPr/>
        </p:nvSpPr>
        <p:spPr bwMode="auto">
          <a:xfrm>
            <a:off x="2276476" y="5211366"/>
            <a:ext cx="144066" cy="34171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46" name="Rectangle 38"/>
          <p:cNvSpPr>
            <a:spLocks noChangeArrowheads="1"/>
          </p:cNvSpPr>
          <p:nvPr/>
        </p:nvSpPr>
        <p:spPr bwMode="auto">
          <a:xfrm>
            <a:off x="2337197" y="5211366"/>
            <a:ext cx="21431" cy="34171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47" name="Rectangle 39"/>
          <p:cNvSpPr>
            <a:spLocks noChangeArrowheads="1"/>
          </p:cNvSpPr>
          <p:nvPr/>
        </p:nvSpPr>
        <p:spPr bwMode="auto">
          <a:xfrm>
            <a:off x="2276476" y="5304235"/>
            <a:ext cx="14406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48" name="Rectangle 40"/>
          <p:cNvSpPr>
            <a:spLocks noChangeArrowheads="1"/>
          </p:cNvSpPr>
          <p:nvPr/>
        </p:nvSpPr>
        <p:spPr bwMode="auto">
          <a:xfrm>
            <a:off x="2276476" y="5436394"/>
            <a:ext cx="14406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49" name="Rectangle 41"/>
          <p:cNvSpPr>
            <a:spLocks noChangeArrowheads="1"/>
          </p:cNvSpPr>
          <p:nvPr/>
        </p:nvSpPr>
        <p:spPr bwMode="auto">
          <a:xfrm>
            <a:off x="2534841" y="5182791"/>
            <a:ext cx="171450" cy="37028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50" name="Rectangle 42"/>
          <p:cNvSpPr>
            <a:spLocks noChangeArrowheads="1"/>
          </p:cNvSpPr>
          <p:nvPr/>
        </p:nvSpPr>
        <p:spPr bwMode="auto">
          <a:xfrm>
            <a:off x="2561035" y="5211366"/>
            <a:ext cx="145256" cy="34171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51" name="Rectangle 43"/>
          <p:cNvSpPr>
            <a:spLocks noChangeArrowheads="1"/>
          </p:cNvSpPr>
          <p:nvPr/>
        </p:nvSpPr>
        <p:spPr bwMode="auto">
          <a:xfrm>
            <a:off x="2622947" y="5211366"/>
            <a:ext cx="21431" cy="34171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52" name="Rectangle 44"/>
          <p:cNvSpPr>
            <a:spLocks noChangeArrowheads="1"/>
          </p:cNvSpPr>
          <p:nvPr/>
        </p:nvSpPr>
        <p:spPr bwMode="auto">
          <a:xfrm>
            <a:off x="2561035" y="5304235"/>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53" name="Rectangle 45"/>
          <p:cNvSpPr>
            <a:spLocks noChangeArrowheads="1"/>
          </p:cNvSpPr>
          <p:nvPr/>
        </p:nvSpPr>
        <p:spPr bwMode="auto">
          <a:xfrm>
            <a:off x="2561035" y="5436394"/>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54" name="Rectangle 46"/>
          <p:cNvSpPr>
            <a:spLocks noChangeArrowheads="1"/>
          </p:cNvSpPr>
          <p:nvPr/>
        </p:nvSpPr>
        <p:spPr bwMode="auto">
          <a:xfrm>
            <a:off x="2806304" y="5182791"/>
            <a:ext cx="171450" cy="37028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55" name="Rectangle 47"/>
          <p:cNvSpPr>
            <a:spLocks noChangeArrowheads="1"/>
          </p:cNvSpPr>
          <p:nvPr/>
        </p:nvSpPr>
        <p:spPr bwMode="auto">
          <a:xfrm>
            <a:off x="2832497" y="5211366"/>
            <a:ext cx="145256" cy="34171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56" name="Rectangle 48"/>
          <p:cNvSpPr>
            <a:spLocks noChangeArrowheads="1"/>
          </p:cNvSpPr>
          <p:nvPr/>
        </p:nvSpPr>
        <p:spPr bwMode="auto">
          <a:xfrm>
            <a:off x="2894410" y="5211366"/>
            <a:ext cx="21431" cy="34171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57" name="Rectangle 49"/>
          <p:cNvSpPr>
            <a:spLocks noChangeArrowheads="1"/>
          </p:cNvSpPr>
          <p:nvPr/>
        </p:nvSpPr>
        <p:spPr bwMode="auto">
          <a:xfrm>
            <a:off x="2832497" y="5304235"/>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58" name="Rectangle 50"/>
          <p:cNvSpPr>
            <a:spLocks noChangeArrowheads="1"/>
          </p:cNvSpPr>
          <p:nvPr/>
        </p:nvSpPr>
        <p:spPr bwMode="auto">
          <a:xfrm>
            <a:off x="2832497" y="5436394"/>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59" name="Rectangle 51"/>
          <p:cNvSpPr>
            <a:spLocks noChangeArrowheads="1"/>
          </p:cNvSpPr>
          <p:nvPr/>
        </p:nvSpPr>
        <p:spPr bwMode="auto">
          <a:xfrm>
            <a:off x="2806304" y="4754166"/>
            <a:ext cx="171450" cy="37147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60" name="Rectangle 52"/>
          <p:cNvSpPr>
            <a:spLocks noChangeArrowheads="1"/>
          </p:cNvSpPr>
          <p:nvPr/>
        </p:nvSpPr>
        <p:spPr bwMode="auto">
          <a:xfrm>
            <a:off x="2832497" y="4782741"/>
            <a:ext cx="145256" cy="34290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61" name="Rectangle 53"/>
          <p:cNvSpPr>
            <a:spLocks noChangeArrowheads="1"/>
          </p:cNvSpPr>
          <p:nvPr/>
        </p:nvSpPr>
        <p:spPr bwMode="auto">
          <a:xfrm>
            <a:off x="2894410" y="4782741"/>
            <a:ext cx="21431" cy="34290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62" name="Rectangle 54"/>
          <p:cNvSpPr>
            <a:spLocks noChangeArrowheads="1"/>
          </p:cNvSpPr>
          <p:nvPr/>
        </p:nvSpPr>
        <p:spPr bwMode="auto">
          <a:xfrm>
            <a:off x="2832497" y="4875610"/>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63" name="Rectangle 55"/>
          <p:cNvSpPr>
            <a:spLocks noChangeArrowheads="1"/>
          </p:cNvSpPr>
          <p:nvPr/>
        </p:nvSpPr>
        <p:spPr bwMode="auto">
          <a:xfrm>
            <a:off x="2832497" y="5007769"/>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64" name="Rectangle 56"/>
          <p:cNvSpPr>
            <a:spLocks noChangeArrowheads="1"/>
          </p:cNvSpPr>
          <p:nvPr/>
        </p:nvSpPr>
        <p:spPr bwMode="auto">
          <a:xfrm>
            <a:off x="2534841" y="4754166"/>
            <a:ext cx="171450" cy="37147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65" name="Rectangle 57"/>
          <p:cNvSpPr>
            <a:spLocks noChangeArrowheads="1"/>
          </p:cNvSpPr>
          <p:nvPr/>
        </p:nvSpPr>
        <p:spPr bwMode="auto">
          <a:xfrm>
            <a:off x="2561035" y="4782741"/>
            <a:ext cx="145256" cy="34290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66" name="Rectangle 58"/>
          <p:cNvSpPr>
            <a:spLocks noChangeArrowheads="1"/>
          </p:cNvSpPr>
          <p:nvPr/>
        </p:nvSpPr>
        <p:spPr bwMode="auto">
          <a:xfrm>
            <a:off x="2622947" y="4782741"/>
            <a:ext cx="21431" cy="34290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67" name="Rectangle 59"/>
          <p:cNvSpPr>
            <a:spLocks noChangeArrowheads="1"/>
          </p:cNvSpPr>
          <p:nvPr/>
        </p:nvSpPr>
        <p:spPr bwMode="auto">
          <a:xfrm>
            <a:off x="2561035" y="4875610"/>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68" name="Rectangle 60"/>
          <p:cNvSpPr>
            <a:spLocks noChangeArrowheads="1"/>
          </p:cNvSpPr>
          <p:nvPr/>
        </p:nvSpPr>
        <p:spPr bwMode="auto">
          <a:xfrm>
            <a:off x="2561035" y="5007769"/>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69" name="Rectangle 61"/>
          <p:cNvSpPr>
            <a:spLocks noChangeArrowheads="1"/>
          </p:cNvSpPr>
          <p:nvPr/>
        </p:nvSpPr>
        <p:spPr bwMode="auto">
          <a:xfrm>
            <a:off x="3106341" y="4793456"/>
            <a:ext cx="125016"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70" name="Rectangle 62"/>
          <p:cNvSpPr>
            <a:spLocks noChangeArrowheads="1"/>
          </p:cNvSpPr>
          <p:nvPr/>
        </p:nvSpPr>
        <p:spPr bwMode="auto">
          <a:xfrm>
            <a:off x="2008585" y="4894660"/>
            <a:ext cx="60722"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71" name="Rectangle 63"/>
          <p:cNvSpPr>
            <a:spLocks noChangeArrowheads="1"/>
          </p:cNvSpPr>
          <p:nvPr/>
        </p:nvSpPr>
        <p:spPr bwMode="auto">
          <a:xfrm>
            <a:off x="2093120" y="5041106"/>
            <a:ext cx="60722"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72" name="Rectangle 64"/>
          <p:cNvSpPr>
            <a:spLocks noChangeArrowheads="1"/>
          </p:cNvSpPr>
          <p:nvPr/>
        </p:nvSpPr>
        <p:spPr bwMode="auto">
          <a:xfrm>
            <a:off x="3027760" y="5516166"/>
            <a:ext cx="96441"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73" name="Rectangle 65"/>
          <p:cNvSpPr>
            <a:spLocks noChangeArrowheads="1"/>
          </p:cNvSpPr>
          <p:nvPr/>
        </p:nvSpPr>
        <p:spPr bwMode="auto">
          <a:xfrm>
            <a:off x="2420541" y="5589985"/>
            <a:ext cx="95250"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74" name="Rectangle 66"/>
          <p:cNvSpPr>
            <a:spLocks noChangeArrowheads="1"/>
          </p:cNvSpPr>
          <p:nvPr/>
        </p:nvSpPr>
        <p:spPr bwMode="auto">
          <a:xfrm>
            <a:off x="2010966" y="5307806"/>
            <a:ext cx="96441"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75" name="Rectangle 67"/>
          <p:cNvSpPr>
            <a:spLocks noChangeArrowheads="1"/>
          </p:cNvSpPr>
          <p:nvPr/>
        </p:nvSpPr>
        <p:spPr bwMode="auto">
          <a:xfrm>
            <a:off x="3076576" y="5030391"/>
            <a:ext cx="96441"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76" name="Rectangle 68"/>
          <p:cNvSpPr>
            <a:spLocks noChangeArrowheads="1"/>
          </p:cNvSpPr>
          <p:nvPr/>
        </p:nvSpPr>
        <p:spPr bwMode="auto">
          <a:xfrm>
            <a:off x="2119313" y="4788694"/>
            <a:ext cx="96441"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77" name="Rectangle 69"/>
          <p:cNvSpPr>
            <a:spLocks noChangeArrowheads="1"/>
          </p:cNvSpPr>
          <p:nvPr/>
        </p:nvSpPr>
        <p:spPr bwMode="auto">
          <a:xfrm>
            <a:off x="2119313" y="5468541"/>
            <a:ext cx="96441"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78" name="Rectangle 70"/>
          <p:cNvSpPr>
            <a:spLocks noChangeArrowheads="1"/>
          </p:cNvSpPr>
          <p:nvPr/>
        </p:nvSpPr>
        <p:spPr bwMode="auto">
          <a:xfrm>
            <a:off x="3033713" y="5239941"/>
            <a:ext cx="125016"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79" name="Rectangle 71"/>
          <p:cNvSpPr>
            <a:spLocks noChangeArrowheads="1"/>
          </p:cNvSpPr>
          <p:nvPr/>
        </p:nvSpPr>
        <p:spPr bwMode="auto">
          <a:xfrm>
            <a:off x="2755107" y="5595938"/>
            <a:ext cx="125016"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80" name="Freeform 72"/>
          <p:cNvSpPr/>
          <p:nvPr/>
        </p:nvSpPr>
        <p:spPr bwMode="auto">
          <a:xfrm>
            <a:off x="3064670" y="4629150"/>
            <a:ext cx="126206" cy="1029891"/>
          </a:xfrm>
          <a:custGeom>
            <a:avLst/>
            <a:gdLst>
              <a:gd name="T0" fmla="*/ 86 w 106"/>
              <a:gd name="T1" fmla="*/ 0 h 865"/>
              <a:gd name="T2" fmla="*/ 0 w 106"/>
              <a:gd name="T3" fmla="*/ 865 h 865"/>
              <a:gd name="T4" fmla="*/ 106 w 106"/>
              <a:gd name="T5" fmla="*/ 865 h 865"/>
              <a:gd name="T6" fmla="*/ 86 w 106"/>
              <a:gd name="T7" fmla="*/ 0 h 865"/>
            </a:gdLst>
            <a:ahLst/>
            <a:cxnLst>
              <a:cxn ang="0">
                <a:pos x="T0" y="T1"/>
              </a:cxn>
              <a:cxn ang="0">
                <a:pos x="T2" y="T3"/>
              </a:cxn>
              <a:cxn ang="0">
                <a:pos x="T4" y="T5"/>
              </a:cxn>
              <a:cxn ang="0">
                <a:pos x="T6" y="T7"/>
              </a:cxn>
            </a:cxnLst>
            <a:rect l="0" t="0" r="r" b="b"/>
            <a:pathLst>
              <a:path w="106" h="865">
                <a:moveTo>
                  <a:pt x="86" y="0"/>
                </a:moveTo>
                <a:lnTo>
                  <a:pt x="0" y="865"/>
                </a:lnTo>
                <a:lnTo>
                  <a:pt x="106" y="865"/>
                </a:lnTo>
                <a:lnTo>
                  <a:pt x="86" y="0"/>
                </a:lnTo>
                <a:close/>
              </a:path>
            </a:pathLst>
          </a:custGeom>
          <a:solidFill>
            <a:srgbClr val="409A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81" name="Freeform 73"/>
          <p:cNvSpPr/>
          <p:nvPr/>
        </p:nvSpPr>
        <p:spPr bwMode="auto">
          <a:xfrm>
            <a:off x="4544616" y="4131469"/>
            <a:ext cx="1095375" cy="1526381"/>
          </a:xfrm>
          <a:custGeom>
            <a:avLst/>
            <a:gdLst>
              <a:gd name="T0" fmla="*/ 0 w 920"/>
              <a:gd name="T1" fmla="*/ 1282 h 1282"/>
              <a:gd name="T2" fmla="*/ 9 w 920"/>
              <a:gd name="T3" fmla="*/ 173 h 1282"/>
              <a:gd name="T4" fmla="*/ 46 w 920"/>
              <a:gd name="T5" fmla="*/ 0 h 1282"/>
              <a:gd name="T6" fmla="*/ 920 w 920"/>
              <a:gd name="T7" fmla="*/ 79 h 1282"/>
              <a:gd name="T8" fmla="*/ 920 w 920"/>
              <a:gd name="T9" fmla="*/ 1281 h 1282"/>
              <a:gd name="T10" fmla="*/ 0 w 920"/>
              <a:gd name="T11" fmla="*/ 1282 h 1282"/>
            </a:gdLst>
            <a:ahLst/>
            <a:cxnLst>
              <a:cxn ang="0">
                <a:pos x="T0" y="T1"/>
              </a:cxn>
              <a:cxn ang="0">
                <a:pos x="T2" y="T3"/>
              </a:cxn>
              <a:cxn ang="0">
                <a:pos x="T4" y="T5"/>
              </a:cxn>
              <a:cxn ang="0">
                <a:pos x="T6" y="T7"/>
              </a:cxn>
              <a:cxn ang="0">
                <a:pos x="T8" y="T9"/>
              </a:cxn>
              <a:cxn ang="0">
                <a:pos x="T10" y="T11"/>
              </a:cxn>
            </a:cxnLst>
            <a:rect l="0" t="0" r="r" b="b"/>
            <a:pathLst>
              <a:path w="920" h="1282">
                <a:moveTo>
                  <a:pt x="0" y="1282"/>
                </a:moveTo>
                <a:lnTo>
                  <a:pt x="9" y="173"/>
                </a:lnTo>
                <a:lnTo>
                  <a:pt x="46" y="0"/>
                </a:lnTo>
                <a:lnTo>
                  <a:pt x="920" y="79"/>
                </a:lnTo>
                <a:lnTo>
                  <a:pt x="920" y="1281"/>
                </a:lnTo>
                <a:lnTo>
                  <a:pt x="0" y="1282"/>
                </a:lnTo>
                <a:close/>
              </a:path>
            </a:pathLst>
          </a:custGeom>
          <a:solidFill>
            <a:srgbClr val="77CD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82" name="Freeform 74"/>
          <p:cNvSpPr/>
          <p:nvPr/>
        </p:nvSpPr>
        <p:spPr bwMode="auto">
          <a:xfrm>
            <a:off x="3163491" y="4139804"/>
            <a:ext cx="1393031" cy="1519238"/>
          </a:xfrm>
          <a:custGeom>
            <a:avLst/>
            <a:gdLst>
              <a:gd name="T0" fmla="*/ 0 w 1170"/>
              <a:gd name="T1" fmla="*/ 131 h 1276"/>
              <a:gd name="T2" fmla="*/ 0 w 1170"/>
              <a:gd name="T3" fmla="*/ 1276 h 1276"/>
              <a:gd name="T4" fmla="*/ 1160 w 1170"/>
              <a:gd name="T5" fmla="*/ 1276 h 1276"/>
              <a:gd name="T6" fmla="*/ 1170 w 1170"/>
              <a:gd name="T7" fmla="*/ 121 h 1276"/>
              <a:gd name="T8" fmla="*/ 617 w 1170"/>
              <a:gd name="T9" fmla="*/ 0 h 1276"/>
              <a:gd name="T10" fmla="*/ 0 w 1170"/>
              <a:gd name="T11" fmla="*/ 131 h 1276"/>
            </a:gdLst>
            <a:ahLst/>
            <a:cxnLst>
              <a:cxn ang="0">
                <a:pos x="T0" y="T1"/>
              </a:cxn>
              <a:cxn ang="0">
                <a:pos x="T2" y="T3"/>
              </a:cxn>
              <a:cxn ang="0">
                <a:pos x="T4" y="T5"/>
              </a:cxn>
              <a:cxn ang="0">
                <a:pos x="T6" y="T7"/>
              </a:cxn>
              <a:cxn ang="0">
                <a:pos x="T8" y="T9"/>
              </a:cxn>
              <a:cxn ang="0">
                <a:pos x="T10" y="T11"/>
              </a:cxn>
            </a:cxnLst>
            <a:rect l="0" t="0" r="r" b="b"/>
            <a:pathLst>
              <a:path w="1170" h="1276">
                <a:moveTo>
                  <a:pt x="0" y="131"/>
                </a:moveTo>
                <a:lnTo>
                  <a:pt x="0" y="1276"/>
                </a:lnTo>
                <a:lnTo>
                  <a:pt x="1160" y="1276"/>
                </a:lnTo>
                <a:lnTo>
                  <a:pt x="1170" y="121"/>
                </a:lnTo>
                <a:lnTo>
                  <a:pt x="617" y="0"/>
                </a:lnTo>
                <a:lnTo>
                  <a:pt x="0" y="131"/>
                </a:lnTo>
                <a:close/>
              </a:path>
            </a:pathLst>
          </a:custGeom>
          <a:solidFill>
            <a:srgbClr val="CEEF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83" name="Freeform 75"/>
          <p:cNvSpPr/>
          <p:nvPr/>
        </p:nvSpPr>
        <p:spPr bwMode="auto">
          <a:xfrm>
            <a:off x="3163491" y="4139804"/>
            <a:ext cx="1393031" cy="246460"/>
          </a:xfrm>
          <a:custGeom>
            <a:avLst/>
            <a:gdLst>
              <a:gd name="T0" fmla="*/ 0 w 1170"/>
              <a:gd name="T1" fmla="*/ 131 h 207"/>
              <a:gd name="T2" fmla="*/ 0 w 1170"/>
              <a:gd name="T3" fmla="*/ 201 h 207"/>
              <a:gd name="T4" fmla="*/ 577 w 1170"/>
              <a:gd name="T5" fmla="*/ 93 h 207"/>
              <a:gd name="T6" fmla="*/ 1169 w 1170"/>
              <a:gd name="T7" fmla="*/ 207 h 207"/>
              <a:gd name="T8" fmla="*/ 1169 w 1170"/>
              <a:gd name="T9" fmla="*/ 207 h 207"/>
              <a:gd name="T10" fmla="*/ 1170 w 1170"/>
              <a:gd name="T11" fmla="*/ 121 h 207"/>
              <a:gd name="T12" fmla="*/ 617 w 1170"/>
              <a:gd name="T13" fmla="*/ 0 h 207"/>
              <a:gd name="T14" fmla="*/ 0 w 1170"/>
              <a:gd name="T15" fmla="*/ 131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0" h="207">
                <a:moveTo>
                  <a:pt x="0" y="131"/>
                </a:moveTo>
                <a:lnTo>
                  <a:pt x="0" y="201"/>
                </a:lnTo>
                <a:lnTo>
                  <a:pt x="577" y="93"/>
                </a:lnTo>
                <a:lnTo>
                  <a:pt x="1169" y="207"/>
                </a:lnTo>
                <a:lnTo>
                  <a:pt x="1169" y="207"/>
                </a:lnTo>
                <a:lnTo>
                  <a:pt x="1170" y="121"/>
                </a:lnTo>
                <a:lnTo>
                  <a:pt x="617" y="0"/>
                </a:lnTo>
                <a:lnTo>
                  <a:pt x="0" y="131"/>
                </a:lnTo>
                <a:close/>
              </a:path>
            </a:pathLst>
          </a:custGeom>
          <a:solidFill>
            <a:srgbClr val="75CCF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84" name="Freeform 76"/>
          <p:cNvSpPr/>
          <p:nvPr/>
        </p:nvSpPr>
        <p:spPr bwMode="auto">
          <a:xfrm>
            <a:off x="3120629" y="4068366"/>
            <a:ext cx="2519363" cy="269081"/>
          </a:xfrm>
          <a:custGeom>
            <a:avLst/>
            <a:gdLst>
              <a:gd name="T0" fmla="*/ 0 w 2116"/>
              <a:gd name="T1" fmla="*/ 120 h 226"/>
              <a:gd name="T2" fmla="*/ 0 w 2116"/>
              <a:gd name="T3" fmla="*/ 226 h 226"/>
              <a:gd name="T4" fmla="*/ 613 w 2116"/>
              <a:gd name="T5" fmla="*/ 111 h 226"/>
              <a:gd name="T6" fmla="*/ 1205 w 2116"/>
              <a:gd name="T7" fmla="*/ 226 h 226"/>
              <a:gd name="T8" fmla="*/ 1234 w 2116"/>
              <a:gd name="T9" fmla="*/ 226 h 226"/>
              <a:gd name="T10" fmla="*/ 1234 w 2116"/>
              <a:gd name="T11" fmla="*/ 132 h 226"/>
              <a:gd name="T12" fmla="*/ 2116 w 2116"/>
              <a:gd name="T13" fmla="*/ 132 h 226"/>
              <a:gd name="T14" fmla="*/ 1532 w 2116"/>
              <a:gd name="T15" fmla="*/ 5 h 226"/>
              <a:gd name="T16" fmla="*/ 596 w 2116"/>
              <a:gd name="T17" fmla="*/ 0 h 226"/>
              <a:gd name="T18" fmla="*/ 0 w 2116"/>
              <a:gd name="T19" fmla="*/ 12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6" h="226">
                <a:moveTo>
                  <a:pt x="0" y="120"/>
                </a:moveTo>
                <a:lnTo>
                  <a:pt x="0" y="226"/>
                </a:lnTo>
                <a:lnTo>
                  <a:pt x="613" y="111"/>
                </a:lnTo>
                <a:lnTo>
                  <a:pt x="1205" y="226"/>
                </a:lnTo>
                <a:lnTo>
                  <a:pt x="1234" y="226"/>
                </a:lnTo>
                <a:lnTo>
                  <a:pt x="1234" y="132"/>
                </a:lnTo>
                <a:lnTo>
                  <a:pt x="2116" y="132"/>
                </a:lnTo>
                <a:lnTo>
                  <a:pt x="1532" y="5"/>
                </a:lnTo>
                <a:lnTo>
                  <a:pt x="596" y="0"/>
                </a:lnTo>
                <a:lnTo>
                  <a:pt x="0" y="120"/>
                </a:lnTo>
                <a:close/>
              </a:path>
            </a:pathLst>
          </a:custGeom>
          <a:solidFill>
            <a:srgbClr val="E5FF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85" name="Rectangle 77"/>
          <p:cNvSpPr>
            <a:spLocks noChangeArrowheads="1"/>
          </p:cNvSpPr>
          <p:nvPr/>
        </p:nvSpPr>
        <p:spPr bwMode="auto">
          <a:xfrm>
            <a:off x="4555332" y="4337447"/>
            <a:ext cx="1085850" cy="52388"/>
          </a:xfrm>
          <a:prstGeom prst="rect">
            <a:avLst/>
          </a:prstGeom>
          <a:solidFill>
            <a:srgbClr val="409A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86" name="Rectangle 78"/>
          <p:cNvSpPr>
            <a:spLocks noChangeArrowheads="1"/>
          </p:cNvSpPr>
          <p:nvPr/>
        </p:nvSpPr>
        <p:spPr bwMode="auto">
          <a:xfrm>
            <a:off x="3367088" y="4652963"/>
            <a:ext cx="1053704" cy="126206"/>
          </a:xfrm>
          <a:prstGeom prst="rect">
            <a:avLst/>
          </a:prstGeom>
          <a:solidFill>
            <a:srgbClr val="409A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87" name="Rectangle 79"/>
          <p:cNvSpPr>
            <a:spLocks noChangeArrowheads="1"/>
          </p:cNvSpPr>
          <p:nvPr/>
        </p:nvSpPr>
        <p:spPr bwMode="auto">
          <a:xfrm>
            <a:off x="3370660" y="4862513"/>
            <a:ext cx="1054894" cy="641747"/>
          </a:xfrm>
          <a:prstGeom prst="rect">
            <a:avLst/>
          </a:prstGeom>
          <a:solidFill>
            <a:srgbClr val="409A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88" name="Rectangle 80"/>
          <p:cNvSpPr>
            <a:spLocks noChangeArrowheads="1"/>
          </p:cNvSpPr>
          <p:nvPr/>
        </p:nvSpPr>
        <p:spPr bwMode="auto">
          <a:xfrm>
            <a:off x="3495676" y="4925616"/>
            <a:ext cx="929879" cy="578644"/>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89" name="Rectangle 81"/>
          <p:cNvSpPr>
            <a:spLocks noChangeArrowheads="1"/>
          </p:cNvSpPr>
          <p:nvPr/>
        </p:nvSpPr>
        <p:spPr bwMode="auto">
          <a:xfrm>
            <a:off x="3717132" y="4925616"/>
            <a:ext cx="38100" cy="578644"/>
          </a:xfrm>
          <a:prstGeom prst="rect">
            <a:avLst/>
          </a:prstGeom>
          <a:solidFill>
            <a:srgbClr val="409A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90" name="Rectangle 82"/>
          <p:cNvSpPr>
            <a:spLocks noChangeArrowheads="1"/>
          </p:cNvSpPr>
          <p:nvPr/>
        </p:nvSpPr>
        <p:spPr bwMode="auto">
          <a:xfrm>
            <a:off x="3756422" y="4925616"/>
            <a:ext cx="38100" cy="578644"/>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91" name="Rectangle 83"/>
          <p:cNvSpPr>
            <a:spLocks noChangeArrowheads="1"/>
          </p:cNvSpPr>
          <p:nvPr/>
        </p:nvSpPr>
        <p:spPr bwMode="auto">
          <a:xfrm>
            <a:off x="4182666" y="4925616"/>
            <a:ext cx="38100" cy="578644"/>
          </a:xfrm>
          <a:prstGeom prst="rect">
            <a:avLst/>
          </a:prstGeom>
          <a:solidFill>
            <a:srgbClr val="409A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92" name="Rectangle 84"/>
          <p:cNvSpPr>
            <a:spLocks noChangeArrowheads="1"/>
          </p:cNvSpPr>
          <p:nvPr/>
        </p:nvSpPr>
        <p:spPr bwMode="auto">
          <a:xfrm>
            <a:off x="4221957" y="4925616"/>
            <a:ext cx="38100" cy="578644"/>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93" name="Rectangle 85"/>
          <p:cNvSpPr>
            <a:spLocks noChangeArrowheads="1"/>
          </p:cNvSpPr>
          <p:nvPr/>
        </p:nvSpPr>
        <p:spPr bwMode="auto">
          <a:xfrm>
            <a:off x="3431382" y="4685110"/>
            <a:ext cx="989410" cy="9406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94" name="Rectangle 86"/>
          <p:cNvSpPr>
            <a:spLocks noChangeArrowheads="1"/>
          </p:cNvSpPr>
          <p:nvPr/>
        </p:nvSpPr>
        <p:spPr bwMode="auto">
          <a:xfrm>
            <a:off x="3273029" y="4838700"/>
            <a:ext cx="990600" cy="55960"/>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95" name="Rectangle 87"/>
          <p:cNvSpPr>
            <a:spLocks noChangeArrowheads="1"/>
          </p:cNvSpPr>
          <p:nvPr/>
        </p:nvSpPr>
        <p:spPr bwMode="auto">
          <a:xfrm>
            <a:off x="4263629" y="4838700"/>
            <a:ext cx="163116" cy="5596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96" name="Rectangle 88"/>
          <p:cNvSpPr>
            <a:spLocks noChangeArrowheads="1"/>
          </p:cNvSpPr>
          <p:nvPr/>
        </p:nvSpPr>
        <p:spPr bwMode="auto">
          <a:xfrm>
            <a:off x="4263629" y="5528072"/>
            <a:ext cx="163116" cy="54769"/>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97" name="Rectangle 89"/>
          <p:cNvSpPr>
            <a:spLocks noChangeArrowheads="1"/>
          </p:cNvSpPr>
          <p:nvPr/>
        </p:nvSpPr>
        <p:spPr bwMode="auto">
          <a:xfrm>
            <a:off x="4263629" y="5604272"/>
            <a:ext cx="163116" cy="54769"/>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98" name="Rectangle 90"/>
          <p:cNvSpPr>
            <a:spLocks noChangeArrowheads="1"/>
          </p:cNvSpPr>
          <p:nvPr/>
        </p:nvSpPr>
        <p:spPr bwMode="auto">
          <a:xfrm>
            <a:off x="3307557" y="5504260"/>
            <a:ext cx="953691" cy="83344"/>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99" name="Rectangle 91"/>
          <p:cNvSpPr>
            <a:spLocks noChangeArrowheads="1"/>
          </p:cNvSpPr>
          <p:nvPr/>
        </p:nvSpPr>
        <p:spPr bwMode="auto">
          <a:xfrm>
            <a:off x="3233738" y="5587604"/>
            <a:ext cx="959644" cy="71438"/>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00" name="Oval 92"/>
          <p:cNvSpPr>
            <a:spLocks noChangeArrowheads="1"/>
          </p:cNvSpPr>
          <p:nvPr/>
        </p:nvSpPr>
        <p:spPr bwMode="auto">
          <a:xfrm>
            <a:off x="3806429" y="4381500"/>
            <a:ext cx="227410" cy="226219"/>
          </a:xfrm>
          <a:prstGeom prst="ellipse">
            <a:avLst/>
          </a:prstGeom>
          <a:solidFill>
            <a:srgbClr val="409A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01" name="Oval 93"/>
          <p:cNvSpPr>
            <a:spLocks noChangeArrowheads="1"/>
          </p:cNvSpPr>
          <p:nvPr/>
        </p:nvSpPr>
        <p:spPr bwMode="auto">
          <a:xfrm>
            <a:off x="3786188" y="4370785"/>
            <a:ext cx="226219" cy="226219"/>
          </a:xfrm>
          <a:prstGeom prst="ellipse">
            <a:avLst/>
          </a:prstGeom>
          <a:solidFill>
            <a:srgbClr val="77CD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02" name="Oval 94"/>
          <p:cNvSpPr>
            <a:spLocks noChangeArrowheads="1"/>
          </p:cNvSpPr>
          <p:nvPr/>
        </p:nvSpPr>
        <p:spPr bwMode="auto">
          <a:xfrm>
            <a:off x="3751660" y="4354116"/>
            <a:ext cx="227410" cy="226219"/>
          </a:xfrm>
          <a:prstGeom prst="ellipse">
            <a:avLst/>
          </a:prstGeom>
          <a:solidFill>
            <a:srgbClr val="E5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03" name="Oval 95"/>
          <p:cNvSpPr>
            <a:spLocks noChangeArrowheads="1"/>
          </p:cNvSpPr>
          <p:nvPr/>
        </p:nvSpPr>
        <p:spPr bwMode="auto">
          <a:xfrm>
            <a:off x="3788570" y="4391025"/>
            <a:ext cx="153591" cy="152400"/>
          </a:xfrm>
          <a:prstGeom prst="ellipse">
            <a:avLst/>
          </a:prstGeom>
          <a:solidFill>
            <a:srgbClr val="CEEF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04" name="Freeform 96"/>
          <p:cNvSpPr/>
          <p:nvPr/>
        </p:nvSpPr>
        <p:spPr bwMode="auto">
          <a:xfrm>
            <a:off x="3857626" y="4408885"/>
            <a:ext cx="11906" cy="59531"/>
          </a:xfrm>
          <a:custGeom>
            <a:avLst/>
            <a:gdLst>
              <a:gd name="T0" fmla="*/ 5 w 10"/>
              <a:gd name="T1" fmla="*/ 50 h 50"/>
              <a:gd name="T2" fmla="*/ 5 w 10"/>
              <a:gd name="T3" fmla="*/ 50 h 50"/>
              <a:gd name="T4" fmla="*/ 0 w 10"/>
              <a:gd name="T5" fmla="*/ 45 h 50"/>
              <a:gd name="T6" fmla="*/ 0 w 10"/>
              <a:gd name="T7" fmla="*/ 5 h 50"/>
              <a:gd name="T8" fmla="*/ 5 w 10"/>
              <a:gd name="T9" fmla="*/ 0 h 50"/>
              <a:gd name="T10" fmla="*/ 5 w 10"/>
              <a:gd name="T11" fmla="*/ 0 h 50"/>
              <a:gd name="T12" fmla="*/ 10 w 10"/>
              <a:gd name="T13" fmla="*/ 5 h 50"/>
              <a:gd name="T14" fmla="*/ 10 w 10"/>
              <a:gd name="T15" fmla="*/ 45 h 50"/>
              <a:gd name="T16" fmla="*/ 5 w 10"/>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0">
                <a:moveTo>
                  <a:pt x="5" y="50"/>
                </a:moveTo>
                <a:cubicBezTo>
                  <a:pt x="5" y="50"/>
                  <a:pt x="5" y="50"/>
                  <a:pt x="5" y="50"/>
                </a:cubicBezTo>
                <a:cubicBezTo>
                  <a:pt x="2" y="50"/>
                  <a:pt x="0" y="48"/>
                  <a:pt x="0" y="45"/>
                </a:cubicBezTo>
                <a:cubicBezTo>
                  <a:pt x="0" y="5"/>
                  <a:pt x="0" y="5"/>
                  <a:pt x="0" y="5"/>
                </a:cubicBezTo>
                <a:cubicBezTo>
                  <a:pt x="0" y="2"/>
                  <a:pt x="2" y="0"/>
                  <a:pt x="5" y="0"/>
                </a:cubicBezTo>
                <a:cubicBezTo>
                  <a:pt x="5" y="0"/>
                  <a:pt x="5" y="0"/>
                  <a:pt x="5" y="0"/>
                </a:cubicBezTo>
                <a:cubicBezTo>
                  <a:pt x="8" y="0"/>
                  <a:pt x="10" y="2"/>
                  <a:pt x="10" y="5"/>
                </a:cubicBezTo>
                <a:cubicBezTo>
                  <a:pt x="10" y="45"/>
                  <a:pt x="10" y="45"/>
                  <a:pt x="10" y="45"/>
                </a:cubicBezTo>
                <a:cubicBezTo>
                  <a:pt x="10" y="48"/>
                  <a:pt x="8" y="50"/>
                  <a:pt x="5" y="50"/>
                </a:cubicBezTo>
                <a:close/>
              </a:path>
            </a:pathLst>
          </a:custGeom>
          <a:solidFill>
            <a:srgbClr val="409A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05" name="Freeform 97"/>
          <p:cNvSpPr/>
          <p:nvPr/>
        </p:nvSpPr>
        <p:spPr bwMode="auto">
          <a:xfrm>
            <a:off x="3857626" y="4457700"/>
            <a:ext cx="46435" cy="46435"/>
          </a:xfrm>
          <a:custGeom>
            <a:avLst/>
            <a:gdLst>
              <a:gd name="T0" fmla="*/ 37 w 39"/>
              <a:gd name="T1" fmla="*/ 37 h 39"/>
              <a:gd name="T2" fmla="*/ 37 w 39"/>
              <a:gd name="T3" fmla="*/ 37 h 39"/>
              <a:gd name="T4" fmla="*/ 30 w 39"/>
              <a:gd name="T5" fmla="*/ 37 h 39"/>
              <a:gd name="T6" fmla="*/ 2 w 39"/>
              <a:gd name="T7" fmla="*/ 9 h 39"/>
              <a:gd name="T8" fmla="*/ 2 w 39"/>
              <a:gd name="T9" fmla="*/ 2 h 39"/>
              <a:gd name="T10" fmla="*/ 2 w 39"/>
              <a:gd name="T11" fmla="*/ 2 h 39"/>
              <a:gd name="T12" fmla="*/ 9 w 39"/>
              <a:gd name="T13" fmla="*/ 2 h 39"/>
              <a:gd name="T14" fmla="*/ 37 w 39"/>
              <a:gd name="T15" fmla="*/ 30 h 39"/>
              <a:gd name="T16" fmla="*/ 37 w 39"/>
              <a:gd name="T17"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9">
                <a:moveTo>
                  <a:pt x="37" y="37"/>
                </a:moveTo>
                <a:cubicBezTo>
                  <a:pt x="37" y="37"/>
                  <a:pt x="37" y="37"/>
                  <a:pt x="37" y="37"/>
                </a:cubicBezTo>
                <a:cubicBezTo>
                  <a:pt x="35" y="39"/>
                  <a:pt x="32" y="39"/>
                  <a:pt x="30" y="37"/>
                </a:cubicBezTo>
                <a:cubicBezTo>
                  <a:pt x="2" y="9"/>
                  <a:pt x="2" y="9"/>
                  <a:pt x="2" y="9"/>
                </a:cubicBezTo>
                <a:cubicBezTo>
                  <a:pt x="0" y="7"/>
                  <a:pt x="0" y="3"/>
                  <a:pt x="2" y="2"/>
                </a:cubicBezTo>
                <a:cubicBezTo>
                  <a:pt x="2" y="2"/>
                  <a:pt x="2" y="2"/>
                  <a:pt x="2" y="2"/>
                </a:cubicBezTo>
                <a:cubicBezTo>
                  <a:pt x="4" y="0"/>
                  <a:pt x="7" y="0"/>
                  <a:pt x="9" y="2"/>
                </a:cubicBezTo>
                <a:cubicBezTo>
                  <a:pt x="37" y="30"/>
                  <a:pt x="37" y="30"/>
                  <a:pt x="37" y="30"/>
                </a:cubicBezTo>
                <a:cubicBezTo>
                  <a:pt x="39" y="32"/>
                  <a:pt x="39" y="35"/>
                  <a:pt x="37" y="37"/>
                </a:cubicBezTo>
                <a:close/>
              </a:path>
            </a:pathLst>
          </a:custGeom>
          <a:solidFill>
            <a:srgbClr val="409A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06" name="Rectangle 98"/>
          <p:cNvSpPr>
            <a:spLocks noChangeArrowheads="1"/>
          </p:cNvSpPr>
          <p:nvPr/>
        </p:nvSpPr>
        <p:spPr bwMode="auto">
          <a:xfrm>
            <a:off x="4481513" y="4520804"/>
            <a:ext cx="96441"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07" name="Rectangle 99"/>
          <p:cNvSpPr>
            <a:spLocks noChangeArrowheads="1"/>
          </p:cNvSpPr>
          <p:nvPr/>
        </p:nvSpPr>
        <p:spPr bwMode="auto">
          <a:xfrm>
            <a:off x="4395788" y="4857750"/>
            <a:ext cx="96441"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08" name="Rectangle 100"/>
          <p:cNvSpPr>
            <a:spLocks noChangeArrowheads="1"/>
          </p:cNvSpPr>
          <p:nvPr/>
        </p:nvSpPr>
        <p:spPr bwMode="auto">
          <a:xfrm>
            <a:off x="4167188" y="4431506"/>
            <a:ext cx="96441"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09" name="Rectangle 101"/>
          <p:cNvSpPr>
            <a:spLocks noChangeArrowheads="1"/>
          </p:cNvSpPr>
          <p:nvPr/>
        </p:nvSpPr>
        <p:spPr bwMode="auto">
          <a:xfrm>
            <a:off x="4042172" y="4560094"/>
            <a:ext cx="96441"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10" name="Rectangle 102"/>
          <p:cNvSpPr>
            <a:spLocks noChangeArrowheads="1"/>
          </p:cNvSpPr>
          <p:nvPr/>
        </p:nvSpPr>
        <p:spPr bwMode="auto">
          <a:xfrm>
            <a:off x="4489847" y="5080397"/>
            <a:ext cx="96441"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11" name="Rectangle 103"/>
          <p:cNvSpPr>
            <a:spLocks noChangeArrowheads="1"/>
          </p:cNvSpPr>
          <p:nvPr/>
        </p:nvSpPr>
        <p:spPr bwMode="auto">
          <a:xfrm>
            <a:off x="3532585" y="4487466"/>
            <a:ext cx="96441"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12" name="Rectangle 104"/>
          <p:cNvSpPr>
            <a:spLocks noChangeArrowheads="1"/>
          </p:cNvSpPr>
          <p:nvPr/>
        </p:nvSpPr>
        <p:spPr bwMode="auto">
          <a:xfrm>
            <a:off x="3164682" y="4556522"/>
            <a:ext cx="96441"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13" name="Rectangle 105"/>
          <p:cNvSpPr>
            <a:spLocks noChangeArrowheads="1"/>
          </p:cNvSpPr>
          <p:nvPr/>
        </p:nvSpPr>
        <p:spPr bwMode="auto">
          <a:xfrm>
            <a:off x="3240882" y="5031581"/>
            <a:ext cx="96441"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14" name="Rectangle 106"/>
          <p:cNvSpPr>
            <a:spLocks noChangeArrowheads="1"/>
          </p:cNvSpPr>
          <p:nvPr/>
        </p:nvSpPr>
        <p:spPr bwMode="auto">
          <a:xfrm>
            <a:off x="3175397" y="5170885"/>
            <a:ext cx="95250"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15" name="Freeform 107"/>
          <p:cNvSpPr/>
          <p:nvPr/>
        </p:nvSpPr>
        <p:spPr bwMode="auto">
          <a:xfrm>
            <a:off x="1895476" y="4660106"/>
            <a:ext cx="113110" cy="998935"/>
          </a:xfrm>
          <a:custGeom>
            <a:avLst/>
            <a:gdLst>
              <a:gd name="T0" fmla="*/ 92 w 95"/>
              <a:gd name="T1" fmla="*/ 0 h 839"/>
              <a:gd name="T2" fmla="*/ 0 w 95"/>
              <a:gd name="T3" fmla="*/ 839 h 839"/>
              <a:gd name="T4" fmla="*/ 95 w 95"/>
              <a:gd name="T5" fmla="*/ 839 h 839"/>
              <a:gd name="T6" fmla="*/ 92 w 95"/>
              <a:gd name="T7" fmla="*/ 0 h 839"/>
            </a:gdLst>
            <a:ahLst/>
            <a:cxnLst>
              <a:cxn ang="0">
                <a:pos x="T0" y="T1"/>
              </a:cxn>
              <a:cxn ang="0">
                <a:pos x="T2" y="T3"/>
              </a:cxn>
              <a:cxn ang="0">
                <a:pos x="T4" y="T5"/>
              </a:cxn>
              <a:cxn ang="0">
                <a:pos x="T6" y="T7"/>
              </a:cxn>
            </a:cxnLst>
            <a:rect l="0" t="0" r="r" b="b"/>
            <a:pathLst>
              <a:path w="95" h="839">
                <a:moveTo>
                  <a:pt x="92" y="0"/>
                </a:moveTo>
                <a:lnTo>
                  <a:pt x="0" y="839"/>
                </a:lnTo>
                <a:lnTo>
                  <a:pt x="95" y="839"/>
                </a:lnTo>
                <a:lnTo>
                  <a:pt x="92" y="0"/>
                </a:ln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16" name="Freeform 108"/>
          <p:cNvSpPr/>
          <p:nvPr/>
        </p:nvSpPr>
        <p:spPr bwMode="auto">
          <a:xfrm>
            <a:off x="6157913" y="3763566"/>
            <a:ext cx="16669" cy="902494"/>
          </a:xfrm>
          <a:custGeom>
            <a:avLst/>
            <a:gdLst>
              <a:gd name="T0" fmla="*/ 7 w 14"/>
              <a:gd name="T1" fmla="*/ 758 h 758"/>
              <a:gd name="T2" fmla="*/ 7 w 14"/>
              <a:gd name="T3" fmla="*/ 758 h 758"/>
              <a:gd name="T4" fmla="*/ 14 w 14"/>
              <a:gd name="T5" fmla="*/ 751 h 758"/>
              <a:gd name="T6" fmla="*/ 14 w 14"/>
              <a:gd name="T7" fmla="*/ 7 h 758"/>
              <a:gd name="T8" fmla="*/ 7 w 14"/>
              <a:gd name="T9" fmla="*/ 0 h 758"/>
              <a:gd name="T10" fmla="*/ 7 w 14"/>
              <a:gd name="T11" fmla="*/ 0 h 758"/>
              <a:gd name="T12" fmla="*/ 0 w 14"/>
              <a:gd name="T13" fmla="*/ 7 h 758"/>
              <a:gd name="T14" fmla="*/ 0 w 14"/>
              <a:gd name="T15" fmla="*/ 751 h 758"/>
              <a:gd name="T16" fmla="*/ 7 w 14"/>
              <a:gd name="T17"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58">
                <a:moveTo>
                  <a:pt x="7" y="758"/>
                </a:moveTo>
                <a:cubicBezTo>
                  <a:pt x="7" y="758"/>
                  <a:pt x="7" y="758"/>
                  <a:pt x="7" y="758"/>
                </a:cubicBezTo>
                <a:cubicBezTo>
                  <a:pt x="11" y="758"/>
                  <a:pt x="14" y="755"/>
                  <a:pt x="14" y="751"/>
                </a:cubicBezTo>
                <a:cubicBezTo>
                  <a:pt x="14" y="7"/>
                  <a:pt x="14" y="7"/>
                  <a:pt x="14" y="7"/>
                </a:cubicBezTo>
                <a:cubicBezTo>
                  <a:pt x="14" y="3"/>
                  <a:pt x="11" y="0"/>
                  <a:pt x="7" y="0"/>
                </a:cubicBezTo>
                <a:cubicBezTo>
                  <a:pt x="7" y="0"/>
                  <a:pt x="7" y="0"/>
                  <a:pt x="7" y="0"/>
                </a:cubicBezTo>
                <a:cubicBezTo>
                  <a:pt x="3" y="0"/>
                  <a:pt x="0" y="3"/>
                  <a:pt x="0" y="7"/>
                </a:cubicBezTo>
                <a:cubicBezTo>
                  <a:pt x="0" y="751"/>
                  <a:pt x="0" y="751"/>
                  <a:pt x="0" y="751"/>
                </a:cubicBezTo>
                <a:cubicBezTo>
                  <a:pt x="0" y="755"/>
                  <a:pt x="3" y="758"/>
                  <a:pt x="7" y="758"/>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17" name="Freeform 109"/>
          <p:cNvSpPr/>
          <p:nvPr/>
        </p:nvSpPr>
        <p:spPr bwMode="auto">
          <a:xfrm>
            <a:off x="6073379" y="3855244"/>
            <a:ext cx="91679" cy="77391"/>
          </a:xfrm>
          <a:custGeom>
            <a:avLst/>
            <a:gdLst>
              <a:gd name="T0" fmla="*/ 69 w 77"/>
              <a:gd name="T1" fmla="*/ 64 h 65"/>
              <a:gd name="T2" fmla="*/ 2 w 77"/>
              <a:gd name="T3" fmla="*/ 8 h 65"/>
              <a:gd name="T4" fmla="*/ 2 w 77"/>
              <a:gd name="T5" fmla="*/ 3 h 65"/>
              <a:gd name="T6" fmla="*/ 2 w 77"/>
              <a:gd name="T7" fmla="*/ 3 h 65"/>
              <a:gd name="T8" fmla="*/ 8 w 77"/>
              <a:gd name="T9" fmla="*/ 2 h 65"/>
              <a:gd name="T10" fmla="*/ 75 w 77"/>
              <a:gd name="T11" fmla="*/ 57 h 65"/>
              <a:gd name="T12" fmla="*/ 75 w 77"/>
              <a:gd name="T13" fmla="*/ 63 h 65"/>
              <a:gd name="T14" fmla="*/ 75 w 77"/>
              <a:gd name="T15" fmla="*/ 63 h 65"/>
              <a:gd name="T16" fmla="*/ 69 w 77"/>
              <a:gd name="T17"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69" y="64"/>
                </a:moveTo>
                <a:cubicBezTo>
                  <a:pt x="2" y="8"/>
                  <a:pt x="2" y="8"/>
                  <a:pt x="2" y="8"/>
                </a:cubicBezTo>
                <a:cubicBezTo>
                  <a:pt x="1" y="7"/>
                  <a:pt x="0" y="4"/>
                  <a:pt x="2" y="3"/>
                </a:cubicBezTo>
                <a:cubicBezTo>
                  <a:pt x="2" y="3"/>
                  <a:pt x="2" y="3"/>
                  <a:pt x="2" y="3"/>
                </a:cubicBezTo>
                <a:cubicBezTo>
                  <a:pt x="3" y="1"/>
                  <a:pt x="6" y="0"/>
                  <a:pt x="8" y="2"/>
                </a:cubicBezTo>
                <a:cubicBezTo>
                  <a:pt x="75" y="57"/>
                  <a:pt x="75" y="57"/>
                  <a:pt x="75" y="57"/>
                </a:cubicBezTo>
                <a:cubicBezTo>
                  <a:pt x="76" y="59"/>
                  <a:pt x="77" y="61"/>
                  <a:pt x="75" y="63"/>
                </a:cubicBezTo>
                <a:cubicBezTo>
                  <a:pt x="75" y="63"/>
                  <a:pt x="75" y="63"/>
                  <a:pt x="75" y="63"/>
                </a:cubicBezTo>
                <a:cubicBezTo>
                  <a:pt x="74" y="65"/>
                  <a:pt x="71" y="65"/>
                  <a:pt x="69" y="64"/>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18" name="Freeform 110"/>
          <p:cNvSpPr/>
          <p:nvPr/>
        </p:nvSpPr>
        <p:spPr bwMode="auto">
          <a:xfrm>
            <a:off x="5979320" y="4126706"/>
            <a:ext cx="183356" cy="91679"/>
          </a:xfrm>
          <a:custGeom>
            <a:avLst/>
            <a:gdLst>
              <a:gd name="T0" fmla="*/ 151 w 154"/>
              <a:gd name="T1" fmla="*/ 68 h 77"/>
              <a:gd name="T2" fmla="*/ 6 w 154"/>
              <a:gd name="T3" fmla="*/ 1 h 77"/>
              <a:gd name="T4" fmla="*/ 1 w 154"/>
              <a:gd name="T5" fmla="*/ 3 h 77"/>
              <a:gd name="T6" fmla="*/ 1 w 154"/>
              <a:gd name="T7" fmla="*/ 3 h 77"/>
              <a:gd name="T8" fmla="*/ 3 w 154"/>
              <a:gd name="T9" fmla="*/ 8 h 77"/>
              <a:gd name="T10" fmla="*/ 147 w 154"/>
              <a:gd name="T11" fmla="*/ 76 h 77"/>
              <a:gd name="T12" fmla="*/ 153 w 154"/>
              <a:gd name="T13" fmla="*/ 74 h 77"/>
              <a:gd name="T14" fmla="*/ 153 w 154"/>
              <a:gd name="T15" fmla="*/ 74 h 77"/>
              <a:gd name="T16" fmla="*/ 151 w 154"/>
              <a:gd name="T17"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77">
                <a:moveTo>
                  <a:pt x="151" y="68"/>
                </a:moveTo>
                <a:cubicBezTo>
                  <a:pt x="6" y="1"/>
                  <a:pt x="6" y="1"/>
                  <a:pt x="6" y="1"/>
                </a:cubicBezTo>
                <a:cubicBezTo>
                  <a:pt x="4" y="0"/>
                  <a:pt x="2" y="1"/>
                  <a:pt x="1" y="3"/>
                </a:cubicBezTo>
                <a:cubicBezTo>
                  <a:pt x="1" y="3"/>
                  <a:pt x="1" y="3"/>
                  <a:pt x="1" y="3"/>
                </a:cubicBezTo>
                <a:cubicBezTo>
                  <a:pt x="0" y="5"/>
                  <a:pt x="1" y="7"/>
                  <a:pt x="3" y="8"/>
                </a:cubicBezTo>
                <a:cubicBezTo>
                  <a:pt x="147" y="76"/>
                  <a:pt x="147" y="76"/>
                  <a:pt x="147" y="76"/>
                </a:cubicBezTo>
                <a:cubicBezTo>
                  <a:pt x="149" y="77"/>
                  <a:pt x="152" y="76"/>
                  <a:pt x="153" y="74"/>
                </a:cubicBezTo>
                <a:cubicBezTo>
                  <a:pt x="153" y="74"/>
                  <a:pt x="153" y="74"/>
                  <a:pt x="153" y="74"/>
                </a:cubicBezTo>
                <a:cubicBezTo>
                  <a:pt x="154" y="72"/>
                  <a:pt x="153" y="69"/>
                  <a:pt x="151" y="68"/>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19" name="Freeform 111"/>
          <p:cNvSpPr/>
          <p:nvPr/>
        </p:nvSpPr>
        <p:spPr bwMode="auto">
          <a:xfrm>
            <a:off x="6157913" y="3985022"/>
            <a:ext cx="115491" cy="98822"/>
          </a:xfrm>
          <a:custGeom>
            <a:avLst/>
            <a:gdLst>
              <a:gd name="T0" fmla="*/ 2 w 97"/>
              <a:gd name="T1" fmla="*/ 75 h 83"/>
              <a:gd name="T2" fmla="*/ 89 w 97"/>
              <a:gd name="T3" fmla="*/ 2 h 83"/>
              <a:gd name="T4" fmla="*/ 95 w 97"/>
              <a:gd name="T5" fmla="*/ 2 h 83"/>
              <a:gd name="T6" fmla="*/ 95 w 97"/>
              <a:gd name="T7" fmla="*/ 2 h 83"/>
              <a:gd name="T8" fmla="*/ 95 w 97"/>
              <a:gd name="T9" fmla="*/ 8 h 83"/>
              <a:gd name="T10" fmla="*/ 8 w 97"/>
              <a:gd name="T11" fmla="*/ 82 h 83"/>
              <a:gd name="T12" fmla="*/ 2 w 97"/>
              <a:gd name="T13" fmla="*/ 81 h 83"/>
              <a:gd name="T14" fmla="*/ 2 w 97"/>
              <a:gd name="T15" fmla="*/ 81 h 83"/>
              <a:gd name="T16" fmla="*/ 2 w 97"/>
              <a:gd name="T17"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83">
                <a:moveTo>
                  <a:pt x="2" y="75"/>
                </a:moveTo>
                <a:cubicBezTo>
                  <a:pt x="89" y="2"/>
                  <a:pt x="89" y="2"/>
                  <a:pt x="89" y="2"/>
                </a:cubicBezTo>
                <a:cubicBezTo>
                  <a:pt x="91" y="0"/>
                  <a:pt x="94" y="0"/>
                  <a:pt x="95" y="2"/>
                </a:cubicBezTo>
                <a:cubicBezTo>
                  <a:pt x="95" y="2"/>
                  <a:pt x="95" y="2"/>
                  <a:pt x="95" y="2"/>
                </a:cubicBezTo>
                <a:cubicBezTo>
                  <a:pt x="97" y="4"/>
                  <a:pt x="96" y="6"/>
                  <a:pt x="95" y="8"/>
                </a:cubicBezTo>
                <a:cubicBezTo>
                  <a:pt x="8" y="82"/>
                  <a:pt x="8" y="82"/>
                  <a:pt x="8" y="82"/>
                </a:cubicBezTo>
                <a:cubicBezTo>
                  <a:pt x="6" y="83"/>
                  <a:pt x="3" y="83"/>
                  <a:pt x="2" y="81"/>
                </a:cubicBezTo>
                <a:cubicBezTo>
                  <a:pt x="2" y="81"/>
                  <a:pt x="2" y="81"/>
                  <a:pt x="2" y="81"/>
                </a:cubicBezTo>
                <a:cubicBezTo>
                  <a:pt x="0" y="80"/>
                  <a:pt x="0" y="77"/>
                  <a:pt x="2" y="75"/>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20" name="Freeform 112"/>
          <p:cNvSpPr/>
          <p:nvPr/>
        </p:nvSpPr>
        <p:spPr bwMode="auto">
          <a:xfrm>
            <a:off x="6161485" y="4226719"/>
            <a:ext cx="228600" cy="107156"/>
          </a:xfrm>
          <a:custGeom>
            <a:avLst/>
            <a:gdLst>
              <a:gd name="T0" fmla="*/ 3 w 192"/>
              <a:gd name="T1" fmla="*/ 80 h 90"/>
              <a:gd name="T2" fmla="*/ 185 w 192"/>
              <a:gd name="T3" fmla="*/ 1 h 90"/>
              <a:gd name="T4" fmla="*/ 191 w 192"/>
              <a:gd name="T5" fmla="*/ 3 h 90"/>
              <a:gd name="T6" fmla="*/ 191 w 192"/>
              <a:gd name="T7" fmla="*/ 5 h 90"/>
              <a:gd name="T8" fmla="*/ 189 w 192"/>
              <a:gd name="T9" fmla="*/ 10 h 90"/>
              <a:gd name="T10" fmla="*/ 7 w 192"/>
              <a:gd name="T11" fmla="*/ 89 h 90"/>
              <a:gd name="T12" fmla="*/ 1 w 192"/>
              <a:gd name="T13" fmla="*/ 87 h 90"/>
              <a:gd name="T14" fmla="*/ 0 w 192"/>
              <a:gd name="T15" fmla="*/ 85 h 90"/>
              <a:gd name="T16" fmla="*/ 3 w 192"/>
              <a:gd name="T17" fmla="*/ 8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90">
                <a:moveTo>
                  <a:pt x="3" y="80"/>
                </a:moveTo>
                <a:cubicBezTo>
                  <a:pt x="185" y="1"/>
                  <a:pt x="185" y="1"/>
                  <a:pt x="185" y="1"/>
                </a:cubicBezTo>
                <a:cubicBezTo>
                  <a:pt x="187" y="0"/>
                  <a:pt x="190" y="1"/>
                  <a:pt x="191" y="3"/>
                </a:cubicBezTo>
                <a:cubicBezTo>
                  <a:pt x="191" y="5"/>
                  <a:pt x="191" y="5"/>
                  <a:pt x="191" y="5"/>
                </a:cubicBezTo>
                <a:cubicBezTo>
                  <a:pt x="192" y="7"/>
                  <a:pt x="191" y="9"/>
                  <a:pt x="189" y="10"/>
                </a:cubicBezTo>
                <a:cubicBezTo>
                  <a:pt x="7" y="89"/>
                  <a:pt x="7" y="89"/>
                  <a:pt x="7" y="89"/>
                </a:cubicBezTo>
                <a:cubicBezTo>
                  <a:pt x="4" y="90"/>
                  <a:pt x="2" y="89"/>
                  <a:pt x="1" y="87"/>
                </a:cubicBezTo>
                <a:cubicBezTo>
                  <a:pt x="0" y="85"/>
                  <a:pt x="0" y="85"/>
                  <a:pt x="0" y="85"/>
                </a:cubicBezTo>
                <a:cubicBezTo>
                  <a:pt x="0" y="83"/>
                  <a:pt x="1" y="81"/>
                  <a:pt x="3" y="80"/>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21" name="Freeform 113"/>
          <p:cNvSpPr/>
          <p:nvPr/>
        </p:nvSpPr>
        <p:spPr bwMode="auto">
          <a:xfrm>
            <a:off x="5913835" y="4152900"/>
            <a:ext cx="654844" cy="553641"/>
          </a:xfrm>
          <a:custGeom>
            <a:avLst/>
            <a:gdLst>
              <a:gd name="T0" fmla="*/ 550 w 550"/>
              <a:gd name="T1" fmla="*/ 0 h 465"/>
              <a:gd name="T2" fmla="*/ 129 w 550"/>
              <a:gd name="T3" fmla="*/ 268 h 465"/>
              <a:gd name="T4" fmla="*/ 143 w 550"/>
              <a:gd name="T5" fmla="*/ 438 h 465"/>
              <a:gd name="T6" fmla="*/ 366 w 550"/>
              <a:gd name="T7" fmla="*/ 441 h 465"/>
              <a:gd name="T8" fmla="*/ 550 w 550"/>
              <a:gd name="T9" fmla="*/ 0 h 465"/>
            </a:gdLst>
            <a:ahLst/>
            <a:cxnLst>
              <a:cxn ang="0">
                <a:pos x="T0" y="T1"/>
              </a:cxn>
              <a:cxn ang="0">
                <a:pos x="T2" y="T3"/>
              </a:cxn>
              <a:cxn ang="0">
                <a:pos x="T4" y="T5"/>
              </a:cxn>
              <a:cxn ang="0">
                <a:pos x="T6" y="T7"/>
              </a:cxn>
              <a:cxn ang="0">
                <a:pos x="T8" y="T9"/>
              </a:cxn>
            </a:cxnLst>
            <a:rect l="0" t="0" r="r" b="b"/>
            <a:pathLst>
              <a:path w="550" h="465">
                <a:moveTo>
                  <a:pt x="550" y="0"/>
                </a:moveTo>
                <a:cubicBezTo>
                  <a:pt x="550" y="0"/>
                  <a:pt x="258" y="71"/>
                  <a:pt x="129" y="268"/>
                </a:cubicBezTo>
                <a:cubicBezTo>
                  <a:pt x="0" y="465"/>
                  <a:pt x="138" y="438"/>
                  <a:pt x="143" y="438"/>
                </a:cubicBezTo>
                <a:cubicBezTo>
                  <a:pt x="148" y="438"/>
                  <a:pt x="364" y="448"/>
                  <a:pt x="366" y="441"/>
                </a:cubicBezTo>
                <a:cubicBezTo>
                  <a:pt x="367" y="435"/>
                  <a:pt x="550" y="0"/>
                  <a:pt x="550" y="0"/>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22" name="Freeform 114"/>
          <p:cNvSpPr/>
          <p:nvPr/>
        </p:nvSpPr>
        <p:spPr bwMode="auto">
          <a:xfrm>
            <a:off x="5673329" y="4124325"/>
            <a:ext cx="3121819" cy="1877616"/>
          </a:xfrm>
          <a:custGeom>
            <a:avLst/>
            <a:gdLst>
              <a:gd name="T0" fmla="*/ 2205 w 2623"/>
              <a:gd name="T1" fmla="*/ 929 h 1577"/>
              <a:gd name="T2" fmla="*/ 1764 w 2623"/>
              <a:gd name="T3" fmla="*/ 546 h 1577"/>
              <a:gd name="T4" fmla="*/ 1721 w 2623"/>
              <a:gd name="T5" fmla="*/ 548 h 1577"/>
              <a:gd name="T6" fmla="*/ 1374 w 2623"/>
              <a:gd name="T7" fmla="*/ 382 h 1577"/>
              <a:gd name="T8" fmla="*/ 1339 w 2623"/>
              <a:gd name="T9" fmla="*/ 384 h 1577"/>
              <a:gd name="T10" fmla="*/ 898 w 2623"/>
              <a:gd name="T11" fmla="*/ 0 h 1577"/>
              <a:gd name="T12" fmla="*/ 453 w 2623"/>
              <a:gd name="T13" fmla="*/ 445 h 1577"/>
              <a:gd name="T14" fmla="*/ 466 w 2623"/>
              <a:gd name="T15" fmla="*/ 552 h 1577"/>
              <a:gd name="T16" fmla="*/ 0 w 2623"/>
              <a:gd name="T17" fmla="*/ 1284 h 1577"/>
              <a:gd name="T18" fmla="*/ 55 w 2623"/>
              <a:gd name="T19" fmla="*/ 1577 h 1577"/>
              <a:gd name="T20" fmla="*/ 2574 w 2623"/>
              <a:gd name="T21" fmla="*/ 1577 h 1577"/>
              <a:gd name="T22" fmla="*/ 2623 w 2623"/>
              <a:gd name="T23" fmla="*/ 1374 h 1577"/>
              <a:gd name="T24" fmla="*/ 2205 w 2623"/>
              <a:gd name="T25" fmla="*/ 929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3" h="1577">
                <a:moveTo>
                  <a:pt x="2205" y="929"/>
                </a:moveTo>
                <a:cubicBezTo>
                  <a:pt x="2175" y="713"/>
                  <a:pt x="1989" y="546"/>
                  <a:pt x="1764" y="546"/>
                </a:cubicBezTo>
                <a:cubicBezTo>
                  <a:pt x="1750" y="546"/>
                  <a:pt x="1735" y="547"/>
                  <a:pt x="1721" y="548"/>
                </a:cubicBezTo>
                <a:cubicBezTo>
                  <a:pt x="1639" y="447"/>
                  <a:pt x="1514" y="382"/>
                  <a:pt x="1374" y="382"/>
                </a:cubicBezTo>
                <a:cubicBezTo>
                  <a:pt x="1362" y="382"/>
                  <a:pt x="1350" y="383"/>
                  <a:pt x="1339" y="384"/>
                </a:cubicBezTo>
                <a:cubicBezTo>
                  <a:pt x="1309" y="167"/>
                  <a:pt x="1123" y="0"/>
                  <a:pt x="898" y="0"/>
                </a:cubicBezTo>
                <a:cubicBezTo>
                  <a:pt x="652" y="0"/>
                  <a:pt x="453" y="199"/>
                  <a:pt x="453" y="445"/>
                </a:cubicBezTo>
                <a:cubicBezTo>
                  <a:pt x="453" y="482"/>
                  <a:pt x="457" y="517"/>
                  <a:pt x="466" y="552"/>
                </a:cubicBezTo>
                <a:cubicBezTo>
                  <a:pt x="191" y="681"/>
                  <a:pt x="0" y="960"/>
                  <a:pt x="0" y="1284"/>
                </a:cubicBezTo>
                <a:cubicBezTo>
                  <a:pt x="0" y="1387"/>
                  <a:pt x="20" y="1486"/>
                  <a:pt x="55" y="1577"/>
                </a:cubicBezTo>
                <a:cubicBezTo>
                  <a:pt x="2574" y="1577"/>
                  <a:pt x="2574" y="1577"/>
                  <a:pt x="2574" y="1577"/>
                </a:cubicBezTo>
                <a:cubicBezTo>
                  <a:pt x="2605" y="1516"/>
                  <a:pt x="2623" y="1447"/>
                  <a:pt x="2623" y="1374"/>
                </a:cubicBezTo>
                <a:cubicBezTo>
                  <a:pt x="2623" y="1137"/>
                  <a:pt x="2438" y="943"/>
                  <a:pt x="2205" y="929"/>
                </a:cubicBezTo>
                <a:close/>
              </a:path>
            </a:pathLst>
          </a:custGeom>
          <a:solidFill>
            <a:srgbClr val="92EBC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23" name="Freeform 115"/>
          <p:cNvSpPr/>
          <p:nvPr/>
        </p:nvSpPr>
        <p:spPr bwMode="auto">
          <a:xfrm>
            <a:off x="6859191" y="4719638"/>
            <a:ext cx="21431" cy="971550"/>
          </a:xfrm>
          <a:custGeom>
            <a:avLst/>
            <a:gdLst>
              <a:gd name="T0" fmla="*/ 9 w 18"/>
              <a:gd name="T1" fmla="*/ 816 h 816"/>
              <a:gd name="T2" fmla="*/ 9 w 18"/>
              <a:gd name="T3" fmla="*/ 816 h 816"/>
              <a:gd name="T4" fmla="*/ 18 w 18"/>
              <a:gd name="T5" fmla="*/ 807 h 816"/>
              <a:gd name="T6" fmla="*/ 18 w 18"/>
              <a:gd name="T7" fmla="*/ 9 h 816"/>
              <a:gd name="T8" fmla="*/ 9 w 18"/>
              <a:gd name="T9" fmla="*/ 0 h 816"/>
              <a:gd name="T10" fmla="*/ 9 w 18"/>
              <a:gd name="T11" fmla="*/ 0 h 816"/>
              <a:gd name="T12" fmla="*/ 0 w 18"/>
              <a:gd name="T13" fmla="*/ 9 h 816"/>
              <a:gd name="T14" fmla="*/ 0 w 18"/>
              <a:gd name="T15" fmla="*/ 807 h 816"/>
              <a:gd name="T16" fmla="*/ 9 w 18"/>
              <a:gd name="T17"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16">
                <a:moveTo>
                  <a:pt x="9" y="816"/>
                </a:moveTo>
                <a:cubicBezTo>
                  <a:pt x="9" y="816"/>
                  <a:pt x="9" y="816"/>
                  <a:pt x="9" y="816"/>
                </a:cubicBezTo>
                <a:cubicBezTo>
                  <a:pt x="14" y="816"/>
                  <a:pt x="18" y="812"/>
                  <a:pt x="18" y="807"/>
                </a:cubicBezTo>
                <a:cubicBezTo>
                  <a:pt x="18" y="9"/>
                  <a:pt x="18" y="9"/>
                  <a:pt x="18" y="9"/>
                </a:cubicBezTo>
                <a:cubicBezTo>
                  <a:pt x="18" y="4"/>
                  <a:pt x="14" y="0"/>
                  <a:pt x="9" y="0"/>
                </a:cubicBezTo>
                <a:cubicBezTo>
                  <a:pt x="9" y="0"/>
                  <a:pt x="9" y="0"/>
                  <a:pt x="9" y="0"/>
                </a:cubicBezTo>
                <a:cubicBezTo>
                  <a:pt x="4" y="0"/>
                  <a:pt x="0" y="4"/>
                  <a:pt x="0" y="9"/>
                </a:cubicBezTo>
                <a:cubicBezTo>
                  <a:pt x="0" y="807"/>
                  <a:pt x="0" y="807"/>
                  <a:pt x="0" y="807"/>
                </a:cubicBezTo>
                <a:cubicBezTo>
                  <a:pt x="0" y="812"/>
                  <a:pt x="4" y="816"/>
                  <a:pt x="9" y="816"/>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24" name="Freeform 116"/>
          <p:cNvSpPr/>
          <p:nvPr/>
        </p:nvSpPr>
        <p:spPr bwMode="auto">
          <a:xfrm>
            <a:off x="6748463" y="4841081"/>
            <a:ext cx="119063" cy="100013"/>
          </a:xfrm>
          <a:custGeom>
            <a:avLst/>
            <a:gdLst>
              <a:gd name="T0" fmla="*/ 91 w 100"/>
              <a:gd name="T1" fmla="*/ 82 h 84"/>
              <a:gd name="T2" fmla="*/ 3 w 100"/>
              <a:gd name="T3" fmla="*/ 10 h 84"/>
              <a:gd name="T4" fmla="*/ 2 w 100"/>
              <a:gd name="T5" fmla="*/ 2 h 84"/>
              <a:gd name="T6" fmla="*/ 2 w 100"/>
              <a:gd name="T7" fmla="*/ 2 h 84"/>
              <a:gd name="T8" fmla="*/ 10 w 100"/>
              <a:gd name="T9" fmla="*/ 1 h 84"/>
              <a:gd name="T10" fmla="*/ 98 w 100"/>
              <a:gd name="T11" fmla="*/ 74 h 84"/>
              <a:gd name="T12" fmla="*/ 98 w 100"/>
              <a:gd name="T13" fmla="*/ 81 h 84"/>
              <a:gd name="T14" fmla="*/ 98 w 100"/>
              <a:gd name="T15" fmla="*/ 81 h 84"/>
              <a:gd name="T16" fmla="*/ 91 w 100"/>
              <a:gd name="T17"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4">
                <a:moveTo>
                  <a:pt x="91" y="82"/>
                </a:moveTo>
                <a:cubicBezTo>
                  <a:pt x="3" y="10"/>
                  <a:pt x="3" y="10"/>
                  <a:pt x="3" y="10"/>
                </a:cubicBezTo>
                <a:cubicBezTo>
                  <a:pt x="1" y="8"/>
                  <a:pt x="0" y="5"/>
                  <a:pt x="2" y="2"/>
                </a:cubicBezTo>
                <a:cubicBezTo>
                  <a:pt x="2" y="2"/>
                  <a:pt x="2" y="2"/>
                  <a:pt x="2" y="2"/>
                </a:cubicBezTo>
                <a:cubicBezTo>
                  <a:pt x="4" y="0"/>
                  <a:pt x="8" y="0"/>
                  <a:pt x="10" y="1"/>
                </a:cubicBezTo>
                <a:cubicBezTo>
                  <a:pt x="98" y="74"/>
                  <a:pt x="98" y="74"/>
                  <a:pt x="98" y="74"/>
                </a:cubicBezTo>
                <a:cubicBezTo>
                  <a:pt x="100" y="75"/>
                  <a:pt x="100" y="79"/>
                  <a:pt x="98" y="81"/>
                </a:cubicBezTo>
                <a:cubicBezTo>
                  <a:pt x="98" y="81"/>
                  <a:pt x="98" y="81"/>
                  <a:pt x="98" y="81"/>
                </a:cubicBezTo>
                <a:cubicBezTo>
                  <a:pt x="96" y="84"/>
                  <a:pt x="93" y="84"/>
                  <a:pt x="91" y="82"/>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25" name="Freeform 117"/>
          <p:cNvSpPr/>
          <p:nvPr/>
        </p:nvSpPr>
        <p:spPr bwMode="auto">
          <a:xfrm>
            <a:off x="6786563" y="5204222"/>
            <a:ext cx="82154" cy="132160"/>
          </a:xfrm>
          <a:custGeom>
            <a:avLst/>
            <a:gdLst>
              <a:gd name="T0" fmla="*/ 58 w 69"/>
              <a:gd name="T1" fmla="*/ 107 h 111"/>
              <a:gd name="T2" fmla="*/ 1 w 69"/>
              <a:gd name="T3" fmla="*/ 9 h 111"/>
              <a:gd name="T4" fmla="*/ 3 w 69"/>
              <a:gd name="T5" fmla="*/ 2 h 111"/>
              <a:gd name="T6" fmla="*/ 3 w 69"/>
              <a:gd name="T7" fmla="*/ 2 h 111"/>
              <a:gd name="T8" fmla="*/ 11 w 69"/>
              <a:gd name="T9" fmla="*/ 4 h 111"/>
              <a:gd name="T10" fmla="*/ 67 w 69"/>
              <a:gd name="T11" fmla="*/ 102 h 111"/>
              <a:gd name="T12" fmla="*/ 65 w 69"/>
              <a:gd name="T13" fmla="*/ 109 h 111"/>
              <a:gd name="T14" fmla="*/ 65 w 69"/>
              <a:gd name="T15" fmla="*/ 109 h 111"/>
              <a:gd name="T16" fmla="*/ 58 w 69"/>
              <a:gd name="T17" fmla="*/ 10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1">
                <a:moveTo>
                  <a:pt x="58" y="107"/>
                </a:moveTo>
                <a:cubicBezTo>
                  <a:pt x="1" y="9"/>
                  <a:pt x="1" y="9"/>
                  <a:pt x="1" y="9"/>
                </a:cubicBezTo>
                <a:cubicBezTo>
                  <a:pt x="0" y="6"/>
                  <a:pt x="1" y="3"/>
                  <a:pt x="3" y="2"/>
                </a:cubicBezTo>
                <a:cubicBezTo>
                  <a:pt x="3" y="2"/>
                  <a:pt x="3" y="2"/>
                  <a:pt x="3" y="2"/>
                </a:cubicBezTo>
                <a:cubicBezTo>
                  <a:pt x="6" y="0"/>
                  <a:pt x="9" y="1"/>
                  <a:pt x="11" y="4"/>
                </a:cubicBezTo>
                <a:cubicBezTo>
                  <a:pt x="67" y="102"/>
                  <a:pt x="67" y="102"/>
                  <a:pt x="67" y="102"/>
                </a:cubicBezTo>
                <a:cubicBezTo>
                  <a:pt x="69" y="104"/>
                  <a:pt x="68" y="108"/>
                  <a:pt x="65" y="109"/>
                </a:cubicBezTo>
                <a:cubicBezTo>
                  <a:pt x="65" y="109"/>
                  <a:pt x="65" y="109"/>
                  <a:pt x="65" y="109"/>
                </a:cubicBezTo>
                <a:cubicBezTo>
                  <a:pt x="63" y="111"/>
                  <a:pt x="59" y="110"/>
                  <a:pt x="58" y="107"/>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26" name="Freeform 118"/>
          <p:cNvSpPr/>
          <p:nvPr/>
        </p:nvSpPr>
        <p:spPr bwMode="auto">
          <a:xfrm>
            <a:off x="6859191" y="5010150"/>
            <a:ext cx="150019" cy="128588"/>
          </a:xfrm>
          <a:custGeom>
            <a:avLst/>
            <a:gdLst>
              <a:gd name="T0" fmla="*/ 3 w 126"/>
              <a:gd name="T1" fmla="*/ 98 h 108"/>
              <a:gd name="T2" fmla="*/ 116 w 126"/>
              <a:gd name="T3" fmla="*/ 1 h 108"/>
              <a:gd name="T4" fmla="*/ 124 w 126"/>
              <a:gd name="T5" fmla="*/ 2 h 108"/>
              <a:gd name="T6" fmla="*/ 124 w 126"/>
              <a:gd name="T7" fmla="*/ 2 h 108"/>
              <a:gd name="T8" fmla="*/ 124 w 126"/>
              <a:gd name="T9" fmla="*/ 10 h 108"/>
              <a:gd name="T10" fmla="*/ 10 w 126"/>
              <a:gd name="T11" fmla="*/ 106 h 108"/>
              <a:gd name="T12" fmla="*/ 2 w 126"/>
              <a:gd name="T13" fmla="*/ 106 h 108"/>
              <a:gd name="T14" fmla="*/ 2 w 126"/>
              <a:gd name="T15" fmla="*/ 106 h 108"/>
              <a:gd name="T16" fmla="*/ 3 w 126"/>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08">
                <a:moveTo>
                  <a:pt x="3" y="98"/>
                </a:moveTo>
                <a:cubicBezTo>
                  <a:pt x="116" y="1"/>
                  <a:pt x="116" y="1"/>
                  <a:pt x="116" y="1"/>
                </a:cubicBezTo>
                <a:cubicBezTo>
                  <a:pt x="119" y="0"/>
                  <a:pt x="122" y="0"/>
                  <a:pt x="124" y="2"/>
                </a:cubicBezTo>
                <a:cubicBezTo>
                  <a:pt x="124" y="2"/>
                  <a:pt x="124" y="2"/>
                  <a:pt x="124" y="2"/>
                </a:cubicBezTo>
                <a:cubicBezTo>
                  <a:pt x="126" y="4"/>
                  <a:pt x="126" y="8"/>
                  <a:pt x="124" y="10"/>
                </a:cubicBezTo>
                <a:cubicBezTo>
                  <a:pt x="10" y="106"/>
                  <a:pt x="10" y="106"/>
                  <a:pt x="10" y="106"/>
                </a:cubicBezTo>
                <a:cubicBezTo>
                  <a:pt x="7" y="108"/>
                  <a:pt x="4" y="108"/>
                  <a:pt x="2" y="106"/>
                </a:cubicBezTo>
                <a:cubicBezTo>
                  <a:pt x="2" y="106"/>
                  <a:pt x="2" y="106"/>
                  <a:pt x="2" y="106"/>
                </a:cubicBezTo>
                <a:cubicBezTo>
                  <a:pt x="0" y="103"/>
                  <a:pt x="0" y="100"/>
                  <a:pt x="3" y="98"/>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27" name="Freeform 119"/>
          <p:cNvSpPr/>
          <p:nvPr/>
        </p:nvSpPr>
        <p:spPr bwMode="auto">
          <a:xfrm>
            <a:off x="6859191" y="5388769"/>
            <a:ext cx="150019" cy="129779"/>
          </a:xfrm>
          <a:custGeom>
            <a:avLst/>
            <a:gdLst>
              <a:gd name="T0" fmla="*/ 3 w 126"/>
              <a:gd name="T1" fmla="*/ 98 h 109"/>
              <a:gd name="T2" fmla="*/ 116 w 126"/>
              <a:gd name="T3" fmla="*/ 2 h 109"/>
              <a:gd name="T4" fmla="*/ 124 w 126"/>
              <a:gd name="T5" fmla="*/ 2 h 109"/>
              <a:gd name="T6" fmla="*/ 124 w 126"/>
              <a:gd name="T7" fmla="*/ 2 h 109"/>
              <a:gd name="T8" fmla="*/ 124 w 126"/>
              <a:gd name="T9" fmla="*/ 10 h 109"/>
              <a:gd name="T10" fmla="*/ 10 w 126"/>
              <a:gd name="T11" fmla="*/ 107 h 109"/>
              <a:gd name="T12" fmla="*/ 2 w 126"/>
              <a:gd name="T13" fmla="*/ 106 h 109"/>
              <a:gd name="T14" fmla="*/ 2 w 126"/>
              <a:gd name="T15" fmla="*/ 106 h 109"/>
              <a:gd name="T16" fmla="*/ 3 w 126"/>
              <a:gd name="T17" fmla="*/ 9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09">
                <a:moveTo>
                  <a:pt x="3" y="98"/>
                </a:moveTo>
                <a:cubicBezTo>
                  <a:pt x="116" y="2"/>
                  <a:pt x="116" y="2"/>
                  <a:pt x="116" y="2"/>
                </a:cubicBezTo>
                <a:cubicBezTo>
                  <a:pt x="119" y="0"/>
                  <a:pt x="122" y="0"/>
                  <a:pt x="124" y="2"/>
                </a:cubicBezTo>
                <a:cubicBezTo>
                  <a:pt x="124" y="2"/>
                  <a:pt x="124" y="2"/>
                  <a:pt x="124" y="2"/>
                </a:cubicBezTo>
                <a:cubicBezTo>
                  <a:pt x="126" y="5"/>
                  <a:pt x="126" y="8"/>
                  <a:pt x="124" y="10"/>
                </a:cubicBezTo>
                <a:cubicBezTo>
                  <a:pt x="10" y="107"/>
                  <a:pt x="10" y="107"/>
                  <a:pt x="10" y="107"/>
                </a:cubicBezTo>
                <a:cubicBezTo>
                  <a:pt x="7" y="109"/>
                  <a:pt x="4" y="108"/>
                  <a:pt x="2" y="106"/>
                </a:cubicBezTo>
                <a:cubicBezTo>
                  <a:pt x="2" y="106"/>
                  <a:pt x="2" y="106"/>
                  <a:pt x="2" y="106"/>
                </a:cubicBezTo>
                <a:cubicBezTo>
                  <a:pt x="0" y="104"/>
                  <a:pt x="0" y="100"/>
                  <a:pt x="3" y="98"/>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28" name="Freeform 120"/>
          <p:cNvSpPr/>
          <p:nvPr/>
        </p:nvSpPr>
        <p:spPr bwMode="auto">
          <a:xfrm>
            <a:off x="7452122" y="4987529"/>
            <a:ext cx="21431" cy="971550"/>
          </a:xfrm>
          <a:custGeom>
            <a:avLst/>
            <a:gdLst>
              <a:gd name="T0" fmla="*/ 9 w 18"/>
              <a:gd name="T1" fmla="*/ 816 h 816"/>
              <a:gd name="T2" fmla="*/ 9 w 18"/>
              <a:gd name="T3" fmla="*/ 816 h 816"/>
              <a:gd name="T4" fmla="*/ 0 w 18"/>
              <a:gd name="T5" fmla="*/ 807 h 816"/>
              <a:gd name="T6" fmla="*/ 0 w 18"/>
              <a:gd name="T7" fmla="*/ 10 h 816"/>
              <a:gd name="T8" fmla="*/ 9 w 18"/>
              <a:gd name="T9" fmla="*/ 0 h 816"/>
              <a:gd name="T10" fmla="*/ 9 w 18"/>
              <a:gd name="T11" fmla="*/ 0 h 816"/>
              <a:gd name="T12" fmla="*/ 18 w 18"/>
              <a:gd name="T13" fmla="*/ 10 h 816"/>
              <a:gd name="T14" fmla="*/ 18 w 18"/>
              <a:gd name="T15" fmla="*/ 807 h 816"/>
              <a:gd name="T16" fmla="*/ 9 w 18"/>
              <a:gd name="T17"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16">
                <a:moveTo>
                  <a:pt x="9" y="816"/>
                </a:moveTo>
                <a:cubicBezTo>
                  <a:pt x="9" y="816"/>
                  <a:pt x="9" y="816"/>
                  <a:pt x="9" y="816"/>
                </a:cubicBezTo>
                <a:cubicBezTo>
                  <a:pt x="4" y="816"/>
                  <a:pt x="0" y="812"/>
                  <a:pt x="0" y="807"/>
                </a:cubicBezTo>
                <a:cubicBezTo>
                  <a:pt x="0" y="10"/>
                  <a:pt x="0" y="10"/>
                  <a:pt x="0" y="10"/>
                </a:cubicBezTo>
                <a:cubicBezTo>
                  <a:pt x="0" y="5"/>
                  <a:pt x="4" y="0"/>
                  <a:pt x="9" y="0"/>
                </a:cubicBezTo>
                <a:cubicBezTo>
                  <a:pt x="9" y="0"/>
                  <a:pt x="9" y="0"/>
                  <a:pt x="9" y="0"/>
                </a:cubicBezTo>
                <a:cubicBezTo>
                  <a:pt x="14" y="0"/>
                  <a:pt x="18" y="5"/>
                  <a:pt x="18" y="10"/>
                </a:cubicBezTo>
                <a:cubicBezTo>
                  <a:pt x="18" y="807"/>
                  <a:pt x="18" y="807"/>
                  <a:pt x="18" y="807"/>
                </a:cubicBezTo>
                <a:cubicBezTo>
                  <a:pt x="18" y="812"/>
                  <a:pt x="14" y="816"/>
                  <a:pt x="9" y="816"/>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29" name="Freeform 121"/>
          <p:cNvSpPr/>
          <p:nvPr/>
        </p:nvSpPr>
        <p:spPr bwMode="auto">
          <a:xfrm>
            <a:off x="7464029" y="5108972"/>
            <a:ext cx="119063" cy="100013"/>
          </a:xfrm>
          <a:custGeom>
            <a:avLst/>
            <a:gdLst>
              <a:gd name="T0" fmla="*/ 10 w 100"/>
              <a:gd name="T1" fmla="*/ 82 h 84"/>
              <a:gd name="T2" fmla="*/ 98 w 100"/>
              <a:gd name="T3" fmla="*/ 10 h 84"/>
              <a:gd name="T4" fmla="*/ 98 w 100"/>
              <a:gd name="T5" fmla="*/ 3 h 84"/>
              <a:gd name="T6" fmla="*/ 98 w 100"/>
              <a:gd name="T7" fmla="*/ 3 h 84"/>
              <a:gd name="T8" fmla="*/ 91 w 100"/>
              <a:gd name="T9" fmla="*/ 2 h 84"/>
              <a:gd name="T10" fmla="*/ 3 w 100"/>
              <a:gd name="T11" fmla="*/ 74 h 84"/>
              <a:gd name="T12" fmla="*/ 2 w 100"/>
              <a:gd name="T13" fmla="*/ 82 h 84"/>
              <a:gd name="T14" fmla="*/ 2 w 100"/>
              <a:gd name="T15" fmla="*/ 82 h 84"/>
              <a:gd name="T16" fmla="*/ 10 w 100"/>
              <a:gd name="T17"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4">
                <a:moveTo>
                  <a:pt x="10" y="82"/>
                </a:moveTo>
                <a:cubicBezTo>
                  <a:pt x="98" y="10"/>
                  <a:pt x="98" y="10"/>
                  <a:pt x="98" y="10"/>
                </a:cubicBezTo>
                <a:cubicBezTo>
                  <a:pt x="100" y="8"/>
                  <a:pt x="100" y="5"/>
                  <a:pt x="98" y="3"/>
                </a:cubicBezTo>
                <a:cubicBezTo>
                  <a:pt x="98" y="3"/>
                  <a:pt x="98" y="3"/>
                  <a:pt x="98" y="3"/>
                </a:cubicBezTo>
                <a:cubicBezTo>
                  <a:pt x="96" y="0"/>
                  <a:pt x="93" y="0"/>
                  <a:pt x="91" y="2"/>
                </a:cubicBezTo>
                <a:cubicBezTo>
                  <a:pt x="3" y="74"/>
                  <a:pt x="3" y="74"/>
                  <a:pt x="3" y="74"/>
                </a:cubicBezTo>
                <a:cubicBezTo>
                  <a:pt x="1" y="76"/>
                  <a:pt x="0" y="79"/>
                  <a:pt x="2" y="82"/>
                </a:cubicBezTo>
                <a:cubicBezTo>
                  <a:pt x="2" y="82"/>
                  <a:pt x="2" y="82"/>
                  <a:pt x="2" y="82"/>
                </a:cubicBezTo>
                <a:cubicBezTo>
                  <a:pt x="4" y="84"/>
                  <a:pt x="8" y="84"/>
                  <a:pt x="10" y="82"/>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30" name="Freeform 122"/>
          <p:cNvSpPr/>
          <p:nvPr/>
        </p:nvSpPr>
        <p:spPr bwMode="auto">
          <a:xfrm>
            <a:off x="7322345" y="5278041"/>
            <a:ext cx="151210" cy="129779"/>
          </a:xfrm>
          <a:custGeom>
            <a:avLst/>
            <a:gdLst>
              <a:gd name="T0" fmla="*/ 124 w 127"/>
              <a:gd name="T1" fmla="*/ 98 h 109"/>
              <a:gd name="T2" fmla="*/ 10 w 127"/>
              <a:gd name="T3" fmla="*/ 2 h 109"/>
              <a:gd name="T4" fmla="*/ 2 w 127"/>
              <a:gd name="T5" fmla="*/ 3 h 109"/>
              <a:gd name="T6" fmla="*/ 2 w 127"/>
              <a:gd name="T7" fmla="*/ 3 h 109"/>
              <a:gd name="T8" fmla="*/ 3 w 127"/>
              <a:gd name="T9" fmla="*/ 10 h 109"/>
              <a:gd name="T10" fmla="*/ 117 w 127"/>
              <a:gd name="T11" fmla="*/ 107 h 109"/>
              <a:gd name="T12" fmla="*/ 125 w 127"/>
              <a:gd name="T13" fmla="*/ 106 h 109"/>
              <a:gd name="T14" fmla="*/ 125 w 127"/>
              <a:gd name="T15" fmla="*/ 106 h 109"/>
              <a:gd name="T16" fmla="*/ 124 w 127"/>
              <a:gd name="T17" fmla="*/ 9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09">
                <a:moveTo>
                  <a:pt x="124" y="98"/>
                </a:moveTo>
                <a:cubicBezTo>
                  <a:pt x="10" y="2"/>
                  <a:pt x="10" y="2"/>
                  <a:pt x="10" y="2"/>
                </a:cubicBezTo>
                <a:cubicBezTo>
                  <a:pt x="8" y="0"/>
                  <a:pt x="4" y="0"/>
                  <a:pt x="2" y="3"/>
                </a:cubicBezTo>
                <a:cubicBezTo>
                  <a:pt x="2" y="3"/>
                  <a:pt x="2" y="3"/>
                  <a:pt x="2" y="3"/>
                </a:cubicBezTo>
                <a:cubicBezTo>
                  <a:pt x="0" y="5"/>
                  <a:pt x="1" y="8"/>
                  <a:pt x="3" y="10"/>
                </a:cubicBezTo>
                <a:cubicBezTo>
                  <a:pt x="117" y="107"/>
                  <a:pt x="117" y="107"/>
                  <a:pt x="117" y="107"/>
                </a:cubicBezTo>
                <a:cubicBezTo>
                  <a:pt x="119" y="109"/>
                  <a:pt x="123" y="108"/>
                  <a:pt x="125" y="106"/>
                </a:cubicBezTo>
                <a:cubicBezTo>
                  <a:pt x="125" y="106"/>
                  <a:pt x="125" y="106"/>
                  <a:pt x="125" y="106"/>
                </a:cubicBezTo>
                <a:cubicBezTo>
                  <a:pt x="127" y="104"/>
                  <a:pt x="126" y="100"/>
                  <a:pt x="124" y="98"/>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31" name="Freeform 123"/>
          <p:cNvSpPr/>
          <p:nvPr/>
        </p:nvSpPr>
        <p:spPr bwMode="auto">
          <a:xfrm>
            <a:off x="8036720" y="5300663"/>
            <a:ext cx="21431" cy="394097"/>
          </a:xfrm>
          <a:custGeom>
            <a:avLst/>
            <a:gdLst>
              <a:gd name="T0" fmla="*/ 9 w 18"/>
              <a:gd name="T1" fmla="*/ 331 h 331"/>
              <a:gd name="T2" fmla="*/ 9 w 18"/>
              <a:gd name="T3" fmla="*/ 331 h 331"/>
              <a:gd name="T4" fmla="*/ 0 w 18"/>
              <a:gd name="T5" fmla="*/ 322 h 331"/>
              <a:gd name="T6" fmla="*/ 0 w 18"/>
              <a:gd name="T7" fmla="*/ 10 h 331"/>
              <a:gd name="T8" fmla="*/ 9 w 18"/>
              <a:gd name="T9" fmla="*/ 0 h 331"/>
              <a:gd name="T10" fmla="*/ 9 w 18"/>
              <a:gd name="T11" fmla="*/ 0 h 331"/>
              <a:gd name="T12" fmla="*/ 18 w 18"/>
              <a:gd name="T13" fmla="*/ 10 h 331"/>
              <a:gd name="T14" fmla="*/ 18 w 18"/>
              <a:gd name="T15" fmla="*/ 322 h 331"/>
              <a:gd name="T16" fmla="*/ 9 w 18"/>
              <a:gd name="T17"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31">
                <a:moveTo>
                  <a:pt x="9" y="331"/>
                </a:moveTo>
                <a:cubicBezTo>
                  <a:pt x="9" y="331"/>
                  <a:pt x="9" y="331"/>
                  <a:pt x="9" y="331"/>
                </a:cubicBezTo>
                <a:cubicBezTo>
                  <a:pt x="4" y="331"/>
                  <a:pt x="0" y="327"/>
                  <a:pt x="0" y="322"/>
                </a:cubicBezTo>
                <a:cubicBezTo>
                  <a:pt x="0" y="10"/>
                  <a:pt x="0" y="10"/>
                  <a:pt x="0" y="10"/>
                </a:cubicBezTo>
                <a:cubicBezTo>
                  <a:pt x="0" y="5"/>
                  <a:pt x="4" y="0"/>
                  <a:pt x="9" y="0"/>
                </a:cubicBezTo>
                <a:cubicBezTo>
                  <a:pt x="9" y="0"/>
                  <a:pt x="9" y="0"/>
                  <a:pt x="9" y="0"/>
                </a:cubicBezTo>
                <a:cubicBezTo>
                  <a:pt x="14" y="0"/>
                  <a:pt x="18" y="5"/>
                  <a:pt x="18" y="10"/>
                </a:cubicBezTo>
                <a:cubicBezTo>
                  <a:pt x="18" y="322"/>
                  <a:pt x="18" y="322"/>
                  <a:pt x="18" y="322"/>
                </a:cubicBezTo>
                <a:cubicBezTo>
                  <a:pt x="18" y="327"/>
                  <a:pt x="14" y="331"/>
                  <a:pt x="9" y="331"/>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32" name="Freeform 124"/>
          <p:cNvSpPr/>
          <p:nvPr/>
        </p:nvSpPr>
        <p:spPr bwMode="auto">
          <a:xfrm>
            <a:off x="8046245" y="5361385"/>
            <a:ext cx="119063" cy="101204"/>
          </a:xfrm>
          <a:custGeom>
            <a:avLst/>
            <a:gdLst>
              <a:gd name="T0" fmla="*/ 10 w 100"/>
              <a:gd name="T1" fmla="*/ 83 h 85"/>
              <a:gd name="T2" fmla="*/ 97 w 100"/>
              <a:gd name="T3" fmla="*/ 11 h 85"/>
              <a:gd name="T4" fmla="*/ 98 w 100"/>
              <a:gd name="T5" fmla="*/ 3 h 85"/>
              <a:gd name="T6" fmla="*/ 98 w 100"/>
              <a:gd name="T7" fmla="*/ 3 h 85"/>
              <a:gd name="T8" fmla="*/ 90 w 100"/>
              <a:gd name="T9" fmla="*/ 2 h 85"/>
              <a:gd name="T10" fmla="*/ 3 w 100"/>
              <a:gd name="T11" fmla="*/ 74 h 85"/>
              <a:gd name="T12" fmla="*/ 2 w 100"/>
              <a:gd name="T13" fmla="*/ 82 h 85"/>
              <a:gd name="T14" fmla="*/ 2 w 100"/>
              <a:gd name="T15" fmla="*/ 82 h 85"/>
              <a:gd name="T16" fmla="*/ 10 w 100"/>
              <a:gd name="T17"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5">
                <a:moveTo>
                  <a:pt x="10" y="83"/>
                </a:moveTo>
                <a:cubicBezTo>
                  <a:pt x="97" y="11"/>
                  <a:pt x="97" y="11"/>
                  <a:pt x="97" y="11"/>
                </a:cubicBezTo>
                <a:cubicBezTo>
                  <a:pt x="100" y="9"/>
                  <a:pt x="100" y="5"/>
                  <a:pt x="98" y="3"/>
                </a:cubicBezTo>
                <a:cubicBezTo>
                  <a:pt x="98" y="3"/>
                  <a:pt x="98" y="3"/>
                  <a:pt x="98" y="3"/>
                </a:cubicBezTo>
                <a:cubicBezTo>
                  <a:pt x="96" y="1"/>
                  <a:pt x="93" y="0"/>
                  <a:pt x="90" y="2"/>
                </a:cubicBezTo>
                <a:cubicBezTo>
                  <a:pt x="3" y="74"/>
                  <a:pt x="3" y="74"/>
                  <a:pt x="3" y="74"/>
                </a:cubicBezTo>
                <a:cubicBezTo>
                  <a:pt x="1" y="76"/>
                  <a:pt x="0" y="80"/>
                  <a:pt x="2" y="82"/>
                </a:cubicBezTo>
                <a:cubicBezTo>
                  <a:pt x="2" y="82"/>
                  <a:pt x="2" y="82"/>
                  <a:pt x="2" y="82"/>
                </a:cubicBezTo>
                <a:cubicBezTo>
                  <a:pt x="4" y="84"/>
                  <a:pt x="8" y="85"/>
                  <a:pt x="10" y="83"/>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33" name="Freeform 125"/>
          <p:cNvSpPr/>
          <p:nvPr/>
        </p:nvSpPr>
        <p:spPr bwMode="auto">
          <a:xfrm>
            <a:off x="7922420" y="5464969"/>
            <a:ext cx="150019" cy="128588"/>
          </a:xfrm>
          <a:custGeom>
            <a:avLst/>
            <a:gdLst>
              <a:gd name="T0" fmla="*/ 123 w 126"/>
              <a:gd name="T1" fmla="*/ 98 h 108"/>
              <a:gd name="T2" fmla="*/ 9 w 126"/>
              <a:gd name="T3" fmla="*/ 1 h 108"/>
              <a:gd name="T4" fmla="*/ 2 w 126"/>
              <a:gd name="T5" fmla="*/ 2 h 108"/>
              <a:gd name="T6" fmla="*/ 2 w 126"/>
              <a:gd name="T7" fmla="*/ 2 h 108"/>
              <a:gd name="T8" fmla="*/ 2 w 126"/>
              <a:gd name="T9" fmla="*/ 10 h 108"/>
              <a:gd name="T10" fmla="*/ 116 w 126"/>
              <a:gd name="T11" fmla="*/ 106 h 108"/>
              <a:gd name="T12" fmla="*/ 124 w 126"/>
              <a:gd name="T13" fmla="*/ 106 h 108"/>
              <a:gd name="T14" fmla="*/ 124 w 126"/>
              <a:gd name="T15" fmla="*/ 106 h 108"/>
              <a:gd name="T16" fmla="*/ 123 w 126"/>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08">
                <a:moveTo>
                  <a:pt x="123" y="98"/>
                </a:moveTo>
                <a:cubicBezTo>
                  <a:pt x="9" y="1"/>
                  <a:pt x="9" y="1"/>
                  <a:pt x="9" y="1"/>
                </a:cubicBezTo>
                <a:cubicBezTo>
                  <a:pt x="7" y="0"/>
                  <a:pt x="4" y="0"/>
                  <a:pt x="2" y="2"/>
                </a:cubicBezTo>
                <a:cubicBezTo>
                  <a:pt x="2" y="2"/>
                  <a:pt x="2" y="2"/>
                  <a:pt x="2" y="2"/>
                </a:cubicBezTo>
                <a:cubicBezTo>
                  <a:pt x="0" y="4"/>
                  <a:pt x="0" y="8"/>
                  <a:pt x="2" y="10"/>
                </a:cubicBezTo>
                <a:cubicBezTo>
                  <a:pt x="116" y="106"/>
                  <a:pt x="116" y="106"/>
                  <a:pt x="116" y="106"/>
                </a:cubicBezTo>
                <a:cubicBezTo>
                  <a:pt x="118" y="108"/>
                  <a:pt x="122" y="108"/>
                  <a:pt x="124" y="106"/>
                </a:cubicBezTo>
                <a:cubicBezTo>
                  <a:pt x="124" y="106"/>
                  <a:pt x="124" y="106"/>
                  <a:pt x="124" y="106"/>
                </a:cubicBezTo>
                <a:cubicBezTo>
                  <a:pt x="126" y="103"/>
                  <a:pt x="125" y="100"/>
                  <a:pt x="123" y="98"/>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34" name="Rectangle 126"/>
          <p:cNvSpPr>
            <a:spLocks noChangeArrowheads="1"/>
          </p:cNvSpPr>
          <p:nvPr/>
        </p:nvSpPr>
        <p:spPr bwMode="auto">
          <a:xfrm>
            <a:off x="4689872" y="4538663"/>
            <a:ext cx="1182291" cy="1119188"/>
          </a:xfrm>
          <a:prstGeom prst="rect">
            <a:avLst/>
          </a:prstGeom>
          <a:solidFill>
            <a:srgbClr val="CF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35" name="Rectangle 127"/>
          <p:cNvSpPr>
            <a:spLocks noChangeArrowheads="1"/>
          </p:cNvSpPr>
          <p:nvPr/>
        </p:nvSpPr>
        <p:spPr bwMode="auto">
          <a:xfrm>
            <a:off x="4689872" y="4625579"/>
            <a:ext cx="1182291" cy="35719"/>
          </a:xfrm>
          <a:prstGeom prst="rect">
            <a:avLst/>
          </a:prstGeom>
          <a:solidFill>
            <a:srgbClr val="70CD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36" name="Freeform 128"/>
          <p:cNvSpPr/>
          <p:nvPr/>
        </p:nvSpPr>
        <p:spPr bwMode="auto">
          <a:xfrm>
            <a:off x="5872163" y="4538663"/>
            <a:ext cx="751285" cy="1119188"/>
          </a:xfrm>
          <a:custGeom>
            <a:avLst/>
            <a:gdLst>
              <a:gd name="T0" fmla="*/ 631 w 631"/>
              <a:gd name="T1" fmla="*/ 940 h 940"/>
              <a:gd name="T2" fmla="*/ 0 w 631"/>
              <a:gd name="T3" fmla="*/ 940 h 940"/>
              <a:gd name="T4" fmla="*/ 0 w 631"/>
              <a:gd name="T5" fmla="*/ 0 h 940"/>
              <a:gd name="T6" fmla="*/ 631 w 631"/>
              <a:gd name="T7" fmla="*/ 31 h 940"/>
              <a:gd name="T8" fmla="*/ 631 w 631"/>
              <a:gd name="T9" fmla="*/ 940 h 940"/>
            </a:gdLst>
            <a:ahLst/>
            <a:cxnLst>
              <a:cxn ang="0">
                <a:pos x="T0" y="T1"/>
              </a:cxn>
              <a:cxn ang="0">
                <a:pos x="T2" y="T3"/>
              </a:cxn>
              <a:cxn ang="0">
                <a:pos x="T4" y="T5"/>
              </a:cxn>
              <a:cxn ang="0">
                <a:pos x="T6" y="T7"/>
              </a:cxn>
              <a:cxn ang="0">
                <a:pos x="T8" y="T9"/>
              </a:cxn>
            </a:cxnLst>
            <a:rect l="0" t="0" r="r" b="b"/>
            <a:pathLst>
              <a:path w="631" h="940">
                <a:moveTo>
                  <a:pt x="631" y="940"/>
                </a:moveTo>
                <a:lnTo>
                  <a:pt x="0" y="940"/>
                </a:lnTo>
                <a:lnTo>
                  <a:pt x="0" y="0"/>
                </a:lnTo>
                <a:lnTo>
                  <a:pt x="631" y="31"/>
                </a:lnTo>
                <a:lnTo>
                  <a:pt x="631" y="940"/>
                </a:lnTo>
                <a:close/>
              </a:path>
            </a:pathLst>
          </a:custGeom>
          <a:solidFill>
            <a:srgbClr val="77CD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937" name="Rectangle 129"/>
          <p:cNvSpPr>
            <a:spLocks noChangeArrowheads="1"/>
          </p:cNvSpPr>
          <p:nvPr/>
        </p:nvSpPr>
        <p:spPr bwMode="auto">
          <a:xfrm>
            <a:off x="4689872" y="4538663"/>
            <a:ext cx="1243013" cy="85725"/>
          </a:xfrm>
          <a:prstGeom prst="rect">
            <a:avLst/>
          </a:prstGeom>
          <a:solidFill>
            <a:srgbClr val="E5FF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38" name="Rectangle 130"/>
          <p:cNvSpPr>
            <a:spLocks noChangeArrowheads="1"/>
          </p:cNvSpPr>
          <p:nvPr/>
        </p:nvSpPr>
        <p:spPr bwMode="auto">
          <a:xfrm>
            <a:off x="5872163" y="4625579"/>
            <a:ext cx="751285" cy="35719"/>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39" name="Rectangle 131"/>
          <p:cNvSpPr>
            <a:spLocks noChangeArrowheads="1"/>
          </p:cNvSpPr>
          <p:nvPr/>
        </p:nvSpPr>
        <p:spPr bwMode="auto">
          <a:xfrm>
            <a:off x="4930379" y="4755356"/>
            <a:ext cx="171450" cy="37028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40" name="Rectangle 132"/>
          <p:cNvSpPr>
            <a:spLocks noChangeArrowheads="1"/>
          </p:cNvSpPr>
          <p:nvPr/>
        </p:nvSpPr>
        <p:spPr bwMode="auto">
          <a:xfrm>
            <a:off x="4956572" y="4783931"/>
            <a:ext cx="145256" cy="34171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41" name="Rectangle 133"/>
          <p:cNvSpPr>
            <a:spLocks noChangeArrowheads="1"/>
          </p:cNvSpPr>
          <p:nvPr/>
        </p:nvSpPr>
        <p:spPr bwMode="auto">
          <a:xfrm>
            <a:off x="5018485" y="4783931"/>
            <a:ext cx="21431" cy="34171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42" name="Rectangle 134"/>
          <p:cNvSpPr>
            <a:spLocks noChangeArrowheads="1"/>
          </p:cNvSpPr>
          <p:nvPr/>
        </p:nvSpPr>
        <p:spPr bwMode="auto">
          <a:xfrm>
            <a:off x="4956572" y="4876800"/>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43" name="Rectangle 135"/>
          <p:cNvSpPr>
            <a:spLocks noChangeArrowheads="1"/>
          </p:cNvSpPr>
          <p:nvPr/>
        </p:nvSpPr>
        <p:spPr bwMode="auto">
          <a:xfrm>
            <a:off x="4956572" y="5007769"/>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44" name="Rectangle 136"/>
          <p:cNvSpPr>
            <a:spLocks noChangeArrowheads="1"/>
          </p:cNvSpPr>
          <p:nvPr/>
        </p:nvSpPr>
        <p:spPr bwMode="auto">
          <a:xfrm>
            <a:off x="6042422" y="4769644"/>
            <a:ext cx="157163" cy="340519"/>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45" name="Rectangle 137"/>
          <p:cNvSpPr>
            <a:spLocks noChangeArrowheads="1"/>
          </p:cNvSpPr>
          <p:nvPr/>
        </p:nvSpPr>
        <p:spPr bwMode="auto">
          <a:xfrm>
            <a:off x="6066235" y="4797029"/>
            <a:ext cx="133350" cy="313135"/>
          </a:xfrm>
          <a:prstGeom prst="rect">
            <a:avLst/>
          </a:prstGeom>
          <a:solidFill>
            <a:srgbClr val="4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46" name="Rectangle 138"/>
          <p:cNvSpPr>
            <a:spLocks noChangeArrowheads="1"/>
          </p:cNvSpPr>
          <p:nvPr/>
        </p:nvSpPr>
        <p:spPr bwMode="auto">
          <a:xfrm>
            <a:off x="6123385" y="4797029"/>
            <a:ext cx="19050" cy="313135"/>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47" name="Rectangle 139"/>
          <p:cNvSpPr>
            <a:spLocks noChangeArrowheads="1"/>
          </p:cNvSpPr>
          <p:nvPr/>
        </p:nvSpPr>
        <p:spPr bwMode="auto">
          <a:xfrm>
            <a:off x="6066235" y="4881563"/>
            <a:ext cx="133350" cy="22622"/>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48" name="Rectangle 140"/>
          <p:cNvSpPr>
            <a:spLocks noChangeArrowheads="1"/>
          </p:cNvSpPr>
          <p:nvPr/>
        </p:nvSpPr>
        <p:spPr bwMode="auto">
          <a:xfrm>
            <a:off x="6066235" y="5001816"/>
            <a:ext cx="133350" cy="2381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49" name="Rectangle 141"/>
          <p:cNvSpPr>
            <a:spLocks noChangeArrowheads="1"/>
          </p:cNvSpPr>
          <p:nvPr/>
        </p:nvSpPr>
        <p:spPr bwMode="auto">
          <a:xfrm>
            <a:off x="6350795" y="4769644"/>
            <a:ext cx="157163" cy="340519"/>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50" name="Rectangle 142"/>
          <p:cNvSpPr>
            <a:spLocks noChangeArrowheads="1"/>
          </p:cNvSpPr>
          <p:nvPr/>
        </p:nvSpPr>
        <p:spPr bwMode="auto">
          <a:xfrm>
            <a:off x="6374607" y="4797029"/>
            <a:ext cx="133350" cy="313135"/>
          </a:xfrm>
          <a:prstGeom prst="rect">
            <a:avLst/>
          </a:prstGeom>
          <a:solidFill>
            <a:srgbClr val="4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51" name="Rectangle 143"/>
          <p:cNvSpPr>
            <a:spLocks noChangeArrowheads="1"/>
          </p:cNvSpPr>
          <p:nvPr/>
        </p:nvSpPr>
        <p:spPr bwMode="auto">
          <a:xfrm>
            <a:off x="6431757" y="4797029"/>
            <a:ext cx="20241" cy="313135"/>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52" name="Rectangle 144"/>
          <p:cNvSpPr>
            <a:spLocks noChangeArrowheads="1"/>
          </p:cNvSpPr>
          <p:nvPr/>
        </p:nvSpPr>
        <p:spPr bwMode="auto">
          <a:xfrm>
            <a:off x="6374607" y="4881563"/>
            <a:ext cx="133350" cy="22622"/>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53" name="Rectangle 145"/>
          <p:cNvSpPr>
            <a:spLocks noChangeArrowheads="1"/>
          </p:cNvSpPr>
          <p:nvPr/>
        </p:nvSpPr>
        <p:spPr bwMode="auto">
          <a:xfrm>
            <a:off x="6374607" y="5001816"/>
            <a:ext cx="133350" cy="2381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54" name="Rectangle 146"/>
          <p:cNvSpPr>
            <a:spLocks noChangeArrowheads="1"/>
          </p:cNvSpPr>
          <p:nvPr/>
        </p:nvSpPr>
        <p:spPr bwMode="auto">
          <a:xfrm>
            <a:off x="6042422" y="5198269"/>
            <a:ext cx="157163" cy="340519"/>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55" name="Rectangle 147"/>
          <p:cNvSpPr>
            <a:spLocks noChangeArrowheads="1"/>
          </p:cNvSpPr>
          <p:nvPr/>
        </p:nvSpPr>
        <p:spPr bwMode="auto">
          <a:xfrm>
            <a:off x="6066235" y="5225654"/>
            <a:ext cx="133350" cy="313135"/>
          </a:xfrm>
          <a:prstGeom prst="rect">
            <a:avLst/>
          </a:prstGeom>
          <a:solidFill>
            <a:srgbClr val="4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56" name="Rectangle 148"/>
          <p:cNvSpPr>
            <a:spLocks noChangeArrowheads="1"/>
          </p:cNvSpPr>
          <p:nvPr/>
        </p:nvSpPr>
        <p:spPr bwMode="auto">
          <a:xfrm>
            <a:off x="6123385" y="5225654"/>
            <a:ext cx="19050" cy="313135"/>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57" name="Rectangle 149"/>
          <p:cNvSpPr>
            <a:spLocks noChangeArrowheads="1"/>
          </p:cNvSpPr>
          <p:nvPr/>
        </p:nvSpPr>
        <p:spPr bwMode="auto">
          <a:xfrm>
            <a:off x="6066235" y="5310188"/>
            <a:ext cx="133350" cy="22622"/>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58" name="Rectangle 150"/>
          <p:cNvSpPr>
            <a:spLocks noChangeArrowheads="1"/>
          </p:cNvSpPr>
          <p:nvPr/>
        </p:nvSpPr>
        <p:spPr bwMode="auto">
          <a:xfrm>
            <a:off x="6066235" y="5431631"/>
            <a:ext cx="133350" cy="22622"/>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59" name="Rectangle 151"/>
          <p:cNvSpPr>
            <a:spLocks noChangeArrowheads="1"/>
          </p:cNvSpPr>
          <p:nvPr/>
        </p:nvSpPr>
        <p:spPr bwMode="auto">
          <a:xfrm>
            <a:off x="6350795" y="5198269"/>
            <a:ext cx="157163" cy="340519"/>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60" name="Rectangle 152"/>
          <p:cNvSpPr>
            <a:spLocks noChangeArrowheads="1"/>
          </p:cNvSpPr>
          <p:nvPr/>
        </p:nvSpPr>
        <p:spPr bwMode="auto">
          <a:xfrm>
            <a:off x="6374607" y="5225654"/>
            <a:ext cx="133350" cy="313135"/>
          </a:xfrm>
          <a:prstGeom prst="rect">
            <a:avLst/>
          </a:prstGeom>
          <a:solidFill>
            <a:srgbClr val="4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61" name="Rectangle 153"/>
          <p:cNvSpPr>
            <a:spLocks noChangeArrowheads="1"/>
          </p:cNvSpPr>
          <p:nvPr/>
        </p:nvSpPr>
        <p:spPr bwMode="auto">
          <a:xfrm>
            <a:off x="6431757" y="5225654"/>
            <a:ext cx="20241" cy="313135"/>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62" name="Rectangle 154"/>
          <p:cNvSpPr>
            <a:spLocks noChangeArrowheads="1"/>
          </p:cNvSpPr>
          <p:nvPr/>
        </p:nvSpPr>
        <p:spPr bwMode="auto">
          <a:xfrm>
            <a:off x="6374607" y="5310188"/>
            <a:ext cx="133350" cy="22622"/>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63" name="Rectangle 155"/>
          <p:cNvSpPr>
            <a:spLocks noChangeArrowheads="1"/>
          </p:cNvSpPr>
          <p:nvPr/>
        </p:nvSpPr>
        <p:spPr bwMode="auto">
          <a:xfrm>
            <a:off x="6374607" y="5431631"/>
            <a:ext cx="133350" cy="22622"/>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64" name="Rectangle 156"/>
          <p:cNvSpPr>
            <a:spLocks noChangeArrowheads="1"/>
          </p:cNvSpPr>
          <p:nvPr/>
        </p:nvSpPr>
        <p:spPr bwMode="auto">
          <a:xfrm>
            <a:off x="4930379" y="5180410"/>
            <a:ext cx="171450" cy="37147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65" name="Rectangle 157"/>
          <p:cNvSpPr>
            <a:spLocks noChangeArrowheads="1"/>
          </p:cNvSpPr>
          <p:nvPr/>
        </p:nvSpPr>
        <p:spPr bwMode="auto">
          <a:xfrm>
            <a:off x="4956572" y="5210175"/>
            <a:ext cx="145256" cy="34171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66" name="Rectangle 158"/>
          <p:cNvSpPr>
            <a:spLocks noChangeArrowheads="1"/>
          </p:cNvSpPr>
          <p:nvPr/>
        </p:nvSpPr>
        <p:spPr bwMode="auto">
          <a:xfrm>
            <a:off x="5018485" y="5210175"/>
            <a:ext cx="21431" cy="34171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67" name="Rectangle 159"/>
          <p:cNvSpPr>
            <a:spLocks noChangeArrowheads="1"/>
          </p:cNvSpPr>
          <p:nvPr/>
        </p:nvSpPr>
        <p:spPr bwMode="auto">
          <a:xfrm>
            <a:off x="4956572" y="5301854"/>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68" name="Rectangle 160"/>
          <p:cNvSpPr>
            <a:spLocks noChangeArrowheads="1"/>
          </p:cNvSpPr>
          <p:nvPr/>
        </p:nvSpPr>
        <p:spPr bwMode="auto">
          <a:xfrm>
            <a:off x="4956572" y="5434013"/>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69" name="Rectangle 161"/>
          <p:cNvSpPr>
            <a:spLocks noChangeArrowheads="1"/>
          </p:cNvSpPr>
          <p:nvPr/>
        </p:nvSpPr>
        <p:spPr bwMode="auto">
          <a:xfrm>
            <a:off x="5216129" y="5180410"/>
            <a:ext cx="171450" cy="37147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70" name="Rectangle 162"/>
          <p:cNvSpPr>
            <a:spLocks noChangeArrowheads="1"/>
          </p:cNvSpPr>
          <p:nvPr/>
        </p:nvSpPr>
        <p:spPr bwMode="auto">
          <a:xfrm>
            <a:off x="5242322" y="5210175"/>
            <a:ext cx="145256" cy="34171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71" name="Rectangle 163"/>
          <p:cNvSpPr>
            <a:spLocks noChangeArrowheads="1"/>
          </p:cNvSpPr>
          <p:nvPr/>
        </p:nvSpPr>
        <p:spPr bwMode="auto">
          <a:xfrm>
            <a:off x="5304235" y="5210175"/>
            <a:ext cx="21431" cy="34171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72" name="Rectangle 164"/>
          <p:cNvSpPr>
            <a:spLocks noChangeArrowheads="1"/>
          </p:cNvSpPr>
          <p:nvPr/>
        </p:nvSpPr>
        <p:spPr bwMode="auto">
          <a:xfrm>
            <a:off x="5242322" y="5301854"/>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73" name="Rectangle 165"/>
          <p:cNvSpPr>
            <a:spLocks noChangeArrowheads="1"/>
          </p:cNvSpPr>
          <p:nvPr/>
        </p:nvSpPr>
        <p:spPr bwMode="auto">
          <a:xfrm>
            <a:off x="5242322" y="5434013"/>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74" name="Rectangle 166"/>
          <p:cNvSpPr>
            <a:spLocks noChangeArrowheads="1"/>
          </p:cNvSpPr>
          <p:nvPr/>
        </p:nvSpPr>
        <p:spPr bwMode="auto">
          <a:xfrm>
            <a:off x="5487591" y="5180410"/>
            <a:ext cx="171450" cy="37147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75" name="Rectangle 167"/>
          <p:cNvSpPr>
            <a:spLocks noChangeArrowheads="1"/>
          </p:cNvSpPr>
          <p:nvPr/>
        </p:nvSpPr>
        <p:spPr bwMode="auto">
          <a:xfrm>
            <a:off x="5513785" y="5210175"/>
            <a:ext cx="145256" cy="34171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76" name="Rectangle 168"/>
          <p:cNvSpPr>
            <a:spLocks noChangeArrowheads="1"/>
          </p:cNvSpPr>
          <p:nvPr/>
        </p:nvSpPr>
        <p:spPr bwMode="auto">
          <a:xfrm>
            <a:off x="5575697" y="5210175"/>
            <a:ext cx="21431" cy="34171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77" name="Rectangle 169"/>
          <p:cNvSpPr>
            <a:spLocks noChangeArrowheads="1"/>
          </p:cNvSpPr>
          <p:nvPr/>
        </p:nvSpPr>
        <p:spPr bwMode="auto">
          <a:xfrm>
            <a:off x="5513785" y="5301854"/>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78" name="Rectangle 170"/>
          <p:cNvSpPr>
            <a:spLocks noChangeArrowheads="1"/>
          </p:cNvSpPr>
          <p:nvPr/>
        </p:nvSpPr>
        <p:spPr bwMode="auto">
          <a:xfrm>
            <a:off x="5513785" y="5434013"/>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79" name="Rectangle 171"/>
          <p:cNvSpPr>
            <a:spLocks noChangeArrowheads="1"/>
          </p:cNvSpPr>
          <p:nvPr/>
        </p:nvSpPr>
        <p:spPr bwMode="auto">
          <a:xfrm>
            <a:off x="5487591" y="4752975"/>
            <a:ext cx="171450" cy="37028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80" name="Rectangle 172"/>
          <p:cNvSpPr>
            <a:spLocks noChangeArrowheads="1"/>
          </p:cNvSpPr>
          <p:nvPr/>
        </p:nvSpPr>
        <p:spPr bwMode="auto">
          <a:xfrm>
            <a:off x="5513785" y="4781550"/>
            <a:ext cx="145256" cy="34171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81" name="Rectangle 173"/>
          <p:cNvSpPr>
            <a:spLocks noChangeArrowheads="1"/>
          </p:cNvSpPr>
          <p:nvPr/>
        </p:nvSpPr>
        <p:spPr bwMode="auto">
          <a:xfrm>
            <a:off x="5575697" y="4781550"/>
            <a:ext cx="21431" cy="34171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82" name="Rectangle 174"/>
          <p:cNvSpPr>
            <a:spLocks noChangeArrowheads="1"/>
          </p:cNvSpPr>
          <p:nvPr/>
        </p:nvSpPr>
        <p:spPr bwMode="auto">
          <a:xfrm>
            <a:off x="5513785" y="4874419"/>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83" name="Rectangle 175"/>
          <p:cNvSpPr>
            <a:spLocks noChangeArrowheads="1"/>
          </p:cNvSpPr>
          <p:nvPr/>
        </p:nvSpPr>
        <p:spPr bwMode="auto">
          <a:xfrm>
            <a:off x="5513785" y="5005388"/>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84" name="Rectangle 176"/>
          <p:cNvSpPr>
            <a:spLocks noChangeArrowheads="1"/>
          </p:cNvSpPr>
          <p:nvPr/>
        </p:nvSpPr>
        <p:spPr bwMode="auto">
          <a:xfrm>
            <a:off x="5216129" y="4752975"/>
            <a:ext cx="171450" cy="37028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85" name="Rectangle 177"/>
          <p:cNvSpPr>
            <a:spLocks noChangeArrowheads="1"/>
          </p:cNvSpPr>
          <p:nvPr/>
        </p:nvSpPr>
        <p:spPr bwMode="auto">
          <a:xfrm>
            <a:off x="5242322" y="4781550"/>
            <a:ext cx="145256" cy="34171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86" name="Rectangle 178"/>
          <p:cNvSpPr>
            <a:spLocks noChangeArrowheads="1"/>
          </p:cNvSpPr>
          <p:nvPr/>
        </p:nvSpPr>
        <p:spPr bwMode="auto">
          <a:xfrm>
            <a:off x="5304235" y="4781550"/>
            <a:ext cx="21431" cy="34171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87" name="Rectangle 179"/>
          <p:cNvSpPr>
            <a:spLocks noChangeArrowheads="1"/>
          </p:cNvSpPr>
          <p:nvPr/>
        </p:nvSpPr>
        <p:spPr bwMode="auto">
          <a:xfrm>
            <a:off x="5242322" y="4874419"/>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88" name="Rectangle 180"/>
          <p:cNvSpPr>
            <a:spLocks noChangeArrowheads="1"/>
          </p:cNvSpPr>
          <p:nvPr/>
        </p:nvSpPr>
        <p:spPr bwMode="auto">
          <a:xfrm>
            <a:off x="5242322" y="5005388"/>
            <a:ext cx="145256" cy="25004"/>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89" name="Rectangle 181"/>
          <p:cNvSpPr>
            <a:spLocks noChangeArrowheads="1"/>
          </p:cNvSpPr>
          <p:nvPr/>
        </p:nvSpPr>
        <p:spPr bwMode="auto">
          <a:xfrm>
            <a:off x="5787629" y="4791075"/>
            <a:ext cx="125016"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90" name="Rectangle 182"/>
          <p:cNvSpPr>
            <a:spLocks noChangeArrowheads="1"/>
          </p:cNvSpPr>
          <p:nvPr/>
        </p:nvSpPr>
        <p:spPr bwMode="auto">
          <a:xfrm>
            <a:off x="5699522" y="4948238"/>
            <a:ext cx="95250"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91" name="Rectangle 183"/>
          <p:cNvSpPr>
            <a:spLocks noChangeArrowheads="1"/>
          </p:cNvSpPr>
          <p:nvPr/>
        </p:nvSpPr>
        <p:spPr bwMode="auto">
          <a:xfrm>
            <a:off x="5738813" y="5526881"/>
            <a:ext cx="96441"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92" name="Rectangle 184"/>
          <p:cNvSpPr>
            <a:spLocks noChangeArrowheads="1"/>
          </p:cNvSpPr>
          <p:nvPr/>
        </p:nvSpPr>
        <p:spPr bwMode="auto">
          <a:xfrm>
            <a:off x="5100638" y="5587604"/>
            <a:ext cx="96441"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93" name="Rectangle 185"/>
          <p:cNvSpPr>
            <a:spLocks noChangeArrowheads="1"/>
          </p:cNvSpPr>
          <p:nvPr/>
        </p:nvSpPr>
        <p:spPr bwMode="auto">
          <a:xfrm>
            <a:off x="4800601" y="4786313"/>
            <a:ext cx="95250"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94" name="Rectangle 186"/>
          <p:cNvSpPr>
            <a:spLocks noChangeArrowheads="1"/>
          </p:cNvSpPr>
          <p:nvPr/>
        </p:nvSpPr>
        <p:spPr bwMode="auto">
          <a:xfrm>
            <a:off x="4687491" y="4949429"/>
            <a:ext cx="96441"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95" name="Rectangle 187"/>
          <p:cNvSpPr>
            <a:spLocks noChangeArrowheads="1"/>
          </p:cNvSpPr>
          <p:nvPr/>
        </p:nvSpPr>
        <p:spPr bwMode="auto">
          <a:xfrm>
            <a:off x="4635104" y="5179219"/>
            <a:ext cx="95250"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96" name="Rectangle 188"/>
          <p:cNvSpPr>
            <a:spLocks noChangeArrowheads="1"/>
          </p:cNvSpPr>
          <p:nvPr/>
        </p:nvSpPr>
        <p:spPr bwMode="auto">
          <a:xfrm>
            <a:off x="4836320" y="5439966"/>
            <a:ext cx="95250"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97" name="Rectangle 189"/>
          <p:cNvSpPr>
            <a:spLocks noChangeArrowheads="1"/>
          </p:cNvSpPr>
          <p:nvPr/>
        </p:nvSpPr>
        <p:spPr bwMode="auto">
          <a:xfrm>
            <a:off x="5844779" y="5205413"/>
            <a:ext cx="125016" cy="3095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98" name="Rectangle 190"/>
          <p:cNvSpPr>
            <a:spLocks noChangeArrowheads="1"/>
          </p:cNvSpPr>
          <p:nvPr/>
        </p:nvSpPr>
        <p:spPr bwMode="auto">
          <a:xfrm>
            <a:off x="5680472" y="5204222"/>
            <a:ext cx="125016"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99" name="Rectangle 191"/>
          <p:cNvSpPr>
            <a:spLocks noChangeArrowheads="1"/>
          </p:cNvSpPr>
          <p:nvPr/>
        </p:nvSpPr>
        <p:spPr bwMode="auto">
          <a:xfrm>
            <a:off x="5766197" y="5419725"/>
            <a:ext cx="125016" cy="29766"/>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00" name="Rectangle 192"/>
          <p:cNvSpPr>
            <a:spLocks noChangeArrowheads="1"/>
          </p:cNvSpPr>
          <p:nvPr/>
        </p:nvSpPr>
        <p:spPr bwMode="auto">
          <a:xfrm>
            <a:off x="1" y="5659041"/>
            <a:ext cx="9141619" cy="258366"/>
          </a:xfrm>
          <a:prstGeom prst="rect">
            <a:avLst/>
          </a:prstGeom>
          <a:solidFill>
            <a:srgbClr val="FF93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01" name="Rectangle 193"/>
          <p:cNvSpPr>
            <a:spLocks noChangeArrowheads="1"/>
          </p:cNvSpPr>
          <p:nvPr/>
        </p:nvSpPr>
        <p:spPr bwMode="auto">
          <a:xfrm>
            <a:off x="1" y="5743575"/>
            <a:ext cx="9141619" cy="258366"/>
          </a:xfrm>
          <a:prstGeom prst="rect">
            <a:avLst/>
          </a:prstGeom>
          <a:solidFill>
            <a:srgbClr val="B9A8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02" name="Freeform 194"/>
          <p:cNvSpPr/>
          <p:nvPr/>
        </p:nvSpPr>
        <p:spPr bwMode="auto">
          <a:xfrm>
            <a:off x="383382" y="2395538"/>
            <a:ext cx="1677591" cy="903685"/>
          </a:xfrm>
          <a:custGeom>
            <a:avLst/>
            <a:gdLst>
              <a:gd name="T0" fmla="*/ 1258 w 1409"/>
              <a:gd name="T1" fmla="*/ 451 h 759"/>
              <a:gd name="T2" fmla="*/ 1254 w 1409"/>
              <a:gd name="T3" fmla="*/ 451 h 759"/>
              <a:gd name="T4" fmla="*/ 1254 w 1409"/>
              <a:gd name="T5" fmla="*/ 431 h 759"/>
              <a:gd name="T6" fmla="*/ 1053 w 1409"/>
              <a:gd name="T7" fmla="*/ 230 h 759"/>
              <a:gd name="T8" fmla="*/ 982 w 1409"/>
              <a:gd name="T9" fmla="*/ 242 h 759"/>
              <a:gd name="T10" fmla="*/ 843 w 1409"/>
              <a:gd name="T11" fmla="*/ 134 h 759"/>
              <a:gd name="T12" fmla="*/ 843 w 1409"/>
              <a:gd name="T13" fmla="*/ 134 h 759"/>
              <a:gd name="T14" fmla="*/ 695 w 1409"/>
              <a:gd name="T15" fmla="*/ 0 h 759"/>
              <a:gd name="T16" fmla="*/ 550 w 1409"/>
              <a:gd name="T17" fmla="*/ 122 h 759"/>
              <a:gd name="T18" fmla="*/ 414 w 1409"/>
              <a:gd name="T19" fmla="*/ 256 h 759"/>
              <a:gd name="T20" fmla="*/ 400 w 1409"/>
              <a:gd name="T21" fmla="*/ 255 h 759"/>
              <a:gd name="T22" fmla="*/ 265 w 1409"/>
              <a:gd name="T23" fmla="*/ 343 h 759"/>
              <a:gd name="T24" fmla="*/ 211 w 1409"/>
              <a:gd name="T25" fmla="*/ 336 h 759"/>
              <a:gd name="T26" fmla="*/ 0 w 1409"/>
              <a:gd name="T27" fmla="*/ 548 h 759"/>
              <a:gd name="T28" fmla="*/ 211 w 1409"/>
              <a:gd name="T29" fmla="*/ 759 h 759"/>
              <a:gd name="T30" fmla="*/ 1258 w 1409"/>
              <a:gd name="T31" fmla="*/ 752 h 759"/>
              <a:gd name="T32" fmla="*/ 1409 w 1409"/>
              <a:gd name="T33" fmla="*/ 601 h 759"/>
              <a:gd name="T34" fmla="*/ 1258 w 1409"/>
              <a:gd name="T35" fmla="*/ 451 h 7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09" h="759">
                <a:moveTo>
                  <a:pt x="1258" y="451"/>
                </a:moveTo>
                <a:cubicBezTo>
                  <a:pt x="1256" y="451"/>
                  <a:pt x="1255" y="451"/>
                  <a:pt x="1254" y="451"/>
                </a:cubicBezTo>
                <a:cubicBezTo>
                  <a:pt x="1254" y="444"/>
                  <a:pt x="1254" y="438"/>
                  <a:pt x="1254" y="431"/>
                </a:cubicBezTo>
                <a:cubicBezTo>
                  <a:pt x="1254" y="320"/>
                  <a:pt x="1164" y="230"/>
                  <a:pt x="1053" y="230"/>
                </a:cubicBezTo>
                <a:cubicBezTo>
                  <a:pt x="1028" y="230"/>
                  <a:pt x="1004" y="234"/>
                  <a:pt x="982" y="242"/>
                </a:cubicBezTo>
                <a:cubicBezTo>
                  <a:pt x="967" y="180"/>
                  <a:pt x="911" y="134"/>
                  <a:pt x="843" y="134"/>
                </a:cubicBezTo>
                <a:cubicBezTo>
                  <a:pt x="843" y="134"/>
                  <a:pt x="843" y="134"/>
                  <a:pt x="843" y="134"/>
                </a:cubicBezTo>
                <a:cubicBezTo>
                  <a:pt x="836" y="59"/>
                  <a:pt x="772" y="0"/>
                  <a:pt x="695" y="0"/>
                </a:cubicBezTo>
                <a:cubicBezTo>
                  <a:pt x="623" y="0"/>
                  <a:pt x="562" y="53"/>
                  <a:pt x="550" y="122"/>
                </a:cubicBezTo>
                <a:cubicBezTo>
                  <a:pt x="478" y="127"/>
                  <a:pt x="420" y="184"/>
                  <a:pt x="414" y="256"/>
                </a:cubicBezTo>
                <a:cubicBezTo>
                  <a:pt x="409" y="255"/>
                  <a:pt x="404" y="255"/>
                  <a:pt x="400" y="255"/>
                </a:cubicBezTo>
                <a:cubicBezTo>
                  <a:pt x="339" y="255"/>
                  <a:pt x="288" y="291"/>
                  <a:pt x="265" y="343"/>
                </a:cubicBezTo>
                <a:cubicBezTo>
                  <a:pt x="248" y="338"/>
                  <a:pt x="230" y="336"/>
                  <a:pt x="211" y="336"/>
                </a:cubicBezTo>
                <a:cubicBezTo>
                  <a:pt x="94" y="336"/>
                  <a:pt x="0" y="431"/>
                  <a:pt x="0" y="548"/>
                </a:cubicBezTo>
                <a:cubicBezTo>
                  <a:pt x="0" y="665"/>
                  <a:pt x="94" y="759"/>
                  <a:pt x="211" y="759"/>
                </a:cubicBezTo>
                <a:cubicBezTo>
                  <a:pt x="1258" y="752"/>
                  <a:pt x="1258" y="752"/>
                  <a:pt x="1258" y="752"/>
                </a:cubicBezTo>
                <a:cubicBezTo>
                  <a:pt x="1341" y="752"/>
                  <a:pt x="1409" y="685"/>
                  <a:pt x="1409" y="601"/>
                </a:cubicBezTo>
                <a:cubicBezTo>
                  <a:pt x="1409" y="518"/>
                  <a:pt x="1341" y="451"/>
                  <a:pt x="1258" y="4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03" name="Freeform 195"/>
          <p:cNvSpPr/>
          <p:nvPr/>
        </p:nvSpPr>
        <p:spPr bwMode="auto">
          <a:xfrm>
            <a:off x="8358188" y="2068116"/>
            <a:ext cx="783431" cy="684610"/>
          </a:xfrm>
          <a:custGeom>
            <a:avLst/>
            <a:gdLst>
              <a:gd name="T0" fmla="*/ 658 w 658"/>
              <a:gd name="T1" fmla="*/ 103 h 575"/>
              <a:gd name="T2" fmla="*/ 640 w 658"/>
              <a:gd name="T3" fmla="*/ 101 h 575"/>
              <a:gd name="T4" fmla="*/ 639 w 658"/>
              <a:gd name="T5" fmla="*/ 101 h 575"/>
              <a:gd name="T6" fmla="*/ 527 w 658"/>
              <a:gd name="T7" fmla="*/ 0 h 575"/>
              <a:gd name="T8" fmla="*/ 417 w 658"/>
              <a:gd name="T9" fmla="*/ 92 h 575"/>
              <a:gd name="T10" fmla="*/ 314 w 658"/>
              <a:gd name="T11" fmla="*/ 194 h 575"/>
              <a:gd name="T12" fmla="*/ 303 w 658"/>
              <a:gd name="T13" fmla="*/ 193 h 575"/>
              <a:gd name="T14" fmla="*/ 201 w 658"/>
              <a:gd name="T15" fmla="*/ 260 h 575"/>
              <a:gd name="T16" fmla="*/ 161 w 658"/>
              <a:gd name="T17" fmla="*/ 254 h 575"/>
              <a:gd name="T18" fmla="*/ 0 w 658"/>
              <a:gd name="T19" fmla="*/ 415 h 575"/>
              <a:gd name="T20" fmla="*/ 161 w 658"/>
              <a:gd name="T21" fmla="*/ 575 h 575"/>
              <a:gd name="T22" fmla="*/ 658 w 658"/>
              <a:gd name="T23" fmla="*/ 572 h 575"/>
              <a:gd name="T24" fmla="*/ 658 w 658"/>
              <a:gd name="T25" fmla="*/ 103 h 5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58" h="575">
                <a:moveTo>
                  <a:pt x="658" y="103"/>
                </a:moveTo>
                <a:cubicBezTo>
                  <a:pt x="652" y="102"/>
                  <a:pt x="646" y="101"/>
                  <a:pt x="640" y="101"/>
                </a:cubicBezTo>
                <a:cubicBezTo>
                  <a:pt x="639" y="101"/>
                  <a:pt x="639" y="101"/>
                  <a:pt x="639" y="101"/>
                </a:cubicBezTo>
                <a:cubicBezTo>
                  <a:pt x="634" y="44"/>
                  <a:pt x="586" y="0"/>
                  <a:pt x="527" y="0"/>
                </a:cubicBezTo>
                <a:cubicBezTo>
                  <a:pt x="472" y="0"/>
                  <a:pt x="426" y="40"/>
                  <a:pt x="417" y="92"/>
                </a:cubicBezTo>
                <a:cubicBezTo>
                  <a:pt x="363" y="96"/>
                  <a:pt x="319" y="139"/>
                  <a:pt x="314" y="194"/>
                </a:cubicBezTo>
                <a:cubicBezTo>
                  <a:pt x="310" y="193"/>
                  <a:pt x="307" y="193"/>
                  <a:pt x="303" y="193"/>
                </a:cubicBezTo>
                <a:cubicBezTo>
                  <a:pt x="258" y="193"/>
                  <a:pt x="218" y="221"/>
                  <a:pt x="201" y="260"/>
                </a:cubicBezTo>
                <a:cubicBezTo>
                  <a:pt x="188" y="256"/>
                  <a:pt x="175" y="254"/>
                  <a:pt x="161" y="254"/>
                </a:cubicBezTo>
                <a:cubicBezTo>
                  <a:pt x="72" y="254"/>
                  <a:pt x="0" y="326"/>
                  <a:pt x="0" y="415"/>
                </a:cubicBezTo>
                <a:cubicBezTo>
                  <a:pt x="0" y="504"/>
                  <a:pt x="72" y="575"/>
                  <a:pt x="161" y="575"/>
                </a:cubicBezTo>
                <a:cubicBezTo>
                  <a:pt x="658" y="572"/>
                  <a:pt x="658" y="572"/>
                  <a:pt x="658" y="572"/>
                </a:cubicBezTo>
                <a:lnTo>
                  <a:pt x="658" y="10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0004" name="Freeform 196"/>
          <p:cNvSpPr/>
          <p:nvPr/>
        </p:nvSpPr>
        <p:spPr bwMode="auto">
          <a:xfrm>
            <a:off x="3244454" y="3688556"/>
            <a:ext cx="386954" cy="209550"/>
          </a:xfrm>
          <a:custGeom>
            <a:avLst/>
            <a:gdLst>
              <a:gd name="T0" fmla="*/ 290 w 325"/>
              <a:gd name="T1" fmla="*/ 104 h 176"/>
              <a:gd name="T2" fmla="*/ 289 w 325"/>
              <a:gd name="T3" fmla="*/ 105 h 176"/>
              <a:gd name="T4" fmla="*/ 290 w 325"/>
              <a:gd name="T5" fmla="*/ 100 h 176"/>
              <a:gd name="T6" fmla="*/ 243 w 325"/>
              <a:gd name="T7" fmla="*/ 53 h 176"/>
              <a:gd name="T8" fmla="*/ 227 w 325"/>
              <a:gd name="T9" fmla="*/ 56 h 176"/>
              <a:gd name="T10" fmla="*/ 195 w 325"/>
              <a:gd name="T11" fmla="*/ 31 h 176"/>
              <a:gd name="T12" fmla="*/ 195 w 325"/>
              <a:gd name="T13" fmla="*/ 31 h 176"/>
              <a:gd name="T14" fmla="*/ 161 w 325"/>
              <a:gd name="T15" fmla="*/ 0 h 176"/>
              <a:gd name="T16" fmla="*/ 127 w 325"/>
              <a:gd name="T17" fmla="*/ 29 h 176"/>
              <a:gd name="T18" fmla="*/ 96 w 325"/>
              <a:gd name="T19" fmla="*/ 59 h 176"/>
              <a:gd name="T20" fmla="*/ 92 w 325"/>
              <a:gd name="T21" fmla="*/ 59 h 176"/>
              <a:gd name="T22" fmla="*/ 61 w 325"/>
              <a:gd name="T23" fmla="*/ 80 h 176"/>
              <a:gd name="T24" fmla="*/ 49 w 325"/>
              <a:gd name="T25" fmla="*/ 78 h 176"/>
              <a:gd name="T26" fmla="*/ 0 w 325"/>
              <a:gd name="T27" fmla="*/ 127 h 176"/>
              <a:gd name="T28" fmla="*/ 49 w 325"/>
              <a:gd name="T29" fmla="*/ 176 h 176"/>
              <a:gd name="T30" fmla="*/ 290 w 325"/>
              <a:gd name="T31" fmla="*/ 174 h 176"/>
              <a:gd name="T32" fmla="*/ 325 w 325"/>
              <a:gd name="T33" fmla="*/ 139 h 176"/>
              <a:gd name="T34" fmla="*/ 290 w 325"/>
              <a:gd name="T35" fmla="*/ 104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25" h="176">
                <a:moveTo>
                  <a:pt x="290" y="104"/>
                </a:moveTo>
                <a:cubicBezTo>
                  <a:pt x="290" y="104"/>
                  <a:pt x="290" y="105"/>
                  <a:pt x="289" y="105"/>
                </a:cubicBezTo>
                <a:cubicBezTo>
                  <a:pt x="290" y="103"/>
                  <a:pt x="290" y="102"/>
                  <a:pt x="290" y="100"/>
                </a:cubicBezTo>
                <a:cubicBezTo>
                  <a:pt x="290" y="74"/>
                  <a:pt x="269" y="53"/>
                  <a:pt x="243" y="53"/>
                </a:cubicBezTo>
                <a:cubicBezTo>
                  <a:pt x="237" y="53"/>
                  <a:pt x="232" y="55"/>
                  <a:pt x="227" y="56"/>
                </a:cubicBezTo>
                <a:cubicBezTo>
                  <a:pt x="223" y="42"/>
                  <a:pt x="210" y="31"/>
                  <a:pt x="195" y="31"/>
                </a:cubicBezTo>
                <a:cubicBezTo>
                  <a:pt x="195" y="31"/>
                  <a:pt x="195" y="31"/>
                  <a:pt x="195" y="31"/>
                </a:cubicBezTo>
                <a:cubicBezTo>
                  <a:pt x="193" y="14"/>
                  <a:pt x="178" y="0"/>
                  <a:pt x="161" y="0"/>
                </a:cubicBezTo>
                <a:cubicBezTo>
                  <a:pt x="144" y="0"/>
                  <a:pt x="130" y="13"/>
                  <a:pt x="127" y="29"/>
                </a:cubicBezTo>
                <a:cubicBezTo>
                  <a:pt x="110" y="30"/>
                  <a:pt x="97" y="43"/>
                  <a:pt x="96" y="59"/>
                </a:cubicBezTo>
                <a:cubicBezTo>
                  <a:pt x="94" y="59"/>
                  <a:pt x="93" y="59"/>
                  <a:pt x="92" y="59"/>
                </a:cubicBezTo>
                <a:cubicBezTo>
                  <a:pt x="78" y="59"/>
                  <a:pt x="66" y="68"/>
                  <a:pt x="61" y="80"/>
                </a:cubicBezTo>
                <a:cubicBezTo>
                  <a:pt x="57" y="79"/>
                  <a:pt x="53" y="78"/>
                  <a:pt x="49" y="78"/>
                </a:cubicBezTo>
                <a:cubicBezTo>
                  <a:pt x="22" y="78"/>
                  <a:pt x="0" y="100"/>
                  <a:pt x="0" y="127"/>
                </a:cubicBezTo>
                <a:cubicBezTo>
                  <a:pt x="0" y="154"/>
                  <a:pt x="22" y="176"/>
                  <a:pt x="49" y="176"/>
                </a:cubicBezTo>
                <a:cubicBezTo>
                  <a:pt x="290" y="174"/>
                  <a:pt x="290" y="174"/>
                  <a:pt x="290" y="174"/>
                </a:cubicBezTo>
                <a:cubicBezTo>
                  <a:pt x="310" y="174"/>
                  <a:pt x="325" y="158"/>
                  <a:pt x="325" y="139"/>
                </a:cubicBezTo>
                <a:cubicBezTo>
                  <a:pt x="325" y="120"/>
                  <a:pt x="310" y="104"/>
                  <a:pt x="290" y="10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01" name="副标题 2"/>
          <p:cNvSpPr>
            <a:spLocks noGrp="1"/>
          </p:cNvSpPr>
          <p:nvPr>
            <p:ph type="subTitle" idx="1"/>
          </p:nvPr>
        </p:nvSpPr>
        <p:spPr>
          <a:xfrm>
            <a:off x="1478011" y="2357018"/>
            <a:ext cx="6187979" cy="419099"/>
          </a:xfrm>
        </p:spPr>
        <p:txBody>
          <a:bodyPr anchor="ctr">
            <a:normAutofit/>
          </a:bodyPr>
          <a:lstStyle>
            <a:lvl1pPr marL="0" indent="0" algn="ctr">
              <a:buNone/>
              <a:defRPr sz="2000">
                <a:solidFill>
                  <a:srgbClr val="1D5A6D"/>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802" name="标题 1"/>
          <p:cNvSpPr>
            <a:spLocks noGrp="1"/>
          </p:cNvSpPr>
          <p:nvPr>
            <p:ph type="ctrTitle"/>
          </p:nvPr>
        </p:nvSpPr>
        <p:spPr>
          <a:xfrm>
            <a:off x="1478011" y="1340781"/>
            <a:ext cx="6187979" cy="919724"/>
          </a:xfrm>
        </p:spPr>
        <p:txBody>
          <a:bodyPr anchor="ctr">
            <a:normAutofit/>
          </a:bodyPr>
          <a:lstStyle>
            <a:lvl1pPr algn="ctr">
              <a:defRPr sz="4000">
                <a:solidFill>
                  <a:srgbClr val="1D5A6D"/>
                </a:solidFill>
              </a:defRPr>
            </a:lvl1pPr>
          </a:lstStyle>
          <a:p>
            <a:r>
              <a:rPr lang="en-US" dirty="0"/>
              <a:t>Click to edit Master title style</a:t>
            </a:r>
            <a:endParaRPr lang="zh-CN" altLang="en-US" dirty="0"/>
          </a:p>
        </p:txBody>
      </p:sp>
      <p:sp>
        <p:nvSpPr>
          <p:cNvPr id="9816" name="Freeform 8"/>
          <p:cNvSpPr/>
          <p:nvPr/>
        </p:nvSpPr>
        <p:spPr bwMode="auto">
          <a:xfrm>
            <a:off x="5148263" y="3398044"/>
            <a:ext cx="132160" cy="114300"/>
          </a:xfrm>
          <a:custGeom>
            <a:avLst/>
            <a:gdLst>
              <a:gd name="T0" fmla="*/ 90 w 111"/>
              <a:gd name="T1" fmla="*/ 91 h 96"/>
              <a:gd name="T2" fmla="*/ 6 w 111"/>
              <a:gd name="T3" fmla="*/ 22 h 96"/>
              <a:gd name="T4" fmla="*/ 4 w 111"/>
              <a:gd name="T5" fmla="*/ 5 h 96"/>
              <a:gd name="T6" fmla="*/ 4 w 111"/>
              <a:gd name="T7" fmla="*/ 5 h 96"/>
              <a:gd name="T8" fmla="*/ 21 w 111"/>
              <a:gd name="T9" fmla="*/ 4 h 96"/>
              <a:gd name="T10" fmla="*/ 105 w 111"/>
              <a:gd name="T11" fmla="*/ 73 h 96"/>
              <a:gd name="T12" fmla="*/ 107 w 111"/>
              <a:gd name="T13" fmla="*/ 90 h 96"/>
              <a:gd name="T14" fmla="*/ 107 w 111"/>
              <a:gd name="T15" fmla="*/ 90 h 96"/>
              <a:gd name="T16" fmla="*/ 90 w 111"/>
              <a:gd name="T17" fmla="*/ 9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1" h="96">
                <a:moveTo>
                  <a:pt x="90" y="91"/>
                </a:moveTo>
                <a:cubicBezTo>
                  <a:pt x="6" y="22"/>
                  <a:pt x="6" y="22"/>
                  <a:pt x="6" y="22"/>
                </a:cubicBezTo>
                <a:cubicBezTo>
                  <a:pt x="1" y="18"/>
                  <a:pt x="0" y="10"/>
                  <a:pt x="4" y="5"/>
                </a:cubicBezTo>
                <a:cubicBezTo>
                  <a:pt x="4" y="5"/>
                  <a:pt x="4" y="5"/>
                  <a:pt x="4" y="5"/>
                </a:cubicBezTo>
                <a:cubicBezTo>
                  <a:pt x="8" y="0"/>
                  <a:pt x="16" y="0"/>
                  <a:pt x="21" y="4"/>
                </a:cubicBezTo>
                <a:cubicBezTo>
                  <a:pt x="105" y="73"/>
                  <a:pt x="105" y="73"/>
                  <a:pt x="105" y="73"/>
                </a:cubicBezTo>
                <a:cubicBezTo>
                  <a:pt x="110" y="77"/>
                  <a:pt x="111" y="85"/>
                  <a:pt x="107" y="90"/>
                </a:cubicBezTo>
                <a:cubicBezTo>
                  <a:pt x="107" y="90"/>
                  <a:pt x="107" y="90"/>
                  <a:pt x="107" y="90"/>
                </a:cubicBezTo>
                <a:cubicBezTo>
                  <a:pt x="102" y="95"/>
                  <a:pt x="95" y="96"/>
                  <a:pt x="90" y="91"/>
                </a:cubicBezTo>
                <a:close/>
              </a:path>
            </a:pathLst>
          </a:custGeom>
          <a:solidFill>
            <a:srgbClr val="A56E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9832" name="Freeform 24"/>
          <p:cNvSpPr/>
          <p:nvPr/>
        </p:nvSpPr>
        <p:spPr bwMode="auto">
          <a:xfrm>
            <a:off x="3902870" y="3702844"/>
            <a:ext cx="91679" cy="77391"/>
          </a:xfrm>
          <a:custGeom>
            <a:avLst/>
            <a:gdLst>
              <a:gd name="T0" fmla="*/ 69 w 77"/>
              <a:gd name="T1" fmla="*/ 63 h 65"/>
              <a:gd name="T2" fmla="*/ 2 w 77"/>
              <a:gd name="T3" fmla="*/ 8 h 65"/>
              <a:gd name="T4" fmla="*/ 2 w 77"/>
              <a:gd name="T5" fmla="*/ 2 h 65"/>
              <a:gd name="T6" fmla="*/ 2 w 77"/>
              <a:gd name="T7" fmla="*/ 2 h 65"/>
              <a:gd name="T8" fmla="*/ 8 w 77"/>
              <a:gd name="T9" fmla="*/ 2 h 65"/>
              <a:gd name="T10" fmla="*/ 75 w 77"/>
              <a:gd name="T11" fmla="*/ 57 h 65"/>
              <a:gd name="T12" fmla="*/ 75 w 77"/>
              <a:gd name="T13" fmla="*/ 63 h 65"/>
              <a:gd name="T14" fmla="*/ 75 w 77"/>
              <a:gd name="T15" fmla="*/ 63 h 65"/>
              <a:gd name="T16" fmla="*/ 69 w 77"/>
              <a:gd name="T17" fmla="*/ 6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69" y="63"/>
                </a:moveTo>
                <a:cubicBezTo>
                  <a:pt x="2" y="8"/>
                  <a:pt x="2" y="8"/>
                  <a:pt x="2" y="8"/>
                </a:cubicBezTo>
                <a:cubicBezTo>
                  <a:pt x="1" y="7"/>
                  <a:pt x="0" y="4"/>
                  <a:pt x="2" y="2"/>
                </a:cubicBezTo>
                <a:cubicBezTo>
                  <a:pt x="2" y="2"/>
                  <a:pt x="2" y="2"/>
                  <a:pt x="2" y="2"/>
                </a:cubicBezTo>
                <a:cubicBezTo>
                  <a:pt x="3" y="0"/>
                  <a:pt x="6" y="0"/>
                  <a:pt x="8" y="2"/>
                </a:cubicBezTo>
                <a:cubicBezTo>
                  <a:pt x="75" y="57"/>
                  <a:pt x="75" y="57"/>
                  <a:pt x="75" y="57"/>
                </a:cubicBezTo>
                <a:cubicBezTo>
                  <a:pt x="76" y="58"/>
                  <a:pt x="77" y="61"/>
                  <a:pt x="75" y="63"/>
                </a:cubicBezTo>
                <a:cubicBezTo>
                  <a:pt x="75" y="63"/>
                  <a:pt x="75" y="63"/>
                  <a:pt x="75" y="63"/>
                </a:cubicBezTo>
                <a:cubicBezTo>
                  <a:pt x="74" y="65"/>
                  <a:pt x="71" y="65"/>
                  <a:pt x="69" y="63"/>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内容">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lvl1pPr>
              <a:defRPr/>
            </a:lvl1pPr>
            <a:lvl2pPr>
              <a:defRPr/>
            </a:lvl2pPr>
            <a:lvl3pPr>
              <a:defRPr/>
            </a:lvl3pPr>
            <a:lvl4pPr>
              <a:defRPr/>
            </a:lvl4pPr>
            <a:lvl5pPr>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4" name="日期占位符 3"/>
          <p:cNvSpPr>
            <a:spLocks noGrp="1"/>
          </p:cNvSpPr>
          <p:nvPr>
            <p:ph type="dt" sz="half" idx="10"/>
          </p:nvPr>
        </p:nvSpPr>
        <p:spPr/>
        <p:txBody>
          <a:bodyPr/>
          <a:lstStyle/>
          <a:p>
            <a:fld id="{6489D9C7-5DC6-4263-87FF-7C99F6FB63C3}" type="datetime1">
              <a:rPr lang="zh-CN" altLang="en-US" smtClean="0"/>
              <a:t>2023/9/25</a:t>
            </a:fld>
            <a:endParaRPr lang="zh-CN" altLang="en-US"/>
          </a:p>
        </p:txBody>
      </p:sp>
      <p:sp>
        <p:nvSpPr>
          <p:cNvPr id="5" name="页脚占位符 4"/>
          <p:cNvSpPr>
            <a:spLocks noGrp="1"/>
          </p:cNvSpPr>
          <p:nvPr>
            <p:ph type="ftr" sz="quarter" idx="11"/>
          </p:nvPr>
        </p:nvSpPr>
        <p:spPr/>
        <p:txBody>
          <a:bodyPr/>
          <a:lstStyle/>
          <a:p>
            <a:r>
              <a:rPr lang="en-US" altLang="zh-CN"/>
              <a:t>www.islide.cc</a:t>
            </a:r>
            <a:endParaRPr lang="zh-CN" altLang="en-US" dirty="0"/>
          </a:p>
        </p:txBody>
      </p:sp>
      <p:sp>
        <p:nvSpPr>
          <p:cNvPr id="6" name="灯片编号占位符 5"/>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grpSp>
        <p:nvGrpSpPr>
          <p:cNvPr id="3" name="组合 2"/>
          <p:cNvGrpSpPr/>
          <p:nvPr/>
        </p:nvGrpSpPr>
        <p:grpSpPr>
          <a:xfrm>
            <a:off x="2501505" y="1280950"/>
            <a:ext cx="4394595" cy="1736507"/>
            <a:chOff x="803276" y="-606425"/>
            <a:chExt cx="10923587" cy="4316413"/>
          </a:xfrm>
        </p:grpSpPr>
        <p:sp>
          <p:nvSpPr>
            <p:cNvPr id="51" name="Freeform 6"/>
            <p:cNvSpPr/>
            <p:nvPr/>
          </p:nvSpPr>
          <p:spPr bwMode="auto">
            <a:xfrm>
              <a:off x="6242051" y="-606425"/>
              <a:ext cx="1566863" cy="3770313"/>
            </a:xfrm>
            <a:custGeom>
              <a:avLst/>
              <a:gdLst>
                <a:gd name="T0" fmla="*/ 987 w 987"/>
                <a:gd name="T1" fmla="*/ 1188 h 2375"/>
                <a:gd name="T2" fmla="*/ 494 w 987"/>
                <a:gd name="T3" fmla="*/ 2375 h 2375"/>
                <a:gd name="T4" fmla="*/ 0 w 987"/>
                <a:gd name="T5" fmla="*/ 1188 h 2375"/>
                <a:gd name="T6" fmla="*/ 494 w 987"/>
                <a:gd name="T7" fmla="*/ 0 h 2375"/>
                <a:gd name="T8" fmla="*/ 987 w 987"/>
                <a:gd name="T9" fmla="*/ 1188 h 2375"/>
              </a:gdLst>
              <a:ahLst/>
              <a:cxnLst>
                <a:cxn ang="0">
                  <a:pos x="T0" y="T1"/>
                </a:cxn>
                <a:cxn ang="0">
                  <a:pos x="T2" y="T3"/>
                </a:cxn>
                <a:cxn ang="0">
                  <a:pos x="T4" y="T5"/>
                </a:cxn>
                <a:cxn ang="0">
                  <a:pos x="T6" y="T7"/>
                </a:cxn>
                <a:cxn ang="0">
                  <a:pos x="T8" y="T9"/>
                </a:cxn>
              </a:cxnLst>
              <a:rect l="0" t="0" r="r" b="b"/>
              <a:pathLst>
                <a:path w="987" h="2375">
                  <a:moveTo>
                    <a:pt x="987" y="1188"/>
                  </a:moveTo>
                  <a:cubicBezTo>
                    <a:pt x="987" y="1844"/>
                    <a:pt x="766" y="2375"/>
                    <a:pt x="494" y="2375"/>
                  </a:cubicBezTo>
                  <a:cubicBezTo>
                    <a:pt x="221" y="2375"/>
                    <a:pt x="0" y="1844"/>
                    <a:pt x="0" y="1188"/>
                  </a:cubicBezTo>
                  <a:cubicBezTo>
                    <a:pt x="0" y="532"/>
                    <a:pt x="353" y="0"/>
                    <a:pt x="494" y="0"/>
                  </a:cubicBezTo>
                  <a:cubicBezTo>
                    <a:pt x="653" y="0"/>
                    <a:pt x="987" y="532"/>
                    <a:pt x="987" y="1188"/>
                  </a:cubicBezTo>
                  <a:close/>
                </a:path>
              </a:pathLst>
            </a:custGeom>
            <a:solidFill>
              <a:srgbClr val="BAA8F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2" name="Freeform 7"/>
            <p:cNvSpPr/>
            <p:nvPr/>
          </p:nvSpPr>
          <p:spPr bwMode="auto">
            <a:xfrm>
              <a:off x="7018338" y="-44450"/>
              <a:ext cx="33338" cy="1485900"/>
            </a:xfrm>
            <a:custGeom>
              <a:avLst/>
              <a:gdLst>
                <a:gd name="T0" fmla="*/ 11 w 21"/>
                <a:gd name="T1" fmla="*/ 936 h 936"/>
                <a:gd name="T2" fmla="*/ 11 w 21"/>
                <a:gd name="T3" fmla="*/ 936 h 936"/>
                <a:gd name="T4" fmla="*/ 21 w 21"/>
                <a:gd name="T5" fmla="*/ 925 h 936"/>
                <a:gd name="T6" fmla="*/ 21 w 21"/>
                <a:gd name="T7" fmla="*/ 10 h 936"/>
                <a:gd name="T8" fmla="*/ 11 w 21"/>
                <a:gd name="T9" fmla="*/ 0 h 936"/>
                <a:gd name="T10" fmla="*/ 11 w 21"/>
                <a:gd name="T11" fmla="*/ 0 h 936"/>
                <a:gd name="T12" fmla="*/ 0 w 21"/>
                <a:gd name="T13" fmla="*/ 10 h 936"/>
                <a:gd name="T14" fmla="*/ 0 w 21"/>
                <a:gd name="T15" fmla="*/ 925 h 936"/>
                <a:gd name="T16" fmla="*/ 11 w 21"/>
                <a:gd name="T17" fmla="*/ 936 h 9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936">
                  <a:moveTo>
                    <a:pt x="11" y="936"/>
                  </a:moveTo>
                  <a:cubicBezTo>
                    <a:pt x="11" y="936"/>
                    <a:pt x="11" y="936"/>
                    <a:pt x="11" y="936"/>
                  </a:cubicBezTo>
                  <a:cubicBezTo>
                    <a:pt x="16" y="936"/>
                    <a:pt x="21" y="931"/>
                    <a:pt x="21" y="925"/>
                  </a:cubicBezTo>
                  <a:cubicBezTo>
                    <a:pt x="21" y="10"/>
                    <a:pt x="21" y="10"/>
                    <a:pt x="21" y="10"/>
                  </a:cubicBezTo>
                  <a:cubicBezTo>
                    <a:pt x="21" y="5"/>
                    <a:pt x="16" y="0"/>
                    <a:pt x="11" y="0"/>
                  </a:cubicBezTo>
                  <a:cubicBezTo>
                    <a:pt x="11" y="0"/>
                    <a:pt x="11" y="0"/>
                    <a:pt x="11" y="0"/>
                  </a:cubicBezTo>
                  <a:cubicBezTo>
                    <a:pt x="5" y="0"/>
                    <a:pt x="0" y="5"/>
                    <a:pt x="0" y="10"/>
                  </a:cubicBezTo>
                  <a:cubicBezTo>
                    <a:pt x="0" y="925"/>
                    <a:pt x="0" y="925"/>
                    <a:pt x="0" y="925"/>
                  </a:cubicBezTo>
                  <a:cubicBezTo>
                    <a:pt x="0" y="931"/>
                    <a:pt x="5" y="936"/>
                    <a:pt x="11" y="936"/>
                  </a:cubicBezTo>
                  <a:close/>
                </a:path>
              </a:pathLst>
            </a:custGeom>
            <a:solidFill>
              <a:srgbClr val="A56E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3" name="Freeform 9"/>
            <p:cNvSpPr/>
            <p:nvPr/>
          </p:nvSpPr>
          <p:spPr bwMode="auto">
            <a:xfrm>
              <a:off x="6761163" y="842963"/>
              <a:ext cx="273050" cy="119063"/>
            </a:xfrm>
            <a:custGeom>
              <a:avLst/>
              <a:gdLst>
                <a:gd name="T0" fmla="*/ 155 w 172"/>
                <a:gd name="T1" fmla="*/ 73 h 75"/>
                <a:gd name="T2" fmla="*/ 10 w 172"/>
                <a:gd name="T3" fmla="*/ 25 h 75"/>
                <a:gd name="T4" fmla="*/ 2 w 172"/>
                <a:gd name="T5" fmla="*/ 10 h 75"/>
                <a:gd name="T6" fmla="*/ 2 w 172"/>
                <a:gd name="T7" fmla="*/ 10 h 75"/>
                <a:gd name="T8" fmla="*/ 18 w 172"/>
                <a:gd name="T9" fmla="*/ 2 h 75"/>
                <a:gd name="T10" fmla="*/ 162 w 172"/>
                <a:gd name="T11" fmla="*/ 51 h 75"/>
                <a:gd name="T12" fmla="*/ 170 w 172"/>
                <a:gd name="T13" fmla="*/ 66 h 75"/>
                <a:gd name="T14" fmla="*/ 170 w 172"/>
                <a:gd name="T15" fmla="*/ 66 h 75"/>
                <a:gd name="T16" fmla="*/ 155 w 172"/>
                <a:gd name="T17" fmla="*/ 73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2" h="75">
                  <a:moveTo>
                    <a:pt x="155" y="73"/>
                  </a:moveTo>
                  <a:cubicBezTo>
                    <a:pt x="10" y="25"/>
                    <a:pt x="10" y="25"/>
                    <a:pt x="10" y="25"/>
                  </a:cubicBezTo>
                  <a:cubicBezTo>
                    <a:pt x="4" y="23"/>
                    <a:pt x="0" y="16"/>
                    <a:pt x="2" y="10"/>
                  </a:cubicBezTo>
                  <a:cubicBezTo>
                    <a:pt x="2" y="10"/>
                    <a:pt x="2" y="10"/>
                    <a:pt x="2" y="10"/>
                  </a:cubicBezTo>
                  <a:cubicBezTo>
                    <a:pt x="4" y="3"/>
                    <a:pt x="11" y="0"/>
                    <a:pt x="18" y="2"/>
                  </a:cubicBezTo>
                  <a:cubicBezTo>
                    <a:pt x="162" y="51"/>
                    <a:pt x="162" y="51"/>
                    <a:pt x="162" y="51"/>
                  </a:cubicBezTo>
                  <a:cubicBezTo>
                    <a:pt x="169" y="53"/>
                    <a:pt x="172" y="60"/>
                    <a:pt x="170" y="66"/>
                  </a:cubicBezTo>
                  <a:cubicBezTo>
                    <a:pt x="170" y="66"/>
                    <a:pt x="170" y="66"/>
                    <a:pt x="170" y="66"/>
                  </a:cubicBezTo>
                  <a:cubicBezTo>
                    <a:pt x="168" y="72"/>
                    <a:pt x="161" y="75"/>
                    <a:pt x="155" y="73"/>
                  </a:cubicBezTo>
                  <a:close/>
                </a:path>
              </a:pathLst>
            </a:custGeom>
            <a:solidFill>
              <a:srgbClr val="A56E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4" name="Freeform 10"/>
            <p:cNvSpPr/>
            <p:nvPr/>
          </p:nvSpPr>
          <p:spPr bwMode="auto">
            <a:xfrm>
              <a:off x="7023101" y="1068388"/>
              <a:ext cx="306388" cy="141288"/>
            </a:xfrm>
            <a:custGeom>
              <a:avLst/>
              <a:gdLst>
                <a:gd name="T0" fmla="*/ 3 w 193"/>
                <a:gd name="T1" fmla="*/ 79 h 89"/>
                <a:gd name="T2" fmla="*/ 186 w 193"/>
                <a:gd name="T3" fmla="*/ 1 h 89"/>
                <a:gd name="T4" fmla="*/ 191 w 193"/>
                <a:gd name="T5" fmla="*/ 3 h 89"/>
                <a:gd name="T6" fmla="*/ 192 w 193"/>
                <a:gd name="T7" fmla="*/ 4 h 89"/>
                <a:gd name="T8" fmla="*/ 190 w 193"/>
                <a:gd name="T9" fmla="*/ 10 h 89"/>
                <a:gd name="T10" fmla="*/ 7 w 193"/>
                <a:gd name="T11" fmla="*/ 89 h 89"/>
                <a:gd name="T12" fmla="*/ 2 w 193"/>
                <a:gd name="T13" fmla="*/ 86 h 89"/>
                <a:gd name="T14" fmla="*/ 1 w 193"/>
                <a:gd name="T15" fmla="*/ 85 h 89"/>
                <a:gd name="T16" fmla="*/ 3 w 193"/>
                <a:gd name="T17" fmla="*/ 7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3" h="89">
                  <a:moveTo>
                    <a:pt x="3" y="79"/>
                  </a:moveTo>
                  <a:cubicBezTo>
                    <a:pt x="186" y="1"/>
                    <a:pt x="186" y="1"/>
                    <a:pt x="186" y="1"/>
                  </a:cubicBezTo>
                  <a:cubicBezTo>
                    <a:pt x="188" y="0"/>
                    <a:pt x="190" y="1"/>
                    <a:pt x="191" y="3"/>
                  </a:cubicBezTo>
                  <a:cubicBezTo>
                    <a:pt x="192" y="4"/>
                    <a:pt x="192" y="4"/>
                    <a:pt x="192" y="4"/>
                  </a:cubicBezTo>
                  <a:cubicBezTo>
                    <a:pt x="193" y="6"/>
                    <a:pt x="192" y="9"/>
                    <a:pt x="190" y="10"/>
                  </a:cubicBezTo>
                  <a:cubicBezTo>
                    <a:pt x="7" y="89"/>
                    <a:pt x="7" y="89"/>
                    <a:pt x="7" y="89"/>
                  </a:cubicBezTo>
                  <a:cubicBezTo>
                    <a:pt x="5" y="89"/>
                    <a:pt x="2" y="88"/>
                    <a:pt x="2" y="86"/>
                  </a:cubicBezTo>
                  <a:cubicBezTo>
                    <a:pt x="1" y="85"/>
                    <a:pt x="1" y="85"/>
                    <a:pt x="1" y="85"/>
                  </a:cubicBezTo>
                  <a:cubicBezTo>
                    <a:pt x="0" y="83"/>
                    <a:pt x="1" y="80"/>
                    <a:pt x="3" y="79"/>
                  </a:cubicBezTo>
                  <a:close/>
                </a:path>
              </a:pathLst>
            </a:custGeom>
            <a:solidFill>
              <a:srgbClr val="A56E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5" name="Freeform 11"/>
            <p:cNvSpPr/>
            <p:nvPr/>
          </p:nvSpPr>
          <p:spPr bwMode="auto">
            <a:xfrm>
              <a:off x="7524751" y="923925"/>
              <a:ext cx="395288" cy="1195388"/>
            </a:xfrm>
            <a:custGeom>
              <a:avLst/>
              <a:gdLst>
                <a:gd name="T0" fmla="*/ 154 w 249"/>
                <a:gd name="T1" fmla="*/ 0 h 753"/>
                <a:gd name="T2" fmla="*/ 68 w 249"/>
                <a:gd name="T3" fmla="*/ 539 h 753"/>
                <a:gd name="T4" fmla="*/ 249 w 249"/>
                <a:gd name="T5" fmla="*/ 615 h 753"/>
                <a:gd name="T6" fmla="*/ 154 w 249"/>
                <a:gd name="T7" fmla="*/ 0 h 753"/>
              </a:gdLst>
              <a:ahLst/>
              <a:cxnLst>
                <a:cxn ang="0">
                  <a:pos x="T0" y="T1"/>
                </a:cxn>
                <a:cxn ang="0">
                  <a:pos x="T2" y="T3"/>
                </a:cxn>
                <a:cxn ang="0">
                  <a:pos x="T4" y="T5"/>
                </a:cxn>
                <a:cxn ang="0">
                  <a:pos x="T6" y="T7"/>
                </a:cxn>
              </a:cxnLst>
              <a:rect l="0" t="0" r="r" b="b"/>
              <a:pathLst>
                <a:path w="249" h="753">
                  <a:moveTo>
                    <a:pt x="154" y="0"/>
                  </a:moveTo>
                  <a:cubicBezTo>
                    <a:pt x="154" y="0"/>
                    <a:pt x="0" y="325"/>
                    <a:pt x="68" y="539"/>
                  </a:cubicBezTo>
                  <a:cubicBezTo>
                    <a:pt x="137" y="753"/>
                    <a:pt x="249" y="615"/>
                    <a:pt x="249" y="615"/>
                  </a:cubicBezTo>
                  <a:lnTo>
                    <a:pt x="154" y="0"/>
                  </a:lnTo>
                  <a:close/>
                </a:path>
              </a:pathLst>
            </a:custGeom>
            <a:solidFill>
              <a:srgbClr val="A56EE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6" name="Freeform 12"/>
            <p:cNvSpPr/>
            <p:nvPr/>
          </p:nvSpPr>
          <p:spPr bwMode="auto">
            <a:xfrm>
              <a:off x="803276" y="1217613"/>
              <a:ext cx="3052763" cy="2492375"/>
            </a:xfrm>
            <a:custGeom>
              <a:avLst/>
              <a:gdLst>
                <a:gd name="T0" fmla="*/ 1420 w 1924"/>
                <a:gd name="T1" fmla="*/ 0 h 1570"/>
                <a:gd name="T2" fmla="*/ 929 w 1924"/>
                <a:gd name="T3" fmla="*/ 393 h 1570"/>
                <a:gd name="T4" fmla="*/ 909 w 1924"/>
                <a:gd name="T5" fmla="*/ 392 h 1570"/>
                <a:gd name="T6" fmla="*/ 497 w 1924"/>
                <a:gd name="T7" fmla="*/ 743 h 1570"/>
                <a:gd name="T8" fmla="*/ 417 w 1924"/>
                <a:gd name="T9" fmla="*/ 736 h 1570"/>
                <a:gd name="T10" fmla="*/ 0 w 1924"/>
                <a:gd name="T11" fmla="*/ 1154 h 1570"/>
                <a:gd name="T12" fmla="*/ 388 w 1924"/>
                <a:gd name="T13" fmla="*/ 1570 h 1570"/>
                <a:gd name="T14" fmla="*/ 447 w 1924"/>
                <a:gd name="T15" fmla="*/ 1570 h 1570"/>
                <a:gd name="T16" fmla="*/ 696 w 1924"/>
                <a:gd name="T17" fmla="*/ 1465 h 1570"/>
                <a:gd name="T18" fmla="*/ 784 w 1924"/>
                <a:gd name="T19" fmla="*/ 1570 h 1570"/>
                <a:gd name="T20" fmla="*/ 1463 w 1924"/>
                <a:gd name="T21" fmla="*/ 1570 h 1570"/>
                <a:gd name="T22" fmla="*/ 1627 w 1924"/>
                <a:gd name="T23" fmla="*/ 1198 h 1570"/>
                <a:gd name="T24" fmla="*/ 1578 w 1924"/>
                <a:gd name="T25" fmla="*/ 982 h 1570"/>
                <a:gd name="T26" fmla="*/ 1924 w 1924"/>
                <a:gd name="T27" fmla="*/ 504 h 1570"/>
                <a:gd name="T28" fmla="*/ 1420 w 1924"/>
                <a:gd name="T29" fmla="*/ 0 h 15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4" h="1570">
                  <a:moveTo>
                    <a:pt x="1420" y="0"/>
                  </a:moveTo>
                  <a:cubicBezTo>
                    <a:pt x="1180" y="0"/>
                    <a:pt x="980" y="168"/>
                    <a:pt x="929" y="393"/>
                  </a:cubicBezTo>
                  <a:cubicBezTo>
                    <a:pt x="922" y="392"/>
                    <a:pt x="916" y="392"/>
                    <a:pt x="909" y="392"/>
                  </a:cubicBezTo>
                  <a:cubicBezTo>
                    <a:pt x="701" y="392"/>
                    <a:pt x="529" y="544"/>
                    <a:pt x="497" y="743"/>
                  </a:cubicBezTo>
                  <a:cubicBezTo>
                    <a:pt x="471" y="738"/>
                    <a:pt x="445" y="736"/>
                    <a:pt x="417" y="736"/>
                  </a:cubicBezTo>
                  <a:cubicBezTo>
                    <a:pt x="187" y="736"/>
                    <a:pt x="0" y="923"/>
                    <a:pt x="0" y="1154"/>
                  </a:cubicBezTo>
                  <a:cubicBezTo>
                    <a:pt x="0" y="1375"/>
                    <a:pt x="171" y="1556"/>
                    <a:pt x="388" y="1570"/>
                  </a:cubicBezTo>
                  <a:cubicBezTo>
                    <a:pt x="447" y="1570"/>
                    <a:pt x="447" y="1570"/>
                    <a:pt x="447" y="1570"/>
                  </a:cubicBezTo>
                  <a:cubicBezTo>
                    <a:pt x="542" y="1564"/>
                    <a:pt x="629" y="1525"/>
                    <a:pt x="696" y="1465"/>
                  </a:cubicBezTo>
                  <a:cubicBezTo>
                    <a:pt x="721" y="1504"/>
                    <a:pt x="750" y="1539"/>
                    <a:pt x="784" y="1570"/>
                  </a:cubicBezTo>
                  <a:cubicBezTo>
                    <a:pt x="1463" y="1570"/>
                    <a:pt x="1463" y="1570"/>
                    <a:pt x="1463" y="1570"/>
                  </a:cubicBezTo>
                  <a:cubicBezTo>
                    <a:pt x="1564" y="1478"/>
                    <a:pt x="1627" y="1346"/>
                    <a:pt x="1627" y="1198"/>
                  </a:cubicBezTo>
                  <a:cubicBezTo>
                    <a:pt x="1627" y="1121"/>
                    <a:pt x="1610" y="1047"/>
                    <a:pt x="1578" y="982"/>
                  </a:cubicBezTo>
                  <a:cubicBezTo>
                    <a:pt x="1779" y="916"/>
                    <a:pt x="1924" y="727"/>
                    <a:pt x="1924" y="504"/>
                  </a:cubicBezTo>
                  <a:cubicBezTo>
                    <a:pt x="1924" y="226"/>
                    <a:pt x="1698" y="0"/>
                    <a:pt x="1420" y="0"/>
                  </a:cubicBezTo>
                  <a:close/>
                </a:path>
              </a:pathLst>
            </a:custGeom>
            <a:solidFill>
              <a:srgbClr val="92EBC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7" name="Freeform 13"/>
            <p:cNvSpPr/>
            <p:nvPr/>
          </p:nvSpPr>
          <p:spPr bwMode="auto">
            <a:xfrm>
              <a:off x="1219201" y="2697163"/>
              <a:ext cx="22225" cy="706438"/>
            </a:xfrm>
            <a:custGeom>
              <a:avLst/>
              <a:gdLst>
                <a:gd name="T0" fmla="*/ 7 w 14"/>
                <a:gd name="T1" fmla="*/ 445 h 445"/>
                <a:gd name="T2" fmla="*/ 7 w 14"/>
                <a:gd name="T3" fmla="*/ 445 h 445"/>
                <a:gd name="T4" fmla="*/ 14 w 14"/>
                <a:gd name="T5" fmla="*/ 438 h 445"/>
                <a:gd name="T6" fmla="*/ 14 w 14"/>
                <a:gd name="T7" fmla="*/ 7 h 445"/>
                <a:gd name="T8" fmla="*/ 7 w 14"/>
                <a:gd name="T9" fmla="*/ 0 h 445"/>
                <a:gd name="T10" fmla="*/ 7 w 14"/>
                <a:gd name="T11" fmla="*/ 0 h 445"/>
                <a:gd name="T12" fmla="*/ 0 w 14"/>
                <a:gd name="T13" fmla="*/ 7 h 445"/>
                <a:gd name="T14" fmla="*/ 0 w 14"/>
                <a:gd name="T15" fmla="*/ 438 h 445"/>
                <a:gd name="T16" fmla="*/ 7 w 14"/>
                <a:gd name="T17"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445">
                  <a:moveTo>
                    <a:pt x="7" y="445"/>
                  </a:moveTo>
                  <a:cubicBezTo>
                    <a:pt x="7" y="445"/>
                    <a:pt x="7" y="445"/>
                    <a:pt x="7" y="445"/>
                  </a:cubicBezTo>
                  <a:cubicBezTo>
                    <a:pt x="11" y="445"/>
                    <a:pt x="14" y="442"/>
                    <a:pt x="14" y="438"/>
                  </a:cubicBezTo>
                  <a:cubicBezTo>
                    <a:pt x="14" y="7"/>
                    <a:pt x="14" y="7"/>
                    <a:pt x="14" y="7"/>
                  </a:cubicBezTo>
                  <a:cubicBezTo>
                    <a:pt x="14" y="3"/>
                    <a:pt x="11" y="0"/>
                    <a:pt x="7" y="0"/>
                  </a:cubicBezTo>
                  <a:cubicBezTo>
                    <a:pt x="7" y="0"/>
                    <a:pt x="7" y="0"/>
                    <a:pt x="7" y="0"/>
                  </a:cubicBezTo>
                  <a:cubicBezTo>
                    <a:pt x="3" y="0"/>
                    <a:pt x="0" y="3"/>
                    <a:pt x="0" y="7"/>
                  </a:cubicBezTo>
                  <a:cubicBezTo>
                    <a:pt x="0" y="438"/>
                    <a:pt x="0" y="438"/>
                    <a:pt x="0" y="438"/>
                  </a:cubicBezTo>
                  <a:cubicBezTo>
                    <a:pt x="0" y="442"/>
                    <a:pt x="3" y="445"/>
                    <a:pt x="7" y="445"/>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8" name="Freeform 14"/>
            <p:cNvSpPr/>
            <p:nvPr/>
          </p:nvSpPr>
          <p:spPr bwMode="auto">
            <a:xfrm>
              <a:off x="1106488" y="2819400"/>
              <a:ext cx="122238" cy="103188"/>
            </a:xfrm>
            <a:custGeom>
              <a:avLst/>
              <a:gdLst>
                <a:gd name="T0" fmla="*/ 69 w 77"/>
                <a:gd name="T1" fmla="*/ 64 h 65"/>
                <a:gd name="T2" fmla="*/ 2 w 77"/>
                <a:gd name="T3" fmla="*/ 8 h 65"/>
                <a:gd name="T4" fmla="*/ 2 w 77"/>
                <a:gd name="T5" fmla="*/ 3 h 65"/>
                <a:gd name="T6" fmla="*/ 2 w 77"/>
                <a:gd name="T7" fmla="*/ 3 h 65"/>
                <a:gd name="T8" fmla="*/ 8 w 77"/>
                <a:gd name="T9" fmla="*/ 2 h 65"/>
                <a:gd name="T10" fmla="*/ 75 w 77"/>
                <a:gd name="T11" fmla="*/ 57 h 65"/>
                <a:gd name="T12" fmla="*/ 75 w 77"/>
                <a:gd name="T13" fmla="*/ 63 h 65"/>
                <a:gd name="T14" fmla="*/ 75 w 77"/>
                <a:gd name="T15" fmla="*/ 63 h 65"/>
                <a:gd name="T16" fmla="*/ 69 w 77"/>
                <a:gd name="T17"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69" y="64"/>
                  </a:moveTo>
                  <a:cubicBezTo>
                    <a:pt x="2" y="8"/>
                    <a:pt x="2" y="8"/>
                    <a:pt x="2" y="8"/>
                  </a:cubicBezTo>
                  <a:cubicBezTo>
                    <a:pt x="1" y="7"/>
                    <a:pt x="0" y="4"/>
                    <a:pt x="2" y="3"/>
                  </a:cubicBezTo>
                  <a:cubicBezTo>
                    <a:pt x="2" y="3"/>
                    <a:pt x="2" y="3"/>
                    <a:pt x="2" y="3"/>
                  </a:cubicBezTo>
                  <a:cubicBezTo>
                    <a:pt x="3" y="1"/>
                    <a:pt x="6" y="0"/>
                    <a:pt x="8" y="2"/>
                  </a:cubicBezTo>
                  <a:cubicBezTo>
                    <a:pt x="75" y="57"/>
                    <a:pt x="75" y="57"/>
                    <a:pt x="75" y="57"/>
                  </a:cubicBezTo>
                  <a:cubicBezTo>
                    <a:pt x="76" y="59"/>
                    <a:pt x="77" y="61"/>
                    <a:pt x="75" y="63"/>
                  </a:cubicBezTo>
                  <a:cubicBezTo>
                    <a:pt x="75" y="63"/>
                    <a:pt x="75" y="63"/>
                    <a:pt x="75" y="63"/>
                  </a:cubicBezTo>
                  <a:cubicBezTo>
                    <a:pt x="74" y="65"/>
                    <a:pt x="71" y="65"/>
                    <a:pt x="69" y="64"/>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59" name="Freeform 15"/>
            <p:cNvSpPr/>
            <p:nvPr/>
          </p:nvSpPr>
          <p:spPr bwMode="auto">
            <a:xfrm>
              <a:off x="1219201" y="2992438"/>
              <a:ext cx="153988" cy="131763"/>
            </a:xfrm>
            <a:custGeom>
              <a:avLst/>
              <a:gdLst>
                <a:gd name="T0" fmla="*/ 2 w 97"/>
                <a:gd name="T1" fmla="*/ 75 h 83"/>
                <a:gd name="T2" fmla="*/ 89 w 97"/>
                <a:gd name="T3" fmla="*/ 2 h 83"/>
                <a:gd name="T4" fmla="*/ 95 w 97"/>
                <a:gd name="T5" fmla="*/ 2 h 83"/>
                <a:gd name="T6" fmla="*/ 95 w 97"/>
                <a:gd name="T7" fmla="*/ 2 h 83"/>
                <a:gd name="T8" fmla="*/ 95 w 97"/>
                <a:gd name="T9" fmla="*/ 8 h 83"/>
                <a:gd name="T10" fmla="*/ 8 w 97"/>
                <a:gd name="T11" fmla="*/ 82 h 83"/>
                <a:gd name="T12" fmla="*/ 2 w 97"/>
                <a:gd name="T13" fmla="*/ 81 h 83"/>
                <a:gd name="T14" fmla="*/ 2 w 97"/>
                <a:gd name="T15" fmla="*/ 81 h 83"/>
                <a:gd name="T16" fmla="*/ 2 w 97"/>
                <a:gd name="T17"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83">
                  <a:moveTo>
                    <a:pt x="2" y="75"/>
                  </a:moveTo>
                  <a:cubicBezTo>
                    <a:pt x="89" y="2"/>
                    <a:pt x="89" y="2"/>
                    <a:pt x="89" y="2"/>
                  </a:cubicBezTo>
                  <a:cubicBezTo>
                    <a:pt x="91" y="0"/>
                    <a:pt x="94" y="0"/>
                    <a:pt x="95" y="2"/>
                  </a:cubicBezTo>
                  <a:cubicBezTo>
                    <a:pt x="95" y="2"/>
                    <a:pt x="95" y="2"/>
                    <a:pt x="95" y="2"/>
                  </a:cubicBezTo>
                  <a:cubicBezTo>
                    <a:pt x="97" y="4"/>
                    <a:pt x="96" y="6"/>
                    <a:pt x="95" y="8"/>
                  </a:cubicBezTo>
                  <a:cubicBezTo>
                    <a:pt x="8" y="82"/>
                    <a:pt x="8" y="82"/>
                    <a:pt x="8" y="82"/>
                  </a:cubicBezTo>
                  <a:cubicBezTo>
                    <a:pt x="6" y="83"/>
                    <a:pt x="3" y="83"/>
                    <a:pt x="2" y="81"/>
                  </a:cubicBezTo>
                  <a:cubicBezTo>
                    <a:pt x="2" y="81"/>
                    <a:pt x="2" y="81"/>
                    <a:pt x="2" y="81"/>
                  </a:cubicBezTo>
                  <a:cubicBezTo>
                    <a:pt x="0" y="80"/>
                    <a:pt x="0" y="77"/>
                    <a:pt x="2" y="75"/>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0" name="Freeform 16"/>
            <p:cNvSpPr/>
            <p:nvPr/>
          </p:nvSpPr>
          <p:spPr bwMode="auto">
            <a:xfrm>
              <a:off x="2106613" y="2308225"/>
              <a:ext cx="22225" cy="990600"/>
            </a:xfrm>
            <a:custGeom>
              <a:avLst/>
              <a:gdLst>
                <a:gd name="T0" fmla="*/ 7 w 14"/>
                <a:gd name="T1" fmla="*/ 624 h 624"/>
                <a:gd name="T2" fmla="*/ 7 w 14"/>
                <a:gd name="T3" fmla="*/ 624 h 624"/>
                <a:gd name="T4" fmla="*/ 14 w 14"/>
                <a:gd name="T5" fmla="*/ 617 h 624"/>
                <a:gd name="T6" fmla="*/ 14 w 14"/>
                <a:gd name="T7" fmla="*/ 7 h 624"/>
                <a:gd name="T8" fmla="*/ 7 w 14"/>
                <a:gd name="T9" fmla="*/ 0 h 624"/>
                <a:gd name="T10" fmla="*/ 7 w 14"/>
                <a:gd name="T11" fmla="*/ 0 h 624"/>
                <a:gd name="T12" fmla="*/ 0 w 14"/>
                <a:gd name="T13" fmla="*/ 7 h 624"/>
                <a:gd name="T14" fmla="*/ 0 w 14"/>
                <a:gd name="T15" fmla="*/ 617 h 624"/>
                <a:gd name="T16" fmla="*/ 7 w 14"/>
                <a:gd name="T17" fmla="*/ 624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24">
                  <a:moveTo>
                    <a:pt x="7" y="624"/>
                  </a:moveTo>
                  <a:cubicBezTo>
                    <a:pt x="7" y="624"/>
                    <a:pt x="7" y="624"/>
                    <a:pt x="7" y="624"/>
                  </a:cubicBezTo>
                  <a:cubicBezTo>
                    <a:pt x="11" y="624"/>
                    <a:pt x="14" y="621"/>
                    <a:pt x="14" y="617"/>
                  </a:cubicBezTo>
                  <a:cubicBezTo>
                    <a:pt x="14" y="7"/>
                    <a:pt x="14" y="7"/>
                    <a:pt x="14" y="7"/>
                  </a:cubicBezTo>
                  <a:cubicBezTo>
                    <a:pt x="14" y="3"/>
                    <a:pt x="11" y="0"/>
                    <a:pt x="7" y="0"/>
                  </a:cubicBezTo>
                  <a:cubicBezTo>
                    <a:pt x="7" y="0"/>
                    <a:pt x="7" y="0"/>
                    <a:pt x="7" y="0"/>
                  </a:cubicBezTo>
                  <a:cubicBezTo>
                    <a:pt x="3" y="0"/>
                    <a:pt x="0" y="3"/>
                    <a:pt x="0" y="7"/>
                  </a:cubicBezTo>
                  <a:cubicBezTo>
                    <a:pt x="0" y="617"/>
                    <a:pt x="0" y="617"/>
                    <a:pt x="0" y="617"/>
                  </a:cubicBezTo>
                  <a:cubicBezTo>
                    <a:pt x="0" y="621"/>
                    <a:pt x="3" y="624"/>
                    <a:pt x="7" y="624"/>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1" name="Freeform 17"/>
            <p:cNvSpPr/>
            <p:nvPr/>
          </p:nvSpPr>
          <p:spPr bwMode="auto">
            <a:xfrm>
              <a:off x="1995488" y="2432050"/>
              <a:ext cx="120650" cy="101600"/>
            </a:xfrm>
            <a:custGeom>
              <a:avLst/>
              <a:gdLst>
                <a:gd name="T0" fmla="*/ 69 w 76"/>
                <a:gd name="T1" fmla="*/ 63 h 64"/>
                <a:gd name="T2" fmla="*/ 2 w 76"/>
                <a:gd name="T3" fmla="*/ 8 h 64"/>
                <a:gd name="T4" fmla="*/ 1 w 76"/>
                <a:gd name="T5" fmla="*/ 2 h 64"/>
                <a:gd name="T6" fmla="*/ 1 w 76"/>
                <a:gd name="T7" fmla="*/ 2 h 64"/>
                <a:gd name="T8" fmla="*/ 7 w 76"/>
                <a:gd name="T9" fmla="*/ 1 h 64"/>
                <a:gd name="T10" fmla="*/ 74 w 76"/>
                <a:gd name="T11" fmla="*/ 56 h 64"/>
                <a:gd name="T12" fmla="*/ 75 w 76"/>
                <a:gd name="T13" fmla="*/ 62 h 64"/>
                <a:gd name="T14" fmla="*/ 75 w 76"/>
                <a:gd name="T15" fmla="*/ 62 h 64"/>
                <a:gd name="T16" fmla="*/ 69 w 76"/>
                <a:gd name="T17" fmla="*/ 63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 h="64">
                  <a:moveTo>
                    <a:pt x="69" y="63"/>
                  </a:moveTo>
                  <a:cubicBezTo>
                    <a:pt x="2" y="8"/>
                    <a:pt x="2" y="8"/>
                    <a:pt x="2" y="8"/>
                  </a:cubicBezTo>
                  <a:cubicBezTo>
                    <a:pt x="0" y="6"/>
                    <a:pt x="0" y="4"/>
                    <a:pt x="1" y="2"/>
                  </a:cubicBezTo>
                  <a:cubicBezTo>
                    <a:pt x="1" y="2"/>
                    <a:pt x="1" y="2"/>
                    <a:pt x="1" y="2"/>
                  </a:cubicBezTo>
                  <a:cubicBezTo>
                    <a:pt x="3" y="0"/>
                    <a:pt x="5" y="0"/>
                    <a:pt x="7" y="1"/>
                  </a:cubicBezTo>
                  <a:cubicBezTo>
                    <a:pt x="74" y="56"/>
                    <a:pt x="74" y="56"/>
                    <a:pt x="74" y="56"/>
                  </a:cubicBezTo>
                  <a:cubicBezTo>
                    <a:pt x="76" y="58"/>
                    <a:pt x="76" y="60"/>
                    <a:pt x="75" y="62"/>
                  </a:cubicBezTo>
                  <a:cubicBezTo>
                    <a:pt x="75" y="62"/>
                    <a:pt x="75" y="62"/>
                    <a:pt x="75" y="62"/>
                  </a:cubicBezTo>
                  <a:cubicBezTo>
                    <a:pt x="73" y="64"/>
                    <a:pt x="71" y="64"/>
                    <a:pt x="69" y="63"/>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2" name="Freeform 18"/>
            <p:cNvSpPr/>
            <p:nvPr/>
          </p:nvSpPr>
          <p:spPr bwMode="auto">
            <a:xfrm>
              <a:off x="2033588" y="2801938"/>
              <a:ext cx="84138" cy="134938"/>
            </a:xfrm>
            <a:custGeom>
              <a:avLst/>
              <a:gdLst>
                <a:gd name="T0" fmla="*/ 44 w 53"/>
                <a:gd name="T1" fmla="*/ 82 h 85"/>
                <a:gd name="T2" fmla="*/ 1 w 53"/>
                <a:gd name="T3" fmla="*/ 7 h 85"/>
                <a:gd name="T4" fmla="*/ 2 w 53"/>
                <a:gd name="T5" fmla="*/ 2 h 85"/>
                <a:gd name="T6" fmla="*/ 2 w 53"/>
                <a:gd name="T7" fmla="*/ 2 h 85"/>
                <a:gd name="T8" fmla="*/ 8 w 53"/>
                <a:gd name="T9" fmla="*/ 3 h 85"/>
                <a:gd name="T10" fmla="*/ 51 w 53"/>
                <a:gd name="T11" fmla="*/ 78 h 85"/>
                <a:gd name="T12" fmla="*/ 50 w 53"/>
                <a:gd name="T13" fmla="*/ 84 h 85"/>
                <a:gd name="T14" fmla="*/ 50 w 53"/>
                <a:gd name="T15" fmla="*/ 84 h 85"/>
                <a:gd name="T16" fmla="*/ 44 w 53"/>
                <a:gd name="T17" fmla="*/ 8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85">
                  <a:moveTo>
                    <a:pt x="44" y="82"/>
                  </a:moveTo>
                  <a:cubicBezTo>
                    <a:pt x="1" y="7"/>
                    <a:pt x="1" y="7"/>
                    <a:pt x="1" y="7"/>
                  </a:cubicBezTo>
                  <a:cubicBezTo>
                    <a:pt x="0" y="5"/>
                    <a:pt x="0" y="3"/>
                    <a:pt x="2" y="2"/>
                  </a:cubicBezTo>
                  <a:cubicBezTo>
                    <a:pt x="2" y="2"/>
                    <a:pt x="2" y="2"/>
                    <a:pt x="2" y="2"/>
                  </a:cubicBezTo>
                  <a:cubicBezTo>
                    <a:pt x="4" y="0"/>
                    <a:pt x="7" y="1"/>
                    <a:pt x="8" y="3"/>
                  </a:cubicBezTo>
                  <a:cubicBezTo>
                    <a:pt x="51" y="78"/>
                    <a:pt x="51" y="78"/>
                    <a:pt x="51" y="78"/>
                  </a:cubicBezTo>
                  <a:cubicBezTo>
                    <a:pt x="53" y="80"/>
                    <a:pt x="52" y="83"/>
                    <a:pt x="50" y="84"/>
                  </a:cubicBezTo>
                  <a:cubicBezTo>
                    <a:pt x="50" y="84"/>
                    <a:pt x="50" y="84"/>
                    <a:pt x="50" y="84"/>
                  </a:cubicBezTo>
                  <a:cubicBezTo>
                    <a:pt x="48" y="85"/>
                    <a:pt x="45" y="84"/>
                    <a:pt x="44" y="82"/>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3" name="Freeform 19"/>
            <p:cNvSpPr/>
            <p:nvPr/>
          </p:nvSpPr>
          <p:spPr bwMode="auto">
            <a:xfrm>
              <a:off x="2108201" y="2603500"/>
              <a:ext cx="152400" cy="133350"/>
            </a:xfrm>
            <a:custGeom>
              <a:avLst/>
              <a:gdLst>
                <a:gd name="T0" fmla="*/ 2 w 96"/>
                <a:gd name="T1" fmla="*/ 76 h 84"/>
                <a:gd name="T2" fmla="*/ 89 w 96"/>
                <a:gd name="T3" fmla="*/ 2 h 84"/>
                <a:gd name="T4" fmla="*/ 95 w 96"/>
                <a:gd name="T5" fmla="*/ 2 h 84"/>
                <a:gd name="T6" fmla="*/ 95 w 96"/>
                <a:gd name="T7" fmla="*/ 2 h 84"/>
                <a:gd name="T8" fmla="*/ 94 w 96"/>
                <a:gd name="T9" fmla="*/ 8 h 84"/>
                <a:gd name="T10" fmla="*/ 7 w 96"/>
                <a:gd name="T11" fmla="*/ 82 h 84"/>
                <a:gd name="T12" fmla="*/ 1 w 96"/>
                <a:gd name="T13" fmla="*/ 82 h 84"/>
                <a:gd name="T14" fmla="*/ 1 w 96"/>
                <a:gd name="T15" fmla="*/ 82 h 84"/>
                <a:gd name="T16" fmla="*/ 2 w 96"/>
                <a:gd name="T17" fmla="*/ 7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84">
                  <a:moveTo>
                    <a:pt x="2" y="76"/>
                  </a:moveTo>
                  <a:cubicBezTo>
                    <a:pt x="89" y="2"/>
                    <a:pt x="89" y="2"/>
                    <a:pt x="89" y="2"/>
                  </a:cubicBezTo>
                  <a:cubicBezTo>
                    <a:pt x="90" y="0"/>
                    <a:pt x="93" y="1"/>
                    <a:pt x="95" y="2"/>
                  </a:cubicBezTo>
                  <a:cubicBezTo>
                    <a:pt x="95" y="2"/>
                    <a:pt x="95" y="2"/>
                    <a:pt x="95" y="2"/>
                  </a:cubicBezTo>
                  <a:cubicBezTo>
                    <a:pt x="96" y="4"/>
                    <a:pt x="96" y="7"/>
                    <a:pt x="94" y="8"/>
                  </a:cubicBezTo>
                  <a:cubicBezTo>
                    <a:pt x="7" y="82"/>
                    <a:pt x="7" y="82"/>
                    <a:pt x="7" y="82"/>
                  </a:cubicBezTo>
                  <a:cubicBezTo>
                    <a:pt x="5" y="84"/>
                    <a:pt x="3" y="83"/>
                    <a:pt x="1" y="82"/>
                  </a:cubicBezTo>
                  <a:cubicBezTo>
                    <a:pt x="1" y="82"/>
                    <a:pt x="1" y="82"/>
                    <a:pt x="1" y="82"/>
                  </a:cubicBezTo>
                  <a:cubicBezTo>
                    <a:pt x="0" y="80"/>
                    <a:pt x="0" y="77"/>
                    <a:pt x="2" y="76"/>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4" name="Freeform 20"/>
            <p:cNvSpPr/>
            <p:nvPr/>
          </p:nvSpPr>
          <p:spPr bwMode="auto">
            <a:xfrm>
              <a:off x="2108201" y="2990850"/>
              <a:ext cx="152400" cy="131763"/>
            </a:xfrm>
            <a:custGeom>
              <a:avLst/>
              <a:gdLst>
                <a:gd name="T0" fmla="*/ 2 w 96"/>
                <a:gd name="T1" fmla="*/ 75 h 83"/>
                <a:gd name="T2" fmla="*/ 89 w 96"/>
                <a:gd name="T3" fmla="*/ 1 h 83"/>
                <a:gd name="T4" fmla="*/ 95 w 96"/>
                <a:gd name="T5" fmla="*/ 2 h 83"/>
                <a:gd name="T6" fmla="*/ 95 w 96"/>
                <a:gd name="T7" fmla="*/ 2 h 83"/>
                <a:gd name="T8" fmla="*/ 94 w 96"/>
                <a:gd name="T9" fmla="*/ 8 h 83"/>
                <a:gd name="T10" fmla="*/ 7 w 96"/>
                <a:gd name="T11" fmla="*/ 81 h 83"/>
                <a:gd name="T12" fmla="*/ 1 w 96"/>
                <a:gd name="T13" fmla="*/ 81 h 83"/>
                <a:gd name="T14" fmla="*/ 1 w 96"/>
                <a:gd name="T15" fmla="*/ 81 h 83"/>
                <a:gd name="T16" fmla="*/ 2 w 96"/>
                <a:gd name="T17"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6" h="83">
                  <a:moveTo>
                    <a:pt x="2" y="75"/>
                  </a:moveTo>
                  <a:cubicBezTo>
                    <a:pt x="89" y="1"/>
                    <a:pt x="89" y="1"/>
                    <a:pt x="89" y="1"/>
                  </a:cubicBezTo>
                  <a:cubicBezTo>
                    <a:pt x="90" y="0"/>
                    <a:pt x="93" y="0"/>
                    <a:pt x="95" y="2"/>
                  </a:cubicBezTo>
                  <a:cubicBezTo>
                    <a:pt x="95" y="2"/>
                    <a:pt x="95" y="2"/>
                    <a:pt x="95" y="2"/>
                  </a:cubicBezTo>
                  <a:cubicBezTo>
                    <a:pt x="96" y="3"/>
                    <a:pt x="96" y="6"/>
                    <a:pt x="94" y="8"/>
                  </a:cubicBezTo>
                  <a:cubicBezTo>
                    <a:pt x="7" y="81"/>
                    <a:pt x="7" y="81"/>
                    <a:pt x="7" y="81"/>
                  </a:cubicBezTo>
                  <a:cubicBezTo>
                    <a:pt x="5" y="83"/>
                    <a:pt x="3" y="83"/>
                    <a:pt x="1" y="81"/>
                  </a:cubicBezTo>
                  <a:cubicBezTo>
                    <a:pt x="1" y="81"/>
                    <a:pt x="1" y="81"/>
                    <a:pt x="1" y="81"/>
                  </a:cubicBezTo>
                  <a:cubicBezTo>
                    <a:pt x="0" y="79"/>
                    <a:pt x="0" y="77"/>
                    <a:pt x="2" y="75"/>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5" name="Freeform 21"/>
            <p:cNvSpPr/>
            <p:nvPr/>
          </p:nvSpPr>
          <p:spPr bwMode="auto">
            <a:xfrm>
              <a:off x="7715251" y="38100"/>
              <a:ext cx="1063625" cy="2984500"/>
            </a:xfrm>
            <a:custGeom>
              <a:avLst/>
              <a:gdLst>
                <a:gd name="T0" fmla="*/ 670 w 670"/>
                <a:gd name="T1" fmla="*/ 940 h 1880"/>
                <a:gd name="T2" fmla="*/ 335 w 670"/>
                <a:gd name="T3" fmla="*/ 1880 h 1880"/>
                <a:gd name="T4" fmla="*/ 0 w 670"/>
                <a:gd name="T5" fmla="*/ 940 h 1880"/>
                <a:gd name="T6" fmla="*/ 335 w 670"/>
                <a:gd name="T7" fmla="*/ 0 h 1880"/>
                <a:gd name="T8" fmla="*/ 670 w 670"/>
                <a:gd name="T9" fmla="*/ 940 h 1880"/>
              </a:gdLst>
              <a:ahLst/>
              <a:cxnLst>
                <a:cxn ang="0">
                  <a:pos x="T0" y="T1"/>
                </a:cxn>
                <a:cxn ang="0">
                  <a:pos x="T2" y="T3"/>
                </a:cxn>
                <a:cxn ang="0">
                  <a:pos x="T4" y="T5"/>
                </a:cxn>
                <a:cxn ang="0">
                  <a:pos x="T6" y="T7"/>
                </a:cxn>
                <a:cxn ang="0">
                  <a:pos x="T8" y="T9"/>
                </a:cxn>
              </a:cxnLst>
              <a:rect l="0" t="0" r="r" b="b"/>
              <a:pathLst>
                <a:path w="670" h="1880">
                  <a:moveTo>
                    <a:pt x="670" y="940"/>
                  </a:moveTo>
                  <a:cubicBezTo>
                    <a:pt x="670" y="1459"/>
                    <a:pt x="520" y="1880"/>
                    <a:pt x="335" y="1880"/>
                  </a:cubicBezTo>
                  <a:cubicBezTo>
                    <a:pt x="150" y="1880"/>
                    <a:pt x="0" y="1459"/>
                    <a:pt x="0" y="940"/>
                  </a:cubicBezTo>
                  <a:cubicBezTo>
                    <a:pt x="0" y="421"/>
                    <a:pt x="335" y="0"/>
                    <a:pt x="335" y="0"/>
                  </a:cubicBezTo>
                  <a:cubicBezTo>
                    <a:pt x="335" y="0"/>
                    <a:pt x="670" y="421"/>
                    <a:pt x="670" y="940"/>
                  </a:cubicBezTo>
                  <a:close/>
                </a:path>
              </a:pathLst>
            </a:custGeom>
            <a:solidFill>
              <a:srgbClr val="FF93A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6" name="Freeform 22"/>
            <p:cNvSpPr/>
            <p:nvPr/>
          </p:nvSpPr>
          <p:spPr bwMode="auto">
            <a:xfrm>
              <a:off x="4632326" y="-47625"/>
              <a:ext cx="1497013" cy="3243263"/>
            </a:xfrm>
            <a:custGeom>
              <a:avLst/>
              <a:gdLst>
                <a:gd name="T0" fmla="*/ 943 w 943"/>
                <a:gd name="T1" fmla="*/ 1021 h 2043"/>
                <a:gd name="T2" fmla="*/ 465 w 943"/>
                <a:gd name="T3" fmla="*/ 2043 h 2043"/>
                <a:gd name="T4" fmla="*/ 0 w 943"/>
                <a:gd name="T5" fmla="*/ 1021 h 2043"/>
                <a:gd name="T6" fmla="*/ 465 w 943"/>
                <a:gd name="T7" fmla="*/ 0 h 2043"/>
                <a:gd name="T8" fmla="*/ 943 w 943"/>
                <a:gd name="T9" fmla="*/ 1021 h 2043"/>
              </a:gdLst>
              <a:ahLst/>
              <a:cxnLst>
                <a:cxn ang="0">
                  <a:pos x="T0" y="T1"/>
                </a:cxn>
                <a:cxn ang="0">
                  <a:pos x="T2" y="T3"/>
                </a:cxn>
                <a:cxn ang="0">
                  <a:pos x="T4" y="T5"/>
                </a:cxn>
                <a:cxn ang="0">
                  <a:pos x="T6" y="T7"/>
                </a:cxn>
                <a:cxn ang="0">
                  <a:pos x="T8" y="T9"/>
                </a:cxn>
              </a:cxnLst>
              <a:rect l="0" t="0" r="r" b="b"/>
              <a:pathLst>
                <a:path w="943" h="2043">
                  <a:moveTo>
                    <a:pt x="943" y="1021"/>
                  </a:moveTo>
                  <a:cubicBezTo>
                    <a:pt x="943" y="1585"/>
                    <a:pt x="666" y="2043"/>
                    <a:pt x="465" y="2043"/>
                  </a:cubicBezTo>
                  <a:cubicBezTo>
                    <a:pt x="265" y="2043"/>
                    <a:pt x="0" y="1585"/>
                    <a:pt x="0" y="1021"/>
                  </a:cubicBezTo>
                  <a:cubicBezTo>
                    <a:pt x="0" y="457"/>
                    <a:pt x="350" y="0"/>
                    <a:pt x="465" y="0"/>
                  </a:cubicBezTo>
                  <a:cubicBezTo>
                    <a:pt x="572" y="0"/>
                    <a:pt x="943" y="457"/>
                    <a:pt x="943" y="1021"/>
                  </a:cubicBezTo>
                  <a:close/>
                </a:path>
              </a:pathLst>
            </a:custGeom>
            <a:solidFill>
              <a:srgbClr val="92EBC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7" name="Freeform 23"/>
            <p:cNvSpPr/>
            <p:nvPr/>
          </p:nvSpPr>
          <p:spPr bwMode="auto">
            <a:xfrm>
              <a:off x="5316538" y="522288"/>
              <a:ext cx="22225" cy="989013"/>
            </a:xfrm>
            <a:custGeom>
              <a:avLst/>
              <a:gdLst>
                <a:gd name="T0" fmla="*/ 7 w 14"/>
                <a:gd name="T1" fmla="*/ 623 h 623"/>
                <a:gd name="T2" fmla="*/ 7 w 14"/>
                <a:gd name="T3" fmla="*/ 623 h 623"/>
                <a:gd name="T4" fmla="*/ 14 w 14"/>
                <a:gd name="T5" fmla="*/ 616 h 623"/>
                <a:gd name="T6" fmla="*/ 14 w 14"/>
                <a:gd name="T7" fmla="*/ 7 h 623"/>
                <a:gd name="T8" fmla="*/ 7 w 14"/>
                <a:gd name="T9" fmla="*/ 0 h 623"/>
                <a:gd name="T10" fmla="*/ 7 w 14"/>
                <a:gd name="T11" fmla="*/ 0 h 623"/>
                <a:gd name="T12" fmla="*/ 0 w 14"/>
                <a:gd name="T13" fmla="*/ 7 h 623"/>
                <a:gd name="T14" fmla="*/ 0 w 14"/>
                <a:gd name="T15" fmla="*/ 616 h 623"/>
                <a:gd name="T16" fmla="*/ 7 w 14"/>
                <a:gd name="T17" fmla="*/ 623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623">
                  <a:moveTo>
                    <a:pt x="7" y="623"/>
                  </a:moveTo>
                  <a:cubicBezTo>
                    <a:pt x="7" y="623"/>
                    <a:pt x="7" y="623"/>
                    <a:pt x="7" y="623"/>
                  </a:cubicBezTo>
                  <a:cubicBezTo>
                    <a:pt x="11" y="623"/>
                    <a:pt x="14" y="620"/>
                    <a:pt x="14" y="616"/>
                  </a:cubicBezTo>
                  <a:cubicBezTo>
                    <a:pt x="14" y="7"/>
                    <a:pt x="14" y="7"/>
                    <a:pt x="14" y="7"/>
                  </a:cubicBezTo>
                  <a:cubicBezTo>
                    <a:pt x="14" y="3"/>
                    <a:pt x="11" y="0"/>
                    <a:pt x="7" y="0"/>
                  </a:cubicBezTo>
                  <a:cubicBezTo>
                    <a:pt x="7" y="0"/>
                    <a:pt x="7" y="0"/>
                    <a:pt x="7" y="0"/>
                  </a:cubicBezTo>
                  <a:cubicBezTo>
                    <a:pt x="3" y="0"/>
                    <a:pt x="0" y="3"/>
                    <a:pt x="0" y="7"/>
                  </a:cubicBezTo>
                  <a:cubicBezTo>
                    <a:pt x="0" y="616"/>
                    <a:pt x="0" y="616"/>
                    <a:pt x="0" y="616"/>
                  </a:cubicBezTo>
                  <a:cubicBezTo>
                    <a:pt x="0" y="620"/>
                    <a:pt x="3" y="623"/>
                    <a:pt x="7" y="623"/>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8" name="Freeform 25"/>
            <p:cNvSpPr/>
            <p:nvPr/>
          </p:nvSpPr>
          <p:spPr bwMode="auto">
            <a:xfrm>
              <a:off x="5078413" y="1006475"/>
              <a:ext cx="244475" cy="122238"/>
            </a:xfrm>
            <a:custGeom>
              <a:avLst/>
              <a:gdLst>
                <a:gd name="T0" fmla="*/ 151 w 154"/>
                <a:gd name="T1" fmla="*/ 68 h 77"/>
                <a:gd name="T2" fmla="*/ 6 w 154"/>
                <a:gd name="T3" fmla="*/ 1 h 77"/>
                <a:gd name="T4" fmla="*/ 1 w 154"/>
                <a:gd name="T5" fmla="*/ 3 h 77"/>
                <a:gd name="T6" fmla="*/ 1 w 154"/>
                <a:gd name="T7" fmla="*/ 3 h 77"/>
                <a:gd name="T8" fmla="*/ 3 w 154"/>
                <a:gd name="T9" fmla="*/ 8 h 77"/>
                <a:gd name="T10" fmla="*/ 147 w 154"/>
                <a:gd name="T11" fmla="*/ 76 h 77"/>
                <a:gd name="T12" fmla="*/ 153 w 154"/>
                <a:gd name="T13" fmla="*/ 74 h 77"/>
                <a:gd name="T14" fmla="*/ 153 w 154"/>
                <a:gd name="T15" fmla="*/ 74 h 77"/>
                <a:gd name="T16" fmla="*/ 151 w 154"/>
                <a:gd name="T17"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77">
                  <a:moveTo>
                    <a:pt x="151" y="68"/>
                  </a:moveTo>
                  <a:cubicBezTo>
                    <a:pt x="6" y="1"/>
                    <a:pt x="6" y="1"/>
                    <a:pt x="6" y="1"/>
                  </a:cubicBezTo>
                  <a:cubicBezTo>
                    <a:pt x="4" y="0"/>
                    <a:pt x="2" y="1"/>
                    <a:pt x="1" y="3"/>
                  </a:cubicBezTo>
                  <a:cubicBezTo>
                    <a:pt x="1" y="3"/>
                    <a:pt x="1" y="3"/>
                    <a:pt x="1" y="3"/>
                  </a:cubicBezTo>
                  <a:cubicBezTo>
                    <a:pt x="0" y="5"/>
                    <a:pt x="1" y="7"/>
                    <a:pt x="3" y="8"/>
                  </a:cubicBezTo>
                  <a:cubicBezTo>
                    <a:pt x="147" y="76"/>
                    <a:pt x="147" y="76"/>
                    <a:pt x="147" y="76"/>
                  </a:cubicBezTo>
                  <a:cubicBezTo>
                    <a:pt x="149" y="77"/>
                    <a:pt x="152" y="76"/>
                    <a:pt x="153" y="74"/>
                  </a:cubicBezTo>
                  <a:cubicBezTo>
                    <a:pt x="153" y="74"/>
                    <a:pt x="153" y="74"/>
                    <a:pt x="153" y="74"/>
                  </a:cubicBezTo>
                  <a:cubicBezTo>
                    <a:pt x="154" y="72"/>
                    <a:pt x="153" y="69"/>
                    <a:pt x="151" y="68"/>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69" name="Freeform 26"/>
            <p:cNvSpPr/>
            <p:nvPr/>
          </p:nvSpPr>
          <p:spPr bwMode="auto">
            <a:xfrm>
              <a:off x="5316538" y="817563"/>
              <a:ext cx="153988" cy="131763"/>
            </a:xfrm>
            <a:custGeom>
              <a:avLst/>
              <a:gdLst>
                <a:gd name="T0" fmla="*/ 2 w 97"/>
                <a:gd name="T1" fmla="*/ 75 h 83"/>
                <a:gd name="T2" fmla="*/ 89 w 97"/>
                <a:gd name="T3" fmla="*/ 1 h 83"/>
                <a:gd name="T4" fmla="*/ 95 w 97"/>
                <a:gd name="T5" fmla="*/ 2 h 83"/>
                <a:gd name="T6" fmla="*/ 95 w 97"/>
                <a:gd name="T7" fmla="*/ 2 h 83"/>
                <a:gd name="T8" fmla="*/ 95 w 97"/>
                <a:gd name="T9" fmla="*/ 8 h 83"/>
                <a:gd name="T10" fmla="*/ 8 w 97"/>
                <a:gd name="T11" fmla="*/ 82 h 83"/>
                <a:gd name="T12" fmla="*/ 2 w 97"/>
                <a:gd name="T13" fmla="*/ 81 h 83"/>
                <a:gd name="T14" fmla="*/ 2 w 97"/>
                <a:gd name="T15" fmla="*/ 81 h 83"/>
                <a:gd name="T16" fmla="*/ 2 w 97"/>
                <a:gd name="T17"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83">
                  <a:moveTo>
                    <a:pt x="2" y="75"/>
                  </a:moveTo>
                  <a:cubicBezTo>
                    <a:pt x="89" y="1"/>
                    <a:pt x="89" y="1"/>
                    <a:pt x="89" y="1"/>
                  </a:cubicBezTo>
                  <a:cubicBezTo>
                    <a:pt x="91" y="0"/>
                    <a:pt x="94" y="0"/>
                    <a:pt x="95" y="2"/>
                  </a:cubicBezTo>
                  <a:cubicBezTo>
                    <a:pt x="95" y="2"/>
                    <a:pt x="95" y="2"/>
                    <a:pt x="95" y="2"/>
                  </a:cubicBezTo>
                  <a:cubicBezTo>
                    <a:pt x="97" y="4"/>
                    <a:pt x="96" y="6"/>
                    <a:pt x="95" y="8"/>
                  </a:cubicBezTo>
                  <a:cubicBezTo>
                    <a:pt x="8" y="82"/>
                    <a:pt x="8" y="82"/>
                    <a:pt x="8" y="82"/>
                  </a:cubicBezTo>
                  <a:cubicBezTo>
                    <a:pt x="6" y="83"/>
                    <a:pt x="3" y="83"/>
                    <a:pt x="2" y="81"/>
                  </a:cubicBezTo>
                  <a:cubicBezTo>
                    <a:pt x="2" y="81"/>
                    <a:pt x="2" y="81"/>
                    <a:pt x="2" y="81"/>
                  </a:cubicBezTo>
                  <a:cubicBezTo>
                    <a:pt x="0" y="79"/>
                    <a:pt x="0" y="77"/>
                    <a:pt x="2" y="75"/>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0" name="Freeform 27"/>
            <p:cNvSpPr/>
            <p:nvPr/>
          </p:nvSpPr>
          <p:spPr bwMode="auto">
            <a:xfrm>
              <a:off x="5321301" y="1139825"/>
              <a:ext cx="304800" cy="141288"/>
            </a:xfrm>
            <a:custGeom>
              <a:avLst/>
              <a:gdLst>
                <a:gd name="T0" fmla="*/ 3 w 192"/>
                <a:gd name="T1" fmla="*/ 79 h 89"/>
                <a:gd name="T2" fmla="*/ 185 w 192"/>
                <a:gd name="T3" fmla="*/ 1 h 89"/>
                <a:gd name="T4" fmla="*/ 191 w 192"/>
                <a:gd name="T5" fmla="*/ 3 h 89"/>
                <a:gd name="T6" fmla="*/ 191 w 192"/>
                <a:gd name="T7" fmla="*/ 4 h 89"/>
                <a:gd name="T8" fmla="*/ 189 w 192"/>
                <a:gd name="T9" fmla="*/ 10 h 89"/>
                <a:gd name="T10" fmla="*/ 7 w 192"/>
                <a:gd name="T11" fmla="*/ 88 h 89"/>
                <a:gd name="T12" fmla="*/ 1 w 192"/>
                <a:gd name="T13" fmla="*/ 86 h 89"/>
                <a:gd name="T14" fmla="*/ 0 w 192"/>
                <a:gd name="T15" fmla="*/ 85 h 89"/>
                <a:gd name="T16" fmla="*/ 3 w 192"/>
                <a:gd name="T17" fmla="*/ 79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89">
                  <a:moveTo>
                    <a:pt x="3" y="79"/>
                  </a:moveTo>
                  <a:cubicBezTo>
                    <a:pt x="185" y="1"/>
                    <a:pt x="185" y="1"/>
                    <a:pt x="185" y="1"/>
                  </a:cubicBezTo>
                  <a:cubicBezTo>
                    <a:pt x="187" y="0"/>
                    <a:pt x="190" y="1"/>
                    <a:pt x="191" y="3"/>
                  </a:cubicBezTo>
                  <a:cubicBezTo>
                    <a:pt x="191" y="4"/>
                    <a:pt x="191" y="4"/>
                    <a:pt x="191" y="4"/>
                  </a:cubicBezTo>
                  <a:cubicBezTo>
                    <a:pt x="192" y="6"/>
                    <a:pt x="191" y="9"/>
                    <a:pt x="189" y="10"/>
                  </a:cubicBezTo>
                  <a:cubicBezTo>
                    <a:pt x="7" y="88"/>
                    <a:pt x="7" y="88"/>
                    <a:pt x="7" y="88"/>
                  </a:cubicBezTo>
                  <a:cubicBezTo>
                    <a:pt x="4" y="89"/>
                    <a:pt x="2" y="88"/>
                    <a:pt x="1" y="86"/>
                  </a:cubicBezTo>
                  <a:cubicBezTo>
                    <a:pt x="0" y="85"/>
                    <a:pt x="0" y="85"/>
                    <a:pt x="0" y="85"/>
                  </a:cubicBezTo>
                  <a:cubicBezTo>
                    <a:pt x="0" y="83"/>
                    <a:pt x="1" y="80"/>
                    <a:pt x="3" y="79"/>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71" name="Rectangle 28"/>
            <p:cNvSpPr>
              <a:spLocks noChangeArrowheads="1"/>
            </p:cNvSpPr>
            <p:nvPr/>
          </p:nvSpPr>
          <p:spPr bwMode="auto">
            <a:xfrm>
              <a:off x="2678113" y="1760538"/>
              <a:ext cx="1576388" cy="1492250"/>
            </a:xfrm>
            <a:prstGeom prst="rect">
              <a:avLst/>
            </a:prstGeom>
            <a:solidFill>
              <a:srgbClr val="CF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2" name="Rectangle 29"/>
            <p:cNvSpPr>
              <a:spLocks noChangeArrowheads="1"/>
            </p:cNvSpPr>
            <p:nvPr/>
          </p:nvSpPr>
          <p:spPr bwMode="auto">
            <a:xfrm>
              <a:off x="2573338" y="1878013"/>
              <a:ext cx="1676400" cy="47625"/>
            </a:xfrm>
            <a:prstGeom prst="rect">
              <a:avLst/>
            </a:prstGeom>
            <a:solidFill>
              <a:srgbClr val="70CD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3" name="Rectangle 30"/>
            <p:cNvSpPr>
              <a:spLocks noChangeArrowheads="1"/>
            </p:cNvSpPr>
            <p:nvPr/>
          </p:nvSpPr>
          <p:spPr bwMode="auto">
            <a:xfrm>
              <a:off x="2573338" y="1760538"/>
              <a:ext cx="1760538" cy="114300"/>
            </a:xfrm>
            <a:prstGeom prst="rect">
              <a:avLst/>
            </a:prstGeom>
            <a:solidFill>
              <a:srgbClr val="E5FF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4" name="Rectangle 31"/>
            <p:cNvSpPr>
              <a:spLocks noChangeArrowheads="1"/>
            </p:cNvSpPr>
            <p:nvPr/>
          </p:nvSpPr>
          <p:spPr bwMode="auto">
            <a:xfrm>
              <a:off x="2998788" y="2049463"/>
              <a:ext cx="228600" cy="495300"/>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5" name="Rectangle 32"/>
            <p:cNvSpPr>
              <a:spLocks noChangeArrowheads="1"/>
            </p:cNvSpPr>
            <p:nvPr/>
          </p:nvSpPr>
          <p:spPr bwMode="auto">
            <a:xfrm>
              <a:off x="3035301" y="2089150"/>
              <a:ext cx="192088" cy="4556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6" name="Rectangle 33"/>
            <p:cNvSpPr>
              <a:spLocks noChangeArrowheads="1"/>
            </p:cNvSpPr>
            <p:nvPr/>
          </p:nvSpPr>
          <p:spPr bwMode="auto">
            <a:xfrm>
              <a:off x="3116263" y="2089150"/>
              <a:ext cx="28575" cy="455613"/>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7" name="Rectangle 34"/>
            <p:cNvSpPr>
              <a:spLocks noChangeArrowheads="1"/>
            </p:cNvSpPr>
            <p:nvPr/>
          </p:nvSpPr>
          <p:spPr bwMode="auto">
            <a:xfrm>
              <a:off x="3035301" y="2211388"/>
              <a:ext cx="192088"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8" name="Rectangle 35"/>
            <p:cNvSpPr>
              <a:spLocks noChangeArrowheads="1"/>
            </p:cNvSpPr>
            <p:nvPr/>
          </p:nvSpPr>
          <p:spPr bwMode="auto">
            <a:xfrm>
              <a:off x="3035301" y="2387600"/>
              <a:ext cx="192088"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79" name="Rectangle 36"/>
            <p:cNvSpPr>
              <a:spLocks noChangeArrowheads="1"/>
            </p:cNvSpPr>
            <p:nvPr/>
          </p:nvSpPr>
          <p:spPr bwMode="auto">
            <a:xfrm>
              <a:off x="2998788" y="2617788"/>
              <a:ext cx="228600" cy="493713"/>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0" name="Rectangle 37"/>
            <p:cNvSpPr>
              <a:spLocks noChangeArrowheads="1"/>
            </p:cNvSpPr>
            <p:nvPr/>
          </p:nvSpPr>
          <p:spPr bwMode="auto">
            <a:xfrm>
              <a:off x="3035301" y="2655888"/>
              <a:ext cx="192088" cy="4556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1" name="Rectangle 38"/>
            <p:cNvSpPr>
              <a:spLocks noChangeArrowheads="1"/>
            </p:cNvSpPr>
            <p:nvPr/>
          </p:nvSpPr>
          <p:spPr bwMode="auto">
            <a:xfrm>
              <a:off x="3116263" y="2655888"/>
              <a:ext cx="28575" cy="455613"/>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2" name="Rectangle 39"/>
            <p:cNvSpPr>
              <a:spLocks noChangeArrowheads="1"/>
            </p:cNvSpPr>
            <p:nvPr/>
          </p:nvSpPr>
          <p:spPr bwMode="auto">
            <a:xfrm>
              <a:off x="3035301" y="2779713"/>
              <a:ext cx="192088"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3" name="Rectangle 40"/>
            <p:cNvSpPr>
              <a:spLocks noChangeArrowheads="1"/>
            </p:cNvSpPr>
            <p:nvPr/>
          </p:nvSpPr>
          <p:spPr bwMode="auto">
            <a:xfrm>
              <a:off x="3035301" y="2955925"/>
              <a:ext cx="192088"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4" name="Rectangle 41"/>
            <p:cNvSpPr>
              <a:spLocks noChangeArrowheads="1"/>
            </p:cNvSpPr>
            <p:nvPr/>
          </p:nvSpPr>
          <p:spPr bwMode="auto">
            <a:xfrm>
              <a:off x="3379788" y="2617788"/>
              <a:ext cx="228600" cy="493713"/>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5" name="Rectangle 42"/>
            <p:cNvSpPr>
              <a:spLocks noChangeArrowheads="1"/>
            </p:cNvSpPr>
            <p:nvPr/>
          </p:nvSpPr>
          <p:spPr bwMode="auto">
            <a:xfrm>
              <a:off x="3414713" y="2655888"/>
              <a:ext cx="193675" cy="4556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6" name="Rectangle 43"/>
            <p:cNvSpPr>
              <a:spLocks noChangeArrowheads="1"/>
            </p:cNvSpPr>
            <p:nvPr/>
          </p:nvSpPr>
          <p:spPr bwMode="auto">
            <a:xfrm>
              <a:off x="3497263" y="2655888"/>
              <a:ext cx="28575" cy="455613"/>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7" name="Rectangle 44"/>
            <p:cNvSpPr>
              <a:spLocks noChangeArrowheads="1"/>
            </p:cNvSpPr>
            <p:nvPr/>
          </p:nvSpPr>
          <p:spPr bwMode="auto">
            <a:xfrm>
              <a:off x="3414713" y="2779713"/>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8" name="Rectangle 45"/>
            <p:cNvSpPr>
              <a:spLocks noChangeArrowheads="1"/>
            </p:cNvSpPr>
            <p:nvPr/>
          </p:nvSpPr>
          <p:spPr bwMode="auto">
            <a:xfrm>
              <a:off x="3414713" y="2955925"/>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89" name="Rectangle 46"/>
            <p:cNvSpPr>
              <a:spLocks noChangeArrowheads="1"/>
            </p:cNvSpPr>
            <p:nvPr/>
          </p:nvSpPr>
          <p:spPr bwMode="auto">
            <a:xfrm>
              <a:off x="3741738" y="2617788"/>
              <a:ext cx="228600" cy="493713"/>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0" name="Rectangle 47"/>
            <p:cNvSpPr>
              <a:spLocks noChangeArrowheads="1"/>
            </p:cNvSpPr>
            <p:nvPr/>
          </p:nvSpPr>
          <p:spPr bwMode="auto">
            <a:xfrm>
              <a:off x="3776663" y="2655888"/>
              <a:ext cx="193675" cy="4556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1" name="Rectangle 48"/>
            <p:cNvSpPr>
              <a:spLocks noChangeArrowheads="1"/>
            </p:cNvSpPr>
            <p:nvPr/>
          </p:nvSpPr>
          <p:spPr bwMode="auto">
            <a:xfrm>
              <a:off x="3859213" y="2655888"/>
              <a:ext cx="28575" cy="455613"/>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2" name="Rectangle 49"/>
            <p:cNvSpPr>
              <a:spLocks noChangeArrowheads="1"/>
            </p:cNvSpPr>
            <p:nvPr/>
          </p:nvSpPr>
          <p:spPr bwMode="auto">
            <a:xfrm>
              <a:off x="3776663" y="2779713"/>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3" name="Rectangle 50"/>
            <p:cNvSpPr>
              <a:spLocks noChangeArrowheads="1"/>
            </p:cNvSpPr>
            <p:nvPr/>
          </p:nvSpPr>
          <p:spPr bwMode="auto">
            <a:xfrm>
              <a:off x="3776663" y="2955925"/>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4" name="Rectangle 51"/>
            <p:cNvSpPr>
              <a:spLocks noChangeArrowheads="1"/>
            </p:cNvSpPr>
            <p:nvPr/>
          </p:nvSpPr>
          <p:spPr bwMode="auto">
            <a:xfrm>
              <a:off x="3741738" y="2046288"/>
              <a:ext cx="228600" cy="495300"/>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5" name="Rectangle 52"/>
            <p:cNvSpPr>
              <a:spLocks noChangeArrowheads="1"/>
            </p:cNvSpPr>
            <p:nvPr/>
          </p:nvSpPr>
          <p:spPr bwMode="auto">
            <a:xfrm>
              <a:off x="3776663" y="2084388"/>
              <a:ext cx="193675" cy="45720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6" name="Rectangle 53"/>
            <p:cNvSpPr>
              <a:spLocks noChangeArrowheads="1"/>
            </p:cNvSpPr>
            <p:nvPr/>
          </p:nvSpPr>
          <p:spPr bwMode="auto">
            <a:xfrm>
              <a:off x="3859213" y="2084388"/>
              <a:ext cx="28575" cy="45720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7" name="Rectangle 54"/>
            <p:cNvSpPr>
              <a:spLocks noChangeArrowheads="1"/>
            </p:cNvSpPr>
            <p:nvPr/>
          </p:nvSpPr>
          <p:spPr bwMode="auto">
            <a:xfrm>
              <a:off x="3776663" y="2208213"/>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8" name="Rectangle 55"/>
            <p:cNvSpPr>
              <a:spLocks noChangeArrowheads="1"/>
            </p:cNvSpPr>
            <p:nvPr/>
          </p:nvSpPr>
          <p:spPr bwMode="auto">
            <a:xfrm>
              <a:off x="3776663" y="2384425"/>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99" name="Rectangle 56"/>
            <p:cNvSpPr>
              <a:spLocks noChangeArrowheads="1"/>
            </p:cNvSpPr>
            <p:nvPr/>
          </p:nvSpPr>
          <p:spPr bwMode="auto">
            <a:xfrm>
              <a:off x="3379788" y="2046288"/>
              <a:ext cx="228600" cy="495300"/>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0" name="Rectangle 57"/>
            <p:cNvSpPr>
              <a:spLocks noChangeArrowheads="1"/>
            </p:cNvSpPr>
            <p:nvPr/>
          </p:nvSpPr>
          <p:spPr bwMode="auto">
            <a:xfrm>
              <a:off x="3414713" y="2084388"/>
              <a:ext cx="193675" cy="457200"/>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1" name="Rectangle 58"/>
            <p:cNvSpPr>
              <a:spLocks noChangeArrowheads="1"/>
            </p:cNvSpPr>
            <p:nvPr/>
          </p:nvSpPr>
          <p:spPr bwMode="auto">
            <a:xfrm>
              <a:off x="3497263" y="2084388"/>
              <a:ext cx="28575" cy="457200"/>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2" name="Rectangle 59"/>
            <p:cNvSpPr>
              <a:spLocks noChangeArrowheads="1"/>
            </p:cNvSpPr>
            <p:nvPr/>
          </p:nvSpPr>
          <p:spPr bwMode="auto">
            <a:xfrm>
              <a:off x="3414713" y="2208213"/>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3" name="Rectangle 60"/>
            <p:cNvSpPr>
              <a:spLocks noChangeArrowheads="1"/>
            </p:cNvSpPr>
            <p:nvPr/>
          </p:nvSpPr>
          <p:spPr bwMode="auto">
            <a:xfrm>
              <a:off x="3414713" y="2384425"/>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4" name="Rectangle 61"/>
            <p:cNvSpPr>
              <a:spLocks noChangeArrowheads="1"/>
            </p:cNvSpPr>
            <p:nvPr/>
          </p:nvSpPr>
          <p:spPr bwMode="auto">
            <a:xfrm>
              <a:off x="4141788" y="2098675"/>
              <a:ext cx="1666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5" name="Rectangle 62"/>
            <p:cNvSpPr>
              <a:spLocks noChangeArrowheads="1"/>
            </p:cNvSpPr>
            <p:nvPr/>
          </p:nvSpPr>
          <p:spPr bwMode="auto">
            <a:xfrm>
              <a:off x="2678113" y="2233613"/>
              <a:ext cx="80963"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6" name="Rectangle 63"/>
            <p:cNvSpPr>
              <a:spLocks noChangeArrowheads="1"/>
            </p:cNvSpPr>
            <p:nvPr/>
          </p:nvSpPr>
          <p:spPr bwMode="auto">
            <a:xfrm>
              <a:off x="2790826" y="2428875"/>
              <a:ext cx="80963"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7" name="Rectangle 64"/>
            <p:cNvSpPr>
              <a:spLocks noChangeArrowheads="1"/>
            </p:cNvSpPr>
            <p:nvPr/>
          </p:nvSpPr>
          <p:spPr bwMode="auto">
            <a:xfrm>
              <a:off x="4037013" y="3062288"/>
              <a:ext cx="128588"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8" name="Rectangle 65"/>
            <p:cNvSpPr>
              <a:spLocks noChangeArrowheads="1"/>
            </p:cNvSpPr>
            <p:nvPr/>
          </p:nvSpPr>
          <p:spPr bwMode="auto">
            <a:xfrm>
              <a:off x="3227388" y="3160713"/>
              <a:ext cx="127000"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09" name="Rectangle 66"/>
            <p:cNvSpPr>
              <a:spLocks noChangeArrowheads="1"/>
            </p:cNvSpPr>
            <p:nvPr/>
          </p:nvSpPr>
          <p:spPr bwMode="auto">
            <a:xfrm>
              <a:off x="2681288" y="2784475"/>
              <a:ext cx="1285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10" name="Rectangle 67"/>
            <p:cNvSpPr>
              <a:spLocks noChangeArrowheads="1"/>
            </p:cNvSpPr>
            <p:nvPr/>
          </p:nvSpPr>
          <p:spPr bwMode="auto">
            <a:xfrm>
              <a:off x="4102101" y="2414588"/>
              <a:ext cx="1285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11" name="Rectangle 68"/>
            <p:cNvSpPr>
              <a:spLocks noChangeArrowheads="1"/>
            </p:cNvSpPr>
            <p:nvPr/>
          </p:nvSpPr>
          <p:spPr bwMode="auto">
            <a:xfrm>
              <a:off x="2825751" y="2092325"/>
              <a:ext cx="1285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12" name="Rectangle 69"/>
            <p:cNvSpPr>
              <a:spLocks noChangeArrowheads="1"/>
            </p:cNvSpPr>
            <p:nvPr/>
          </p:nvSpPr>
          <p:spPr bwMode="auto">
            <a:xfrm>
              <a:off x="2825751" y="2998788"/>
              <a:ext cx="1285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13" name="Rectangle 70"/>
            <p:cNvSpPr>
              <a:spLocks noChangeArrowheads="1"/>
            </p:cNvSpPr>
            <p:nvPr/>
          </p:nvSpPr>
          <p:spPr bwMode="auto">
            <a:xfrm>
              <a:off x="4044951" y="2693988"/>
              <a:ext cx="1666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14" name="Rectangle 71"/>
            <p:cNvSpPr>
              <a:spLocks noChangeArrowheads="1"/>
            </p:cNvSpPr>
            <p:nvPr/>
          </p:nvSpPr>
          <p:spPr bwMode="auto">
            <a:xfrm>
              <a:off x="3673476" y="3168650"/>
              <a:ext cx="166688"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15" name="Freeform 72"/>
            <p:cNvSpPr/>
            <p:nvPr/>
          </p:nvSpPr>
          <p:spPr bwMode="auto">
            <a:xfrm>
              <a:off x="4086226" y="1879600"/>
              <a:ext cx="168275" cy="1373188"/>
            </a:xfrm>
            <a:custGeom>
              <a:avLst/>
              <a:gdLst>
                <a:gd name="T0" fmla="*/ 86 w 106"/>
                <a:gd name="T1" fmla="*/ 0 h 865"/>
                <a:gd name="T2" fmla="*/ 0 w 106"/>
                <a:gd name="T3" fmla="*/ 865 h 865"/>
                <a:gd name="T4" fmla="*/ 106 w 106"/>
                <a:gd name="T5" fmla="*/ 865 h 865"/>
                <a:gd name="T6" fmla="*/ 86 w 106"/>
                <a:gd name="T7" fmla="*/ 0 h 865"/>
              </a:gdLst>
              <a:ahLst/>
              <a:cxnLst>
                <a:cxn ang="0">
                  <a:pos x="T0" y="T1"/>
                </a:cxn>
                <a:cxn ang="0">
                  <a:pos x="T2" y="T3"/>
                </a:cxn>
                <a:cxn ang="0">
                  <a:pos x="T4" y="T5"/>
                </a:cxn>
                <a:cxn ang="0">
                  <a:pos x="T6" y="T7"/>
                </a:cxn>
              </a:cxnLst>
              <a:rect l="0" t="0" r="r" b="b"/>
              <a:pathLst>
                <a:path w="106" h="865">
                  <a:moveTo>
                    <a:pt x="86" y="0"/>
                  </a:moveTo>
                  <a:lnTo>
                    <a:pt x="0" y="865"/>
                  </a:lnTo>
                  <a:lnTo>
                    <a:pt x="106" y="865"/>
                  </a:lnTo>
                  <a:lnTo>
                    <a:pt x="86" y="0"/>
                  </a:lnTo>
                  <a:close/>
                </a:path>
              </a:pathLst>
            </a:custGeom>
            <a:solidFill>
              <a:srgbClr val="409A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6" name="Freeform 73"/>
            <p:cNvSpPr/>
            <p:nvPr/>
          </p:nvSpPr>
          <p:spPr bwMode="auto">
            <a:xfrm>
              <a:off x="6059488" y="1216025"/>
              <a:ext cx="1460500" cy="2035175"/>
            </a:xfrm>
            <a:custGeom>
              <a:avLst/>
              <a:gdLst>
                <a:gd name="T0" fmla="*/ 0 w 920"/>
                <a:gd name="T1" fmla="*/ 1282 h 1282"/>
                <a:gd name="T2" fmla="*/ 9 w 920"/>
                <a:gd name="T3" fmla="*/ 173 h 1282"/>
                <a:gd name="T4" fmla="*/ 46 w 920"/>
                <a:gd name="T5" fmla="*/ 0 h 1282"/>
                <a:gd name="T6" fmla="*/ 920 w 920"/>
                <a:gd name="T7" fmla="*/ 79 h 1282"/>
                <a:gd name="T8" fmla="*/ 920 w 920"/>
                <a:gd name="T9" fmla="*/ 1281 h 1282"/>
                <a:gd name="T10" fmla="*/ 0 w 920"/>
                <a:gd name="T11" fmla="*/ 1282 h 1282"/>
              </a:gdLst>
              <a:ahLst/>
              <a:cxnLst>
                <a:cxn ang="0">
                  <a:pos x="T0" y="T1"/>
                </a:cxn>
                <a:cxn ang="0">
                  <a:pos x="T2" y="T3"/>
                </a:cxn>
                <a:cxn ang="0">
                  <a:pos x="T4" y="T5"/>
                </a:cxn>
                <a:cxn ang="0">
                  <a:pos x="T6" y="T7"/>
                </a:cxn>
                <a:cxn ang="0">
                  <a:pos x="T8" y="T9"/>
                </a:cxn>
                <a:cxn ang="0">
                  <a:pos x="T10" y="T11"/>
                </a:cxn>
              </a:cxnLst>
              <a:rect l="0" t="0" r="r" b="b"/>
              <a:pathLst>
                <a:path w="920" h="1282">
                  <a:moveTo>
                    <a:pt x="0" y="1282"/>
                  </a:moveTo>
                  <a:lnTo>
                    <a:pt x="9" y="173"/>
                  </a:lnTo>
                  <a:lnTo>
                    <a:pt x="46" y="0"/>
                  </a:lnTo>
                  <a:lnTo>
                    <a:pt x="920" y="79"/>
                  </a:lnTo>
                  <a:lnTo>
                    <a:pt x="920" y="1281"/>
                  </a:lnTo>
                  <a:lnTo>
                    <a:pt x="0" y="1282"/>
                  </a:lnTo>
                  <a:close/>
                </a:path>
              </a:pathLst>
            </a:custGeom>
            <a:solidFill>
              <a:srgbClr val="77CD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7" name="Freeform 74"/>
            <p:cNvSpPr/>
            <p:nvPr/>
          </p:nvSpPr>
          <p:spPr bwMode="auto">
            <a:xfrm>
              <a:off x="4217988" y="1227138"/>
              <a:ext cx="1857375" cy="2025650"/>
            </a:xfrm>
            <a:custGeom>
              <a:avLst/>
              <a:gdLst>
                <a:gd name="T0" fmla="*/ 0 w 1170"/>
                <a:gd name="T1" fmla="*/ 131 h 1276"/>
                <a:gd name="T2" fmla="*/ 0 w 1170"/>
                <a:gd name="T3" fmla="*/ 1276 h 1276"/>
                <a:gd name="T4" fmla="*/ 1160 w 1170"/>
                <a:gd name="T5" fmla="*/ 1276 h 1276"/>
                <a:gd name="T6" fmla="*/ 1170 w 1170"/>
                <a:gd name="T7" fmla="*/ 121 h 1276"/>
                <a:gd name="T8" fmla="*/ 617 w 1170"/>
                <a:gd name="T9" fmla="*/ 0 h 1276"/>
                <a:gd name="T10" fmla="*/ 0 w 1170"/>
                <a:gd name="T11" fmla="*/ 131 h 1276"/>
              </a:gdLst>
              <a:ahLst/>
              <a:cxnLst>
                <a:cxn ang="0">
                  <a:pos x="T0" y="T1"/>
                </a:cxn>
                <a:cxn ang="0">
                  <a:pos x="T2" y="T3"/>
                </a:cxn>
                <a:cxn ang="0">
                  <a:pos x="T4" y="T5"/>
                </a:cxn>
                <a:cxn ang="0">
                  <a:pos x="T6" y="T7"/>
                </a:cxn>
                <a:cxn ang="0">
                  <a:pos x="T8" y="T9"/>
                </a:cxn>
                <a:cxn ang="0">
                  <a:pos x="T10" y="T11"/>
                </a:cxn>
              </a:cxnLst>
              <a:rect l="0" t="0" r="r" b="b"/>
              <a:pathLst>
                <a:path w="1170" h="1276">
                  <a:moveTo>
                    <a:pt x="0" y="131"/>
                  </a:moveTo>
                  <a:lnTo>
                    <a:pt x="0" y="1276"/>
                  </a:lnTo>
                  <a:lnTo>
                    <a:pt x="1160" y="1276"/>
                  </a:lnTo>
                  <a:lnTo>
                    <a:pt x="1170" y="121"/>
                  </a:lnTo>
                  <a:lnTo>
                    <a:pt x="617" y="0"/>
                  </a:lnTo>
                  <a:lnTo>
                    <a:pt x="0" y="131"/>
                  </a:lnTo>
                  <a:close/>
                </a:path>
              </a:pathLst>
            </a:custGeom>
            <a:solidFill>
              <a:srgbClr val="CEEF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8" name="Freeform 75"/>
            <p:cNvSpPr/>
            <p:nvPr/>
          </p:nvSpPr>
          <p:spPr bwMode="auto">
            <a:xfrm>
              <a:off x="4217988" y="1227138"/>
              <a:ext cx="1857375" cy="328613"/>
            </a:xfrm>
            <a:custGeom>
              <a:avLst/>
              <a:gdLst>
                <a:gd name="T0" fmla="*/ 0 w 1170"/>
                <a:gd name="T1" fmla="*/ 131 h 207"/>
                <a:gd name="T2" fmla="*/ 0 w 1170"/>
                <a:gd name="T3" fmla="*/ 201 h 207"/>
                <a:gd name="T4" fmla="*/ 577 w 1170"/>
                <a:gd name="T5" fmla="*/ 93 h 207"/>
                <a:gd name="T6" fmla="*/ 1169 w 1170"/>
                <a:gd name="T7" fmla="*/ 207 h 207"/>
                <a:gd name="T8" fmla="*/ 1169 w 1170"/>
                <a:gd name="T9" fmla="*/ 207 h 207"/>
                <a:gd name="T10" fmla="*/ 1170 w 1170"/>
                <a:gd name="T11" fmla="*/ 121 h 207"/>
                <a:gd name="T12" fmla="*/ 617 w 1170"/>
                <a:gd name="T13" fmla="*/ 0 h 207"/>
                <a:gd name="T14" fmla="*/ 0 w 1170"/>
                <a:gd name="T15" fmla="*/ 131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0" h="207">
                  <a:moveTo>
                    <a:pt x="0" y="131"/>
                  </a:moveTo>
                  <a:lnTo>
                    <a:pt x="0" y="201"/>
                  </a:lnTo>
                  <a:lnTo>
                    <a:pt x="577" y="93"/>
                  </a:lnTo>
                  <a:lnTo>
                    <a:pt x="1169" y="207"/>
                  </a:lnTo>
                  <a:lnTo>
                    <a:pt x="1169" y="207"/>
                  </a:lnTo>
                  <a:lnTo>
                    <a:pt x="1170" y="121"/>
                  </a:lnTo>
                  <a:lnTo>
                    <a:pt x="617" y="0"/>
                  </a:lnTo>
                  <a:lnTo>
                    <a:pt x="0" y="131"/>
                  </a:lnTo>
                  <a:close/>
                </a:path>
              </a:pathLst>
            </a:custGeom>
            <a:solidFill>
              <a:srgbClr val="75CCFC"/>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19" name="Freeform 76"/>
            <p:cNvSpPr/>
            <p:nvPr/>
          </p:nvSpPr>
          <p:spPr bwMode="auto">
            <a:xfrm>
              <a:off x="4160838" y="1131888"/>
              <a:ext cx="3359150" cy="358775"/>
            </a:xfrm>
            <a:custGeom>
              <a:avLst/>
              <a:gdLst>
                <a:gd name="T0" fmla="*/ 0 w 2116"/>
                <a:gd name="T1" fmla="*/ 120 h 226"/>
                <a:gd name="T2" fmla="*/ 0 w 2116"/>
                <a:gd name="T3" fmla="*/ 226 h 226"/>
                <a:gd name="T4" fmla="*/ 613 w 2116"/>
                <a:gd name="T5" fmla="*/ 111 h 226"/>
                <a:gd name="T6" fmla="*/ 1205 w 2116"/>
                <a:gd name="T7" fmla="*/ 226 h 226"/>
                <a:gd name="T8" fmla="*/ 1234 w 2116"/>
                <a:gd name="T9" fmla="*/ 226 h 226"/>
                <a:gd name="T10" fmla="*/ 1234 w 2116"/>
                <a:gd name="T11" fmla="*/ 132 h 226"/>
                <a:gd name="T12" fmla="*/ 2116 w 2116"/>
                <a:gd name="T13" fmla="*/ 132 h 226"/>
                <a:gd name="T14" fmla="*/ 1532 w 2116"/>
                <a:gd name="T15" fmla="*/ 5 h 226"/>
                <a:gd name="T16" fmla="*/ 596 w 2116"/>
                <a:gd name="T17" fmla="*/ 0 h 226"/>
                <a:gd name="T18" fmla="*/ 0 w 2116"/>
                <a:gd name="T19" fmla="*/ 12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16" h="226">
                  <a:moveTo>
                    <a:pt x="0" y="120"/>
                  </a:moveTo>
                  <a:lnTo>
                    <a:pt x="0" y="226"/>
                  </a:lnTo>
                  <a:lnTo>
                    <a:pt x="613" y="111"/>
                  </a:lnTo>
                  <a:lnTo>
                    <a:pt x="1205" y="226"/>
                  </a:lnTo>
                  <a:lnTo>
                    <a:pt x="1234" y="226"/>
                  </a:lnTo>
                  <a:lnTo>
                    <a:pt x="1234" y="132"/>
                  </a:lnTo>
                  <a:lnTo>
                    <a:pt x="2116" y="132"/>
                  </a:lnTo>
                  <a:lnTo>
                    <a:pt x="1532" y="5"/>
                  </a:lnTo>
                  <a:lnTo>
                    <a:pt x="596" y="0"/>
                  </a:lnTo>
                  <a:lnTo>
                    <a:pt x="0" y="120"/>
                  </a:lnTo>
                  <a:close/>
                </a:path>
              </a:pathLst>
            </a:custGeom>
            <a:solidFill>
              <a:srgbClr val="E5FF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20" name="Rectangle 77"/>
            <p:cNvSpPr>
              <a:spLocks noChangeArrowheads="1"/>
            </p:cNvSpPr>
            <p:nvPr/>
          </p:nvSpPr>
          <p:spPr bwMode="auto">
            <a:xfrm>
              <a:off x="6073776" y="1490663"/>
              <a:ext cx="1447800" cy="69850"/>
            </a:xfrm>
            <a:prstGeom prst="rect">
              <a:avLst/>
            </a:prstGeom>
            <a:solidFill>
              <a:srgbClr val="409A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21" name="Rectangle 78"/>
            <p:cNvSpPr>
              <a:spLocks noChangeArrowheads="1"/>
            </p:cNvSpPr>
            <p:nvPr/>
          </p:nvSpPr>
          <p:spPr bwMode="auto">
            <a:xfrm>
              <a:off x="4489451" y="1911350"/>
              <a:ext cx="1404938" cy="168275"/>
            </a:xfrm>
            <a:prstGeom prst="rect">
              <a:avLst/>
            </a:prstGeom>
            <a:solidFill>
              <a:srgbClr val="409A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22" name="Rectangle 79"/>
            <p:cNvSpPr>
              <a:spLocks noChangeArrowheads="1"/>
            </p:cNvSpPr>
            <p:nvPr/>
          </p:nvSpPr>
          <p:spPr bwMode="auto">
            <a:xfrm>
              <a:off x="4494213" y="2190750"/>
              <a:ext cx="1406525" cy="855663"/>
            </a:xfrm>
            <a:prstGeom prst="rect">
              <a:avLst/>
            </a:prstGeom>
            <a:solidFill>
              <a:srgbClr val="409A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23" name="Rectangle 80"/>
            <p:cNvSpPr>
              <a:spLocks noChangeArrowheads="1"/>
            </p:cNvSpPr>
            <p:nvPr/>
          </p:nvSpPr>
          <p:spPr bwMode="auto">
            <a:xfrm>
              <a:off x="4660901" y="2274888"/>
              <a:ext cx="1239838" cy="77152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24" name="Rectangle 81"/>
            <p:cNvSpPr>
              <a:spLocks noChangeArrowheads="1"/>
            </p:cNvSpPr>
            <p:nvPr/>
          </p:nvSpPr>
          <p:spPr bwMode="auto">
            <a:xfrm>
              <a:off x="4956176" y="2274888"/>
              <a:ext cx="50800" cy="771525"/>
            </a:xfrm>
            <a:prstGeom prst="rect">
              <a:avLst/>
            </a:prstGeom>
            <a:solidFill>
              <a:srgbClr val="409A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25" name="Rectangle 82"/>
            <p:cNvSpPr>
              <a:spLocks noChangeArrowheads="1"/>
            </p:cNvSpPr>
            <p:nvPr/>
          </p:nvSpPr>
          <p:spPr bwMode="auto">
            <a:xfrm>
              <a:off x="5008563" y="2274888"/>
              <a:ext cx="50800" cy="771525"/>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26" name="Rectangle 83"/>
            <p:cNvSpPr>
              <a:spLocks noChangeArrowheads="1"/>
            </p:cNvSpPr>
            <p:nvPr/>
          </p:nvSpPr>
          <p:spPr bwMode="auto">
            <a:xfrm>
              <a:off x="5576888" y="2274888"/>
              <a:ext cx="50800" cy="771525"/>
            </a:xfrm>
            <a:prstGeom prst="rect">
              <a:avLst/>
            </a:prstGeom>
            <a:solidFill>
              <a:srgbClr val="409A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27" name="Rectangle 84"/>
            <p:cNvSpPr>
              <a:spLocks noChangeArrowheads="1"/>
            </p:cNvSpPr>
            <p:nvPr/>
          </p:nvSpPr>
          <p:spPr bwMode="auto">
            <a:xfrm>
              <a:off x="5629276" y="2274888"/>
              <a:ext cx="50800" cy="771525"/>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28" name="Rectangle 85"/>
            <p:cNvSpPr>
              <a:spLocks noChangeArrowheads="1"/>
            </p:cNvSpPr>
            <p:nvPr/>
          </p:nvSpPr>
          <p:spPr bwMode="auto">
            <a:xfrm>
              <a:off x="4575176" y="1954213"/>
              <a:ext cx="1319213" cy="1254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29" name="Rectangle 86"/>
            <p:cNvSpPr>
              <a:spLocks noChangeArrowheads="1"/>
            </p:cNvSpPr>
            <p:nvPr/>
          </p:nvSpPr>
          <p:spPr bwMode="auto">
            <a:xfrm>
              <a:off x="4364038" y="2159000"/>
              <a:ext cx="1320800" cy="74613"/>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30" name="Rectangle 87"/>
            <p:cNvSpPr>
              <a:spLocks noChangeArrowheads="1"/>
            </p:cNvSpPr>
            <p:nvPr/>
          </p:nvSpPr>
          <p:spPr bwMode="auto">
            <a:xfrm>
              <a:off x="5684838" y="2159000"/>
              <a:ext cx="217488" cy="746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31" name="Rectangle 88"/>
            <p:cNvSpPr>
              <a:spLocks noChangeArrowheads="1"/>
            </p:cNvSpPr>
            <p:nvPr/>
          </p:nvSpPr>
          <p:spPr bwMode="auto">
            <a:xfrm>
              <a:off x="5684838" y="3078163"/>
              <a:ext cx="217488" cy="7302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32" name="Rectangle 89"/>
            <p:cNvSpPr>
              <a:spLocks noChangeArrowheads="1"/>
            </p:cNvSpPr>
            <p:nvPr/>
          </p:nvSpPr>
          <p:spPr bwMode="auto">
            <a:xfrm>
              <a:off x="5684838" y="3179763"/>
              <a:ext cx="217488" cy="7302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33" name="Rectangle 90"/>
            <p:cNvSpPr>
              <a:spLocks noChangeArrowheads="1"/>
            </p:cNvSpPr>
            <p:nvPr/>
          </p:nvSpPr>
          <p:spPr bwMode="auto">
            <a:xfrm>
              <a:off x="4410076" y="3046413"/>
              <a:ext cx="1271588" cy="111125"/>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34" name="Rectangle 91"/>
            <p:cNvSpPr>
              <a:spLocks noChangeArrowheads="1"/>
            </p:cNvSpPr>
            <p:nvPr/>
          </p:nvSpPr>
          <p:spPr bwMode="auto">
            <a:xfrm>
              <a:off x="4311651" y="3157538"/>
              <a:ext cx="1279525" cy="95250"/>
            </a:xfrm>
            <a:prstGeom prst="rect">
              <a:avLst/>
            </a:prstGeom>
            <a:solidFill>
              <a:srgbClr val="E5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35" name="Oval 92"/>
            <p:cNvSpPr>
              <a:spLocks noChangeArrowheads="1"/>
            </p:cNvSpPr>
            <p:nvPr/>
          </p:nvSpPr>
          <p:spPr bwMode="auto">
            <a:xfrm>
              <a:off x="5075238" y="1549400"/>
              <a:ext cx="303213" cy="301625"/>
            </a:xfrm>
            <a:prstGeom prst="ellipse">
              <a:avLst/>
            </a:prstGeom>
            <a:solidFill>
              <a:srgbClr val="409A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6" name="Oval 93"/>
            <p:cNvSpPr>
              <a:spLocks noChangeArrowheads="1"/>
            </p:cNvSpPr>
            <p:nvPr/>
          </p:nvSpPr>
          <p:spPr bwMode="auto">
            <a:xfrm>
              <a:off x="5048251" y="1535113"/>
              <a:ext cx="301625" cy="301625"/>
            </a:xfrm>
            <a:prstGeom prst="ellipse">
              <a:avLst/>
            </a:prstGeom>
            <a:solidFill>
              <a:srgbClr val="77CD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7" name="Oval 94"/>
            <p:cNvSpPr>
              <a:spLocks noChangeArrowheads="1"/>
            </p:cNvSpPr>
            <p:nvPr/>
          </p:nvSpPr>
          <p:spPr bwMode="auto">
            <a:xfrm>
              <a:off x="5002213" y="1512888"/>
              <a:ext cx="303213" cy="301625"/>
            </a:xfrm>
            <a:prstGeom prst="ellipse">
              <a:avLst/>
            </a:prstGeom>
            <a:solidFill>
              <a:srgbClr val="E5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8" name="Oval 95"/>
            <p:cNvSpPr>
              <a:spLocks noChangeArrowheads="1"/>
            </p:cNvSpPr>
            <p:nvPr/>
          </p:nvSpPr>
          <p:spPr bwMode="auto">
            <a:xfrm>
              <a:off x="5051426" y="1562100"/>
              <a:ext cx="204788" cy="203200"/>
            </a:xfrm>
            <a:prstGeom prst="ellipse">
              <a:avLst/>
            </a:prstGeom>
            <a:solidFill>
              <a:srgbClr val="CEEF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39" name="Freeform 96"/>
            <p:cNvSpPr/>
            <p:nvPr/>
          </p:nvSpPr>
          <p:spPr bwMode="auto">
            <a:xfrm>
              <a:off x="5143501" y="1585913"/>
              <a:ext cx="15875" cy="79375"/>
            </a:xfrm>
            <a:custGeom>
              <a:avLst/>
              <a:gdLst>
                <a:gd name="T0" fmla="*/ 5 w 10"/>
                <a:gd name="T1" fmla="*/ 50 h 50"/>
                <a:gd name="T2" fmla="*/ 5 w 10"/>
                <a:gd name="T3" fmla="*/ 50 h 50"/>
                <a:gd name="T4" fmla="*/ 0 w 10"/>
                <a:gd name="T5" fmla="*/ 45 h 50"/>
                <a:gd name="T6" fmla="*/ 0 w 10"/>
                <a:gd name="T7" fmla="*/ 5 h 50"/>
                <a:gd name="T8" fmla="*/ 5 w 10"/>
                <a:gd name="T9" fmla="*/ 0 h 50"/>
                <a:gd name="T10" fmla="*/ 5 w 10"/>
                <a:gd name="T11" fmla="*/ 0 h 50"/>
                <a:gd name="T12" fmla="*/ 10 w 10"/>
                <a:gd name="T13" fmla="*/ 5 h 50"/>
                <a:gd name="T14" fmla="*/ 10 w 10"/>
                <a:gd name="T15" fmla="*/ 45 h 50"/>
                <a:gd name="T16" fmla="*/ 5 w 10"/>
                <a:gd name="T17" fmla="*/ 5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50">
                  <a:moveTo>
                    <a:pt x="5" y="50"/>
                  </a:moveTo>
                  <a:cubicBezTo>
                    <a:pt x="5" y="50"/>
                    <a:pt x="5" y="50"/>
                    <a:pt x="5" y="50"/>
                  </a:cubicBezTo>
                  <a:cubicBezTo>
                    <a:pt x="2" y="50"/>
                    <a:pt x="0" y="48"/>
                    <a:pt x="0" y="45"/>
                  </a:cubicBezTo>
                  <a:cubicBezTo>
                    <a:pt x="0" y="5"/>
                    <a:pt x="0" y="5"/>
                    <a:pt x="0" y="5"/>
                  </a:cubicBezTo>
                  <a:cubicBezTo>
                    <a:pt x="0" y="2"/>
                    <a:pt x="2" y="0"/>
                    <a:pt x="5" y="0"/>
                  </a:cubicBezTo>
                  <a:cubicBezTo>
                    <a:pt x="5" y="0"/>
                    <a:pt x="5" y="0"/>
                    <a:pt x="5" y="0"/>
                  </a:cubicBezTo>
                  <a:cubicBezTo>
                    <a:pt x="8" y="0"/>
                    <a:pt x="10" y="2"/>
                    <a:pt x="10" y="5"/>
                  </a:cubicBezTo>
                  <a:cubicBezTo>
                    <a:pt x="10" y="45"/>
                    <a:pt x="10" y="45"/>
                    <a:pt x="10" y="45"/>
                  </a:cubicBezTo>
                  <a:cubicBezTo>
                    <a:pt x="10" y="48"/>
                    <a:pt x="8" y="50"/>
                    <a:pt x="5" y="50"/>
                  </a:cubicBezTo>
                  <a:close/>
                </a:path>
              </a:pathLst>
            </a:custGeom>
            <a:solidFill>
              <a:srgbClr val="409A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0" name="Freeform 97"/>
            <p:cNvSpPr/>
            <p:nvPr/>
          </p:nvSpPr>
          <p:spPr bwMode="auto">
            <a:xfrm>
              <a:off x="5143501" y="1651000"/>
              <a:ext cx="61913" cy="61913"/>
            </a:xfrm>
            <a:custGeom>
              <a:avLst/>
              <a:gdLst>
                <a:gd name="T0" fmla="*/ 37 w 39"/>
                <a:gd name="T1" fmla="*/ 37 h 39"/>
                <a:gd name="T2" fmla="*/ 37 w 39"/>
                <a:gd name="T3" fmla="*/ 37 h 39"/>
                <a:gd name="T4" fmla="*/ 30 w 39"/>
                <a:gd name="T5" fmla="*/ 37 h 39"/>
                <a:gd name="T6" fmla="*/ 2 w 39"/>
                <a:gd name="T7" fmla="*/ 9 h 39"/>
                <a:gd name="T8" fmla="*/ 2 w 39"/>
                <a:gd name="T9" fmla="*/ 2 h 39"/>
                <a:gd name="T10" fmla="*/ 2 w 39"/>
                <a:gd name="T11" fmla="*/ 2 h 39"/>
                <a:gd name="T12" fmla="*/ 9 w 39"/>
                <a:gd name="T13" fmla="*/ 2 h 39"/>
                <a:gd name="T14" fmla="*/ 37 w 39"/>
                <a:gd name="T15" fmla="*/ 30 h 39"/>
                <a:gd name="T16" fmla="*/ 37 w 39"/>
                <a:gd name="T17" fmla="*/ 37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 h="39">
                  <a:moveTo>
                    <a:pt x="37" y="37"/>
                  </a:moveTo>
                  <a:cubicBezTo>
                    <a:pt x="37" y="37"/>
                    <a:pt x="37" y="37"/>
                    <a:pt x="37" y="37"/>
                  </a:cubicBezTo>
                  <a:cubicBezTo>
                    <a:pt x="35" y="39"/>
                    <a:pt x="32" y="39"/>
                    <a:pt x="30" y="37"/>
                  </a:cubicBezTo>
                  <a:cubicBezTo>
                    <a:pt x="2" y="9"/>
                    <a:pt x="2" y="9"/>
                    <a:pt x="2" y="9"/>
                  </a:cubicBezTo>
                  <a:cubicBezTo>
                    <a:pt x="0" y="7"/>
                    <a:pt x="0" y="3"/>
                    <a:pt x="2" y="2"/>
                  </a:cubicBezTo>
                  <a:cubicBezTo>
                    <a:pt x="2" y="2"/>
                    <a:pt x="2" y="2"/>
                    <a:pt x="2" y="2"/>
                  </a:cubicBezTo>
                  <a:cubicBezTo>
                    <a:pt x="4" y="0"/>
                    <a:pt x="7" y="0"/>
                    <a:pt x="9" y="2"/>
                  </a:cubicBezTo>
                  <a:cubicBezTo>
                    <a:pt x="37" y="30"/>
                    <a:pt x="37" y="30"/>
                    <a:pt x="37" y="30"/>
                  </a:cubicBezTo>
                  <a:cubicBezTo>
                    <a:pt x="39" y="32"/>
                    <a:pt x="39" y="35"/>
                    <a:pt x="37" y="37"/>
                  </a:cubicBezTo>
                  <a:close/>
                </a:path>
              </a:pathLst>
            </a:custGeom>
            <a:solidFill>
              <a:srgbClr val="409AF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41" name="Rectangle 98"/>
            <p:cNvSpPr>
              <a:spLocks noChangeArrowheads="1"/>
            </p:cNvSpPr>
            <p:nvPr/>
          </p:nvSpPr>
          <p:spPr bwMode="auto">
            <a:xfrm>
              <a:off x="5975351" y="1735138"/>
              <a:ext cx="128588"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42" name="Rectangle 99"/>
            <p:cNvSpPr>
              <a:spLocks noChangeArrowheads="1"/>
            </p:cNvSpPr>
            <p:nvPr/>
          </p:nvSpPr>
          <p:spPr bwMode="auto">
            <a:xfrm>
              <a:off x="5861051" y="2184400"/>
              <a:ext cx="128588"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43" name="Rectangle 100"/>
            <p:cNvSpPr>
              <a:spLocks noChangeArrowheads="1"/>
            </p:cNvSpPr>
            <p:nvPr/>
          </p:nvSpPr>
          <p:spPr bwMode="auto">
            <a:xfrm>
              <a:off x="5556251" y="1616075"/>
              <a:ext cx="1285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44" name="Rectangle 101"/>
            <p:cNvSpPr>
              <a:spLocks noChangeArrowheads="1"/>
            </p:cNvSpPr>
            <p:nvPr/>
          </p:nvSpPr>
          <p:spPr bwMode="auto">
            <a:xfrm>
              <a:off x="5389563" y="1787525"/>
              <a:ext cx="1285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45" name="Rectangle 102"/>
            <p:cNvSpPr>
              <a:spLocks noChangeArrowheads="1"/>
            </p:cNvSpPr>
            <p:nvPr/>
          </p:nvSpPr>
          <p:spPr bwMode="auto">
            <a:xfrm>
              <a:off x="5986463" y="2481263"/>
              <a:ext cx="1285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46" name="Rectangle 103"/>
            <p:cNvSpPr>
              <a:spLocks noChangeArrowheads="1"/>
            </p:cNvSpPr>
            <p:nvPr/>
          </p:nvSpPr>
          <p:spPr bwMode="auto">
            <a:xfrm>
              <a:off x="4710113" y="1690688"/>
              <a:ext cx="1285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47" name="Rectangle 104"/>
            <p:cNvSpPr>
              <a:spLocks noChangeArrowheads="1"/>
            </p:cNvSpPr>
            <p:nvPr/>
          </p:nvSpPr>
          <p:spPr bwMode="auto">
            <a:xfrm>
              <a:off x="4219576" y="1782763"/>
              <a:ext cx="1285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48" name="Rectangle 105"/>
            <p:cNvSpPr>
              <a:spLocks noChangeArrowheads="1"/>
            </p:cNvSpPr>
            <p:nvPr/>
          </p:nvSpPr>
          <p:spPr bwMode="auto">
            <a:xfrm>
              <a:off x="4321176" y="2416175"/>
              <a:ext cx="128588"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49" name="Rectangle 106"/>
            <p:cNvSpPr>
              <a:spLocks noChangeArrowheads="1"/>
            </p:cNvSpPr>
            <p:nvPr/>
          </p:nvSpPr>
          <p:spPr bwMode="auto">
            <a:xfrm>
              <a:off x="4233863" y="2601913"/>
              <a:ext cx="127000"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50" name="Freeform 107"/>
            <p:cNvSpPr/>
            <p:nvPr/>
          </p:nvSpPr>
          <p:spPr bwMode="auto">
            <a:xfrm>
              <a:off x="2527301" y="1920875"/>
              <a:ext cx="150813" cy="1331913"/>
            </a:xfrm>
            <a:custGeom>
              <a:avLst/>
              <a:gdLst>
                <a:gd name="T0" fmla="*/ 92 w 95"/>
                <a:gd name="T1" fmla="*/ 0 h 839"/>
                <a:gd name="T2" fmla="*/ 0 w 95"/>
                <a:gd name="T3" fmla="*/ 839 h 839"/>
                <a:gd name="T4" fmla="*/ 95 w 95"/>
                <a:gd name="T5" fmla="*/ 839 h 839"/>
                <a:gd name="T6" fmla="*/ 92 w 95"/>
                <a:gd name="T7" fmla="*/ 0 h 839"/>
              </a:gdLst>
              <a:ahLst/>
              <a:cxnLst>
                <a:cxn ang="0">
                  <a:pos x="T0" y="T1"/>
                </a:cxn>
                <a:cxn ang="0">
                  <a:pos x="T2" y="T3"/>
                </a:cxn>
                <a:cxn ang="0">
                  <a:pos x="T4" y="T5"/>
                </a:cxn>
                <a:cxn ang="0">
                  <a:pos x="T6" y="T7"/>
                </a:cxn>
              </a:cxnLst>
              <a:rect l="0" t="0" r="r" b="b"/>
              <a:pathLst>
                <a:path w="95" h="839">
                  <a:moveTo>
                    <a:pt x="92" y="0"/>
                  </a:moveTo>
                  <a:lnTo>
                    <a:pt x="0" y="839"/>
                  </a:lnTo>
                  <a:lnTo>
                    <a:pt x="95" y="839"/>
                  </a:lnTo>
                  <a:lnTo>
                    <a:pt x="92" y="0"/>
                  </a:ln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1" name="Freeform 108"/>
            <p:cNvSpPr/>
            <p:nvPr/>
          </p:nvSpPr>
          <p:spPr bwMode="auto">
            <a:xfrm>
              <a:off x="8210551" y="725488"/>
              <a:ext cx="22225" cy="1203325"/>
            </a:xfrm>
            <a:custGeom>
              <a:avLst/>
              <a:gdLst>
                <a:gd name="T0" fmla="*/ 7 w 14"/>
                <a:gd name="T1" fmla="*/ 758 h 758"/>
                <a:gd name="T2" fmla="*/ 7 w 14"/>
                <a:gd name="T3" fmla="*/ 758 h 758"/>
                <a:gd name="T4" fmla="*/ 14 w 14"/>
                <a:gd name="T5" fmla="*/ 751 h 758"/>
                <a:gd name="T6" fmla="*/ 14 w 14"/>
                <a:gd name="T7" fmla="*/ 7 h 758"/>
                <a:gd name="T8" fmla="*/ 7 w 14"/>
                <a:gd name="T9" fmla="*/ 0 h 758"/>
                <a:gd name="T10" fmla="*/ 7 w 14"/>
                <a:gd name="T11" fmla="*/ 0 h 758"/>
                <a:gd name="T12" fmla="*/ 0 w 14"/>
                <a:gd name="T13" fmla="*/ 7 h 758"/>
                <a:gd name="T14" fmla="*/ 0 w 14"/>
                <a:gd name="T15" fmla="*/ 751 h 758"/>
                <a:gd name="T16" fmla="*/ 7 w 14"/>
                <a:gd name="T17" fmla="*/ 758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758">
                  <a:moveTo>
                    <a:pt x="7" y="758"/>
                  </a:moveTo>
                  <a:cubicBezTo>
                    <a:pt x="7" y="758"/>
                    <a:pt x="7" y="758"/>
                    <a:pt x="7" y="758"/>
                  </a:cubicBezTo>
                  <a:cubicBezTo>
                    <a:pt x="11" y="758"/>
                    <a:pt x="14" y="755"/>
                    <a:pt x="14" y="751"/>
                  </a:cubicBezTo>
                  <a:cubicBezTo>
                    <a:pt x="14" y="7"/>
                    <a:pt x="14" y="7"/>
                    <a:pt x="14" y="7"/>
                  </a:cubicBezTo>
                  <a:cubicBezTo>
                    <a:pt x="14" y="3"/>
                    <a:pt x="11" y="0"/>
                    <a:pt x="7" y="0"/>
                  </a:cubicBezTo>
                  <a:cubicBezTo>
                    <a:pt x="7" y="0"/>
                    <a:pt x="7" y="0"/>
                    <a:pt x="7" y="0"/>
                  </a:cubicBezTo>
                  <a:cubicBezTo>
                    <a:pt x="3" y="0"/>
                    <a:pt x="0" y="3"/>
                    <a:pt x="0" y="7"/>
                  </a:cubicBezTo>
                  <a:cubicBezTo>
                    <a:pt x="0" y="751"/>
                    <a:pt x="0" y="751"/>
                    <a:pt x="0" y="751"/>
                  </a:cubicBezTo>
                  <a:cubicBezTo>
                    <a:pt x="0" y="755"/>
                    <a:pt x="3" y="758"/>
                    <a:pt x="7" y="758"/>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2" name="Freeform 109"/>
            <p:cNvSpPr/>
            <p:nvPr/>
          </p:nvSpPr>
          <p:spPr bwMode="auto">
            <a:xfrm>
              <a:off x="8097838" y="847725"/>
              <a:ext cx="122238" cy="103188"/>
            </a:xfrm>
            <a:custGeom>
              <a:avLst/>
              <a:gdLst>
                <a:gd name="T0" fmla="*/ 69 w 77"/>
                <a:gd name="T1" fmla="*/ 64 h 65"/>
                <a:gd name="T2" fmla="*/ 2 w 77"/>
                <a:gd name="T3" fmla="*/ 8 h 65"/>
                <a:gd name="T4" fmla="*/ 2 w 77"/>
                <a:gd name="T5" fmla="*/ 3 h 65"/>
                <a:gd name="T6" fmla="*/ 2 w 77"/>
                <a:gd name="T7" fmla="*/ 3 h 65"/>
                <a:gd name="T8" fmla="*/ 8 w 77"/>
                <a:gd name="T9" fmla="*/ 2 h 65"/>
                <a:gd name="T10" fmla="*/ 75 w 77"/>
                <a:gd name="T11" fmla="*/ 57 h 65"/>
                <a:gd name="T12" fmla="*/ 75 w 77"/>
                <a:gd name="T13" fmla="*/ 63 h 65"/>
                <a:gd name="T14" fmla="*/ 75 w 77"/>
                <a:gd name="T15" fmla="*/ 63 h 65"/>
                <a:gd name="T16" fmla="*/ 69 w 77"/>
                <a:gd name="T17" fmla="*/ 6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69" y="64"/>
                  </a:moveTo>
                  <a:cubicBezTo>
                    <a:pt x="2" y="8"/>
                    <a:pt x="2" y="8"/>
                    <a:pt x="2" y="8"/>
                  </a:cubicBezTo>
                  <a:cubicBezTo>
                    <a:pt x="1" y="7"/>
                    <a:pt x="0" y="4"/>
                    <a:pt x="2" y="3"/>
                  </a:cubicBezTo>
                  <a:cubicBezTo>
                    <a:pt x="2" y="3"/>
                    <a:pt x="2" y="3"/>
                    <a:pt x="2" y="3"/>
                  </a:cubicBezTo>
                  <a:cubicBezTo>
                    <a:pt x="3" y="1"/>
                    <a:pt x="6" y="0"/>
                    <a:pt x="8" y="2"/>
                  </a:cubicBezTo>
                  <a:cubicBezTo>
                    <a:pt x="75" y="57"/>
                    <a:pt x="75" y="57"/>
                    <a:pt x="75" y="57"/>
                  </a:cubicBezTo>
                  <a:cubicBezTo>
                    <a:pt x="76" y="59"/>
                    <a:pt x="77" y="61"/>
                    <a:pt x="75" y="63"/>
                  </a:cubicBezTo>
                  <a:cubicBezTo>
                    <a:pt x="75" y="63"/>
                    <a:pt x="75" y="63"/>
                    <a:pt x="75" y="63"/>
                  </a:cubicBezTo>
                  <a:cubicBezTo>
                    <a:pt x="74" y="65"/>
                    <a:pt x="71" y="65"/>
                    <a:pt x="69" y="64"/>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3" name="Freeform 110"/>
            <p:cNvSpPr/>
            <p:nvPr/>
          </p:nvSpPr>
          <p:spPr bwMode="auto">
            <a:xfrm>
              <a:off x="7972426" y="1209675"/>
              <a:ext cx="244475" cy="122238"/>
            </a:xfrm>
            <a:custGeom>
              <a:avLst/>
              <a:gdLst>
                <a:gd name="T0" fmla="*/ 151 w 154"/>
                <a:gd name="T1" fmla="*/ 68 h 77"/>
                <a:gd name="T2" fmla="*/ 6 w 154"/>
                <a:gd name="T3" fmla="*/ 1 h 77"/>
                <a:gd name="T4" fmla="*/ 1 w 154"/>
                <a:gd name="T5" fmla="*/ 3 h 77"/>
                <a:gd name="T6" fmla="*/ 1 w 154"/>
                <a:gd name="T7" fmla="*/ 3 h 77"/>
                <a:gd name="T8" fmla="*/ 3 w 154"/>
                <a:gd name="T9" fmla="*/ 8 h 77"/>
                <a:gd name="T10" fmla="*/ 147 w 154"/>
                <a:gd name="T11" fmla="*/ 76 h 77"/>
                <a:gd name="T12" fmla="*/ 153 w 154"/>
                <a:gd name="T13" fmla="*/ 74 h 77"/>
                <a:gd name="T14" fmla="*/ 153 w 154"/>
                <a:gd name="T15" fmla="*/ 74 h 77"/>
                <a:gd name="T16" fmla="*/ 151 w 154"/>
                <a:gd name="T17" fmla="*/ 6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4" h="77">
                  <a:moveTo>
                    <a:pt x="151" y="68"/>
                  </a:moveTo>
                  <a:cubicBezTo>
                    <a:pt x="6" y="1"/>
                    <a:pt x="6" y="1"/>
                    <a:pt x="6" y="1"/>
                  </a:cubicBezTo>
                  <a:cubicBezTo>
                    <a:pt x="4" y="0"/>
                    <a:pt x="2" y="1"/>
                    <a:pt x="1" y="3"/>
                  </a:cubicBezTo>
                  <a:cubicBezTo>
                    <a:pt x="1" y="3"/>
                    <a:pt x="1" y="3"/>
                    <a:pt x="1" y="3"/>
                  </a:cubicBezTo>
                  <a:cubicBezTo>
                    <a:pt x="0" y="5"/>
                    <a:pt x="1" y="7"/>
                    <a:pt x="3" y="8"/>
                  </a:cubicBezTo>
                  <a:cubicBezTo>
                    <a:pt x="147" y="76"/>
                    <a:pt x="147" y="76"/>
                    <a:pt x="147" y="76"/>
                  </a:cubicBezTo>
                  <a:cubicBezTo>
                    <a:pt x="149" y="77"/>
                    <a:pt x="152" y="76"/>
                    <a:pt x="153" y="74"/>
                  </a:cubicBezTo>
                  <a:cubicBezTo>
                    <a:pt x="153" y="74"/>
                    <a:pt x="153" y="74"/>
                    <a:pt x="153" y="74"/>
                  </a:cubicBezTo>
                  <a:cubicBezTo>
                    <a:pt x="154" y="72"/>
                    <a:pt x="153" y="69"/>
                    <a:pt x="151" y="68"/>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4" name="Freeform 111"/>
            <p:cNvSpPr/>
            <p:nvPr/>
          </p:nvSpPr>
          <p:spPr bwMode="auto">
            <a:xfrm>
              <a:off x="8210551" y="1020763"/>
              <a:ext cx="153988" cy="131763"/>
            </a:xfrm>
            <a:custGeom>
              <a:avLst/>
              <a:gdLst>
                <a:gd name="T0" fmla="*/ 2 w 97"/>
                <a:gd name="T1" fmla="*/ 75 h 83"/>
                <a:gd name="T2" fmla="*/ 89 w 97"/>
                <a:gd name="T3" fmla="*/ 2 h 83"/>
                <a:gd name="T4" fmla="*/ 95 w 97"/>
                <a:gd name="T5" fmla="*/ 2 h 83"/>
                <a:gd name="T6" fmla="*/ 95 w 97"/>
                <a:gd name="T7" fmla="*/ 2 h 83"/>
                <a:gd name="T8" fmla="*/ 95 w 97"/>
                <a:gd name="T9" fmla="*/ 8 h 83"/>
                <a:gd name="T10" fmla="*/ 8 w 97"/>
                <a:gd name="T11" fmla="*/ 82 h 83"/>
                <a:gd name="T12" fmla="*/ 2 w 97"/>
                <a:gd name="T13" fmla="*/ 81 h 83"/>
                <a:gd name="T14" fmla="*/ 2 w 97"/>
                <a:gd name="T15" fmla="*/ 81 h 83"/>
                <a:gd name="T16" fmla="*/ 2 w 97"/>
                <a:gd name="T17" fmla="*/ 7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7" h="83">
                  <a:moveTo>
                    <a:pt x="2" y="75"/>
                  </a:moveTo>
                  <a:cubicBezTo>
                    <a:pt x="89" y="2"/>
                    <a:pt x="89" y="2"/>
                    <a:pt x="89" y="2"/>
                  </a:cubicBezTo>
                  <a:cubicBezTo>
                    <a:pt x="91" y="0"/>
                    <a:pt x="94" y="0"/>
                    <a:pt x="95" y="2"/>
                  </a:cubicBezTo>
                  <a:cubicBezTo>
                    <a:pt x="95" y="2"/>
                    <a:pt x="95" y="2"/>
                    <a:pt x="95" y="2"/>
                  </a:cubicBezTo>
                  <a:cubicBezTo>
                    <a:pt x="97" y="4"/>
                    <a:pt x="96" y="6"/>
                    <a:pt x="95" y="8"/>
                  </a:cubicBezTo>
                  <a:cubicBezTo>
                    <a:pt x="8" y="82"/>
                    <a:pt x="8" y="82"/>
                    <a:pt x="8" y="82"/>
                  </a:cubicBezTo>
                  <a:cubicBezTo>
                    <a:pt x="6" y="83"/>
                    <a:pt x="3" y="83"/>
                    <a:pt x="2" y="81"/>
                  </a:cubicBezTo>
                  <a:cubicBezTo>
                    <a:pt x="2" y="81"/>
                    <a:pt x="2" y="81"/>
                    <a:pt x="2" y="81"/>
                  </a:cubicBezTo>
                  <a:cubicBezTo>
                    <a:pt x="0" y="80"/>
                    <a:pt x="0" y="77"/>
                    <a:pt x="2" y="75"/>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5" name="Freeform 112"/>
            <p:cNvSpPr/>
            <p:nvPr/>
          </p:nvSpPr>
          <p:spPr bwMode="auto">
            <a:xfrm>
              <a:off x="8215313" y="1343025"/>
              <a:ext cx="304800" cy="142875"/>
            </a:xfrm>
            <a:custGeom>
              <a:avLst/>
              <a:gdLst>
                <a:gd name="T0" fmla="*/ 3 w 192"/>
                <a:gd name="T1" fmla="*/ 80 h 90"/>
                <a:gd name="T2" fmla="*/ 185 w 192"/>
                <a:gd name="T3" fmla="*/ 1 h 90"/>
                <a:gd name="T4" fmla="*/ 191 w 192"/>
                <a:gd name="T5" fmla="*/ 3 h 90"/>
                <a:gd name="T6" fmla="*/ 191 w 192"/>
                <a:gd name="T7" fmla="*/ 5 h 90"/>
                <a:gd name="T8" fmla="*/ 189 w 192"/>
                <a:gd name="T9" fmla="*/ 10 h 90"/>
                <a:gd name="T10" fmla="*/ 7 w 192"/>
                <a:gd name="T11" fmla="*/ 89 h 90"/>
                <a:gd name="T12" fmla="*/ 1 w 192"/>
                <a:gd name="T13" fmla="*/ 87 h 90"/>
                <a:gd name="T14" fmla="*/ 0 w 192"/>
                <a:gd name="T15" fmla="*/ 85 h 90"/>
                <a:gd name="T16" fmla="*/ 3 w 192"/>
                <a:gd name="T17" fmla="*/ 80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2" h="90">
                  <a:moveTo>
                    <a:pt x="3" y="80"/>
                  </a:moveTo>
                  <a:cubicBezTo>
                    <a:pt x="185" y="1"/>
                    <a:pt x="185" y="1"/>
                    <a:pt x="185" y="1"/>
                  </a:cubicBezTo>
                  <a:cubicBezTo>
                    <a:pt x="187" y="0"/>
                    <a:pt x="190" y="1"/>
                    <a:pt x="191" y="3"/>
                  </a:cubicBezTo>
                  <a:cubicBezTo>
                    <a:pt x="191" y="5"/>
                    <a:pt x="191" y="5"/>
                    <a:pt x="191" y="5"/>
                  </a:cubicBezTo>
                  <a:cubicBezTo>
                    <a:pt x="192" y="7"/>
                    <a:pt x="191" y="9"/>
                    <a:pt x="189" y="10"/>
                  </a:cubicBezTo>
                  <a:cubicBezTo>
                    <a:pt x="7" y="89"/>
                    <a:pt x="7" y="89"/>
                    <a:pt x="7" y="89"/>
                  </a:cubicBezTo>
                  <a:cubicBezTo>
                    <a:pt x="4" y="90"/>
                    <a:pt x="2" y="89"/>
                    <a:pt x="1" y="87"/>
                  </a:cubicBezTo>
                  <a:cubicBezTo>
                    <a:pt x="0" y="85"/>
                    <a:pt x="0" y="85"/>
                    <a:pt x="0" y="85"/>
                  </a:cubicBezTo>
                  <a:cubicBezTo>
                    <a:pt x="0" y="83"/>
                    <a:pt x="1" y="81"/>
                    <a:pt x="3" y="80"/>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6" name="Freeform 113"/>
            <p:cNvSpPr/>
            <p:nvPr/>
          </p:nvSpPr>
          <p:spPr bwMode="auto">
            <a:xfrm>
              <a:off x="7885113" y="1244600"/>
              <a:ext cx="873125" cy="738188"/>
            </a:xfrm>
            <a:custGeom>
              <a:avLst/>
              <a:gdLst>
                <a:gd name="T0" fmla="*/ 550 w 550"/>
                <a:gd name="T1" fmla="*/ 0 h 465"/>
                <a:gd name="T2" fmla="*/ 129 w 550"/>
                <a:gd name="T3" fmla="*/ 268 h 465"/>
                <a:gd name="T4" fmla="*/ 143 w 550"/>
                <a:gd name="T5" fmla="*/ 438 h 465"/>
                <a:gd name="T6" fmla="*/ 366 w 550"/>
                <a:gd name="T7" fmla="*/ 441 h 465"/>
                <a:gd name="T8" fmla="*/ 550 w 550"/>
                <a:gd name="T9" fmla="*/ 0 h 465"/>
              </a:gdLst>
              <a:ahLst/>
              <a:cxnLst>
                <a:cxn ang="0">
                  <a:pos x="T0" y="T1"/>
                </a:cxn>
                <a:cxn ang="0">
                  <a:pos x="T2" y="T3"/>
                </a:cxn>
                <a:cxn ang="0">
                  <a:pos x="T4" y="T5"/>
                </a:cxn>
                <a:cxn ang="0">
                  <a:pos x="T6" y="T7"/>
                </a:cxn>
                <a:cxn ang="0">
                  <a:pos x="T8" y="T9"/>
                </a:cxn>
              </a:cxnLst>
              <a:rect l="0" t="0" r="r" b="b"/>
              <a:pathLst>
                <a:path w="550" h="465">
                  <a:moveTo>
                    <a:pt x="550" y="0"/>
                  </a:moveTo>
                  <a:cubicBezTo>
                    <a:pt x="550" y="0"/>
                    <a:pt x="258" y="71"/>
                    <a:pt x="129" y="268"/>
                  </a:cubicBezTo>
                  <a:cubicBezTo>
                    <a:pt x="0" y="465"/>
                    <a:pt x="138" y="438"/>
                    <a:pt x="143" y="438"/>
                  </a:cubicBezTo>
                  <a:cubicBezTo>
                    <a:pt x="148" y="438"/>
                    <a:pt x="364" y="448"/>
                    <a:pt x="366" y="441"/>
                  </a:cubicBezTo>
                  <a:cubicBezTo>
                    <a:pt x="367" y="435"/>
                    <a:pt x="550" y="0"/>
                    <a:pt x="550" y="0"/>
                  </a:cubicBezTo>
                  <a:close/>
                </a:path>
              </a:pathLst>
            </a:custGeom>
            <a:solidFill>
              <a:srgbClr val="C8549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7" name="Freeform 114"/>
            <p:cNvSpPr/>
            <p:nvPr/>
          </p:nvSpPr>
          <p:spPr bwMode="auto">
            <a:xfrm>
              <a:off x="7564438" y="1206500"/>
              <a:ext cx="4162425" cy="2503488"/>
            </a:xfrm>
            <a:custGeom>
              <a:avLst/>
              <a:gdLst>
                <a:gd name="T0" fmla="*/ 2205 w 2623"/>
                <a:gd name="T1" fmla="*/ 929 h 1577"/>
                <a:gd name="T2" fmla="*/ 1764 w 2623"/>
                <a:gd name="T3" fmla="*/ 546 h 1577"/>
                <a:gd name="T4" fmla="*/ 1721 w 2623"/>
                <a:gd name="T5" fmla="*/ 548 h 1577"/>
                <a:gd name="T6" fmla="*/ 1374 w 2623"/>
                <a:gd name="T7" fmla="*/ 382 h 1577"/>
                <a:gd name="T8" fmla="*/ 1339 w 2623"/>
                <a:gd name="T9" fmla="*/ 384 h 1577"/>
                <a:gd name="T10" fmla="*/ 898 w 2623"/>
                <a:gd name="T11" fmla="*/ 0 h 1577"/>
                <a:gd name="T12" fmla="*/ 453 w 2623"/>
                <a:gd name="T13" fmla="*/ 445 h 1577"/>
                <a:gd name="T14" fmla="*/ 466 w 2623"/>
                <a:gd name="T15" fmla="*/ 552 h 1577"/>
                <a:gd name="T16" fmla="*/ 0 w 2623"/>
                <a:gd name="T17" fmla="*/ 1284 h 1577"/>
                <a:gd name="T18" fmla="*/ 55 w 2623"/>
                <a:gd name="T19" fmla="*/ 1577 h 1577"/>
                <a:gd name="T20" fmla="*/ 2574 w 2623"/>
                <a:gd name="T21" fmla="*/ 1577 h 1577"/>
                <a:gd name="T22" fmla="*/ 2623 w 2623"/>
                <a:gd name="T23" fmla="*/ 1374 h 1577"/>
                <a:gd name="T24" fmla="*/ 2205 w 2623"/>
                <a:gd name="T25" fmla="*/ 929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23" h="1577">
                  <a:moveTo>
                    <a:pt x="2205" y="929"/>
                  </a:moveTo>
                  <a:cubicBezTo>
                    <a:pt x="2175" y="713"/>
                    <a:pt x="1989" y="546"/>
                    <a:pt x="1764" y="546"/>
                  </a:cubicBezTo>
                  <a:cubicBezTo>
                    <a:pt x="1750" y="546"/>
                    <a:pt x="1735" y="547"/>
                    <a:pt x="1721" y="548"/>
                  </a:cubicBezTo>
                  <a:cubicBezTo>
                    <a:pt x="1639" y="447"/>
                    <a:pt x="1514" y="382"/>
                    <a:pt x="1374" y="382"/>
                  </a:cubicBezTo>
                  <a:cubicBezTo>
                    <a:pt x="1362" y="382"/>
                    <a:pt x="1350" y="383"/>
                    <a:pt x="1339" y="384"/>
                  </a:cubicBezTo>
                  <a:cubicBezTo>
                    <a:pt x="1309" y="167"/>
                    <a:pt x="1123" y="0"/>
                    <a:pt x="898" y="0"/>
                  </a:cubicBezTo>
                  <a:cubicBezTo>
                    <a:pt x="652" y="0"/>
                    <a:pt x="453" y="199"/>
                    <a:pt x="453" y="445"/>
                  </a:cubicBezTo>
                  <a:cubicBezTo>
                    <a:pt x="453" y="482"/>
                    <a:pt x="457" y="517"/>
                    <a:pt x="466" y="552"/>
                  </a:cubicBezTo>
                  <a:cubicBezTo>
                    <a:pt x="191" y="681"/>
                    <a:pt x="0" y="960"/>
                    <a:pt x="0" y="1284"/>
                  </a:cubicBezTo>
                  <a:cubicBezTo>
                    <a:pt x="0" y="1387"/>
                    <a:pt x="20" y="1486"/>
                    <a:pt x="55" y="1577"/>
                  </a:cubicBezTo>
                  <a:cubicBezTo>
                    <a:pt x="2574" y="1577"/>
                    <a:pt x="2574" y="1577"/>
                    <a:pt x="2574" y="1577"/>
                  </a:cubicBezTo>
                  <a:cubicBezTo>
                    <a:pt x="2605" y="1516"/>
                    <a:pt x="2623" y="1447"/>
                    <a:pt x="2623" y="1374"/>
                  </a:cubicBezTo>
                  <a:cubicBezTo>
                    <a:pt x="2623" y="1137"/>
                    <a:pt x="2438" y="943"/>
                    <a:pt x="2205" y="929"/>
                  </a:cubicBezTo>
                  <a:close/>
                </a:path>
              </a:pathLst>
            </a:custGeom>
            <a:solidFill>
              <a:srgbClr val="92EBC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8" name="Freeform 115"/>
            <p:cNvSpPr/>
            <p:nvPr/>
          </p:nvSpPr>
          <p:spPr bwMode="auto">
            <a:xfrm>
              <a:off x="9145588" y="2000250"/>
              <a:ext cx="28575" cy="1295400"/>
            </a:xfrm>
            <a:custGeom>
              <a:avLst/>
              <a:gdLst>
                <a:gd name="T0" fmla="*/ 9 w 18"/>
                <a:gd name="T1" fmla="*/ 816 h 816"/>
                <a:gd name="T2" fmla="*/ 9 w 18"/>
                <a:gd name="T3" fmla="*/ 816 h 816"/>
                <a:gd name="T4" fmla="*/ 18 w 18"/>
                <a:gd name="T5" fmla="*/ 807 h 816"/>
                <a:gd name="T6" fmla="*/ 18 w 18"/>
                <a:gd name="T7" fmla="*/ 9 h 816"/>
                <a:gd name="T8" fmla="*/ 9 w 18"/>
                <a:gd name="T9" fmla="*/ 0 h 816"/>
                <a:gd name="T10" fmla="*/ 9 w 18"/>
                <a:gd name="T11" fmla="*/ 0 h 816"/>
                <a:gd name="T12" fmla="*/ 0 w 18"/>
                <a:gd name="T13" fmla="*/ 9 h 816"/>
                <a:gd name="T14" fmla="*/ 0 w 18"/>
                <a:gd name="T15" fmla="*/ 807 h 816"/>
                <a:gd name="T16" fmla="*/ 9 w 18"/>
                <a:gd name="T17"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16">
                  <a:moveTo>
                    <a:pt x="9" y="816"/>
                  </a:moveTo>
                  <a:cubicBezTo>
                    <a:pt x="9" y="816"/>
                    <a:pt x="9" y="816"/>
                    <a:pt x="9" y="816"/>
                  </a:cubicBezTo>
                  <a:cubicBezTo>
                    <a:pt x="14" y="816"/>
                    <a:pt x="18" y="812"/>
                    <a:pt x="18" y="807"/>
                  </a:cubicBezTo>
                  <a:cubicBezTo>
                    <a:pt x="18" y="9"/>
                    <a:pt x="18" y="9"/>
                    <a:pt x="18" y="9"/>
                  </a:cubicBezTo>
                  <a:cubicBezTo>
                    <a:pt x="18" y="4"/>
                    <a:pt x="14" y="0"/>
                    <a:pt x="9" y="0"/>
                  </a:cubicBezTo>
                  <a:cubicBezTo>
                    <a:pt x="9" y="0"/>
                    <a:pt x="9" y="0"/>
                    <a:pt x="9" y="0"/>
                  </a:cubicBezTo>
                  <a:cubicBezTo>
                    <a:pt x="4" y="0"/>
                    <a:pt x="0" y="4"/>
                    <a:pt x="0" y="9"/>
                  </a:cubicBezTo>
                  <a:cubicBezTo>
                    <a:pt x="0" y="807"/>
                    <a:pt x="0" y="807"/>
                    <a:pt x="0" y="807"/>
                  </a:cubicBezTo>
                  <a:cubicBezTo>
                    <a:pt x="0" y="812"/>
                    <a:pt x="4" y="816"/>
                    <a:pt x="9" y="816"/>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59" name="Freeform 116"/>
            <p:cNvSpPr/>
            <p:nvPr/>
          </p:nvSpPr>
          <p:spPr bwMode="auto">
            <a:xfrm>
              <a:off x="8997951" y="2162175"/>
              <a:ext cx="158750" cy="133350"/>
            </a:xfrm>
            <a:custGeom>
              <a:avLst/>
              <a:gdLst>
                <a:gd name="T0" fmla="*/ 91 w 100"/>
                <a:gd name="T1" fmla="*/ 82 h 84"/>
                <a:gd name="T2" fmla="*/ 3 w 100"/>
                <a:gd name="T3" fmla="*/ 10 h 84"/>
                <a:gd name="T4" fmla="*/ 2 w 100"/>
                <a:gd name="T5" fmla="*/ 2 h 84"/>
                <a:gd name="T6" fmla="*/ 2 w 100"/>
                <a:gd name="T7" fmla="*/ 2 h 84"/>
                <a:gd name="T8" fmla="*/ 10 w 100"/>
                <a:gd name="T9" fmla="*/ 1 h 84"/>
                <a:gd name="T10" fmla="*/ 98 w 100"/>
                <a:gd name="T11" fmla="*/ 74 h 84"/>
                <a:gd name="T12" fmla="*/ 98 w 100"/>
                <a:gd name="T13" fmla="*/ 81 h 84"/>
                <a:gd name="T14" fmla="*/ 98 w 100"/>
                <a:gd name="T15" fmla="*/ 81 h 84"/>
                <a:gd name="T16" fmla="*/ 91 w 100"/>
                <a:gd name="T17"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4">
                  <a:moveTo>
                    <a:pt x="91" y="82"/>
                  </a:moveTo>
                  <a:cubicBezTo>
                    <a:pt x="3" y="10"/>
                    <a:pt x="3" y="10"/>
                    <a:pt x="3" y="10"/>
                  </a:cubicBezTo>
                  <a:cubicBezTo>
                    <a:pt x="1" y="8"/>
                    <a:pt x="0" y="5"/>
                    <a:pt x="2" y="2"/>
                  </a:cubicBezTo>
                  <a:cubicBezTo>
                    <a:pt x="2" y="2"/>
                    <a:pt x="2" y="2"/>
                    <a:pt x="2" y="2"/>
                  </a:cubicBezTo>
                  <a:cubicBezTo>
                    <a:pt x="4" y="0"/>
                    <a:pt x="8" y="0"/>
                    <a:pt x="10" y="1"/>
                  </a:cubicBezTo>
                  <a:cubicBezTo>
                    <a:pt x="98" y="74"/>
                    <a:pt x="98" y="74"/>
                    <a:pt x="98" y="74"/>
                  </a:cubicBezTo>
                  <a:cubicBezTo>
                    <a:pt x="100" y="75"/>
                    <a:pt x="100" y="79"/>
                    <a:pt x="98" y="81"/>
                  </a:cubicBezTo>
                  <a:cubicBezTo>
                    <a:pt x="98" y="81"/>
                    <a:pt x="98" y="81"/>
                    <a:pt x="98" y="81"/>
                  </a:cubicBezTo>
                  <a:cubicBezTo>
                    <a:pt x="96" y="84"/>
                    <a:pt x="93" y="84"/>
                    <a:pt x="91" y="82"/>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0" name="Freeform 117"/>
            <p:cNvSpPr/>
            <p:nvPr/>
          </p:nvSpPr>
          <p:spPr bwMode="auto">
            <a:xfrm>
              <a:off x="9048751" y="2646363"/>
              <a:ext cx="109538" cy="176213"/>
            </a:xfrm>
            <a:custGeom>
              <a:avLst/>
              <a:gdLst>
                <a:gd name="T0" fmla="*/ 58 w 69"/>
                <a:gd name="T1" fmla="*/ 107 h 111"/>
                <a:gd name="T2" fmla="*/ 1 w 69"/>
                <a:gd name="T3" fmla="*/ 9 h 111"/>
                <a:gd name="T4" fmla="*/ 3 w 69"/>
                <a:gd name="T5" fmla="*/ 2 h 111"/>
                <a:gd name="T6" fmla="*/ 3 w 69"/>
                <a:gd name="T7" fmla="*/ 2 h 111"/>
                <a:gd name="T8" fmla="*/ 11 w 69"/>
                <a:gd name="T9" fmla="*/ 4 h 111"/>
                <a:gd name="T10" fmla="*/ 67 w 69"/>
                <a:gd name="T11" fmla="*/ 102 h 111"/>
                <a:gd name="T12" fmla="*/ 65 w 69"/>
                <a:gd name="T13" fmla="*/ 109 h 111"/>
                <a:gd name="T14" fmla="*/ 65 w 69"/>
                <a:gd name="T15" fmla="*/ 109 h 111"/>
                <a:gd name="T16" fmla="*/ 58 w 69"/>
                <a:gd name="T17" fmla="*/ 107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11">
                  <a:moveTo>
                    <a:pt x="58" y="107"/>
                  </a:moveTo>
                  <a:cubicBezTo>
                    <a:pt x="1" y="9"/>
                    <a:pt x="1" y="9"/>
                    <a:pt x="1" y="9"/>
                  </a:cubicBezTo>
                  <a:cubicBezTo>
                    <a:pt x="0" y="6"/>
                    <a:pt x="1" y="3"/>
                    <a:pt x="3" y="2"/>
                  </a:cubicBezTo>
                  <a:cubicBezTo>
                    <a:pt x="3" y="2"/>
                    <a:pt x="3" y="2"/>
                    <a:pt x="3" y="2"/>
                  </a:cubicBezTo>
                  <a:cubicBezTo>
                    <a:pt x="6" y="0"/>
                    <a:pt x="9" y="1"/>
                    <a:pt x="11" y="4"/>
                  </a:cubicBezTo>
                  <a:cubicBezTo>
                    <a:pt x="67" y="102"/>
                    <a:pt x="67" y="102"/>
                    <a:pt x="67" y="102"/>
                  </a:cubicBezTo>
                  <a:cubicBezTo>
                    <a:pt x="69" y="104"/>
                    <a:pt x="68" y="108"/>
                    <a:pt x="65" y="109"/>
                  </a:cubicBezTo>
                  <a:cubicBezTo>
                    <a:pt x="65" y="109"/>
                    <a:pt x="65" y="109"/>
                    <a:pt x="65" y="109"/>
                  </a:cubicBezTo>
                  <a:cubicBezTo>
                    <a:pt x="63" y="111"/>
                    <a:pt x="59" y="110"/>
                    <a:pt x="58" y="107"/>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1" name="Freeform 118"/>
            <p:cNvSpPr/>
            <p:nvPr/>
          </p:nvSpPr>
          <p:spPr bwMode="auto">
            <a:xfrm>
              <a:off x="9145588" y="2387600"/>
              <a:ext cx="200025" cy="171450"/>
            </a:xfrm>
            <a:custGeom>
              <a:avLst/>
              <a:gdLst>
                <a:gd name="T0" fmla="*/ 3 w 126"/>
                <a:gd name="T1" fmla="*/ 98 h 108"/>
                <a:gd name="T2" fmla="*/ 116 w 126"/>
                <a:gd name="T3" fmla="*/ 1 h 108"/>
                <a:gd name="T4" fmla="*/ 124 w 126"/>
                <a:gd name="T5" fmla="*/ 2 h 108"/>
                <a:gd name="T6" fmla="*/ 124 w 126"/>
                <a:gd name="T7" fmla="*/ 2 h 108"/>
                <a:gd name="T8" fmla="*/ 124 w 126"/>
                <a:gd name="T9" fmla="*/ 10 h 108"/>
                <a:gd name="T10" fmla="*/ 10 w 126"/>
                <a:gd name="T11" fmla="*/ 106 h 108"/>
                <a:gd name="T12" fmla="*/ 2 w 126"/>
                <a:gd name="T13" fmla="*/ 106 h 108"/>
                <a:gd name="T14" fmla="*/ 2 w 126"/>
                <a:gd name="T15" fmla="*/ 106 h 108"/>
                <a:gd name="T16" fmla="*/ 3 w 126"/>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08">
                  <a:moveTo>
                    <a:pt x="3" y="98"/>
                  </a:moveTo>
                  <a:cubicBezTo>
                    <a:pt x="116" y="1"/>
                    <a:pt x="116" y="1"/>
                    <a:pt x="116" y="1"/>
                  </a:cubicBezTo>
                  <a:cubicBezTo>
                    <a:pt x="119" y="0"/>
                    <a:pt x="122" y="0"/>
                    <a:pt x="124" y="2"/>
                  </a:cubicBezTo>
                  <a:cubicBezTo>
                    <a:pt x="124" y="2"/>
                    <a:pt x="124" y="2"/>
                    <a:pt x="124" y="2"/>
                  </a:cubicBezTo>
                  <a:cubicBezTo>
                    <a:pt x="126" y="4"/>
                    <a:pt x="126" y="8"/>
                    <a:pt x="124" y="10"/>
                  </a:cubicBezTo>
                  <a:cubicBezTo>
                    <a:pt x="10" y="106"/>
                    <a:pt x="10" y="106"/>
                    <a:pt x="10" y="106"/>
                  </a:cubicBezTo>
                  <a:cubicBezTo>
                    <a:pt x="7" y="108"/>
                    <a:pt x="4" y="108"/>
                    <a:pt x="2" y="106"/>
                  </a:cubicBezTo>
                  <a:cubicBezTo>
                    <a:pt x="2" y="106"/>
                    <a:pt x="2" y="106"/>
                    <a:pt x="2" y="106"/>
                  </a:cubicBezTo>
                  <a:cubicBezTo>
                    <a:pt x="0" y="103"/>
                    <a:pt x="0" y="100"/>
                    <a:pt x="3" y="98"/>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2" name="Freeform 119"/>
            <p:cNvSpPr/>
            <p:nvPr/>
          </p:nvSpPr>
          <p:spPr bwMode="auto">
            <a:xfrm>
              <a:off x="9145588" y="2892425"/>
              <a:ext cx="200025" cy="173038"/>
            </a:xfrm>
            <a:custGeom>
              <a:avLst/>
              <a:gdLst>
                <a:gd name="T0" fmla="*/ 3 w 126"/>
                <a:gd name="T1" fmla="*/ 98 h 109"/>
                <a:gd name="T2" fmla="*/ 116 w 126"/>
                <a:gd name="T3" fmla="*/ 2 h 109"/>
                <a:gd name="T4" fmla="*/ 124 w 126"/>
                <a:gd name="T5" fmla="*/ 2 h 109"/>
                <a:gd name="T6" fmla="*/ 124 w 126"/>
                <a:gd name="T7" fmla="*/ 2 h 109"/>
                <a:gd name="T8" fmla="*/ 124 w 126"/>
                <a:gd name="T9" fmla="*/ 10 h 109"/>
                <a:gd name="T10" fmla="*/ 10 w 126"/>
                <a:gd name="T11" fmla="*/ 107 h 109"/>
                <a:gd name="T12" fmla="*/ 2 w 126"/>
                <a:gd name="T13" fmla="*/ 106 h 109"/>
                <a:gd name="T14" fmla="*/ 2 w 126"/>
                <a:gd name="T15" fmla="*/ 106 h 109"/>
                <a:gd name="T16" fmla="*/ 3 w 126"/>
                <a:gd name="T17" fmla="*/ 9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09">
                  <a:moveTo>
                    <a:pt x="3" y="98"/>
                  </a:moveTo>
                  <a:cubicBezTo>
                    <a:pt x="116" y="2"/>
                    <a:pt x="116" y="2"/>
                    <a:pt x="116" y="2"/>
                  </a:cubicBezTo>
                  <a:cubicBezTo>
                    <a:pt x="119" y="0"/>
                    <a:pt x="122" y="0"/>
                    <a:pt x="124" y="2"/>
                  </a:cubicBezTo>
                  <a:cubicBezTo>
                    <a:pt x="124" y="2"/>
                    <a:pt x="124" y="2"/>
                    <a:pt x="124" y="2"/>
                  </a:cubicBezTo>
                  <a:cubicBezTo>
                    <a:pt x="126" y="5"/>
                    <a:pt x="126" y="8"/>
                    <a:pt x="124" y="10"/>
                  </a:cubicBezTo>
                  <a:cubicBezTo>
                    <a:pt x="10" y="107"/>
                    <a:pt x="10" y="107"/>
                    <a:pt x="10" y="107"/>
                  </a:cubicBezTo>
                  <a:cubicBezTo>
                    <a:pt x="7" y="109"/>
                    <a:pt x="4" y="108"/>
                    <a:pt x="2" y="106"/>
                  </a:cubicBezTo>
                  <a:cubicBezTo>
                    <a:pt x="2" y="106"/>
                    <a:pt x="2" y="106"/>
                    <a:pt x="2" y="106"/>
                  </a:cubicBezTo>
                  <a:cubicBezTo>
                    <a:pt x="0" y="104"/>
                    <a:pt x="0" y="100"/>
                    <a:pt x="3" y="98"/>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3" name="Freeform 120"/>
            <p:cNvSpPr/>
            <p:nvPr/>
          </p:nvSpPr>
          <p:spPr bwMode="auto">
            <a:xfrm>
              <a:off x="9936163" y="2357438"/>
              <a:ext cx="28575" cy="1295400"/>
            </a:xfrm>
            <a:custGeom>
              <a:avLst/>
              <a:gdLst>
                <a:gd name="T0" fmla="*/ 9 w 18"/>
                <a:gd name="T1" fmla="*/ 816 h 816"/>
                <a:gd name="T2" fmla="*/ 9 w 18"/>
                <a:gd name="T3" fmla="*/ 816 h 816"/>
                <a:gd name="T4" fmla="*/ 0 w 18"/>
                <a:gd name="T5" fmla="*/ 807 h 816"/>
                <a:gd name="T6" fmla="*/ 0 w 18"/>
                <a:gd name="T7" fmla="*/ 10 h 816"/>
                <a:gd name="T8" fmla="*/ 9 w 18"/>
                <a:gd name="T9" fmla="*/ 0 h 816"/>
                <a:gd name="T10" fmla="*/ 9 w 18"/>
                <a:gd name="T11" fmla="*/ 0 h 816"/>
                <a:gd name="T12" fmla="*/ 18 w 18"/>
                <a:gd name="T13" fmla="*/ 10 h 816"/>
                <a:gd name="T14" fmla="*/ 18 w 18"/>
                <a:gd name="T15" fmla="*/ 807 h 816"/>
                <a:gd name="T16" fmla="*/ 9 w 18"/>
                <a:gd name="T17" fmla="*/ 816 h 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816">
                  <a:moveTo>
                    <a:pt x="9" y="816"/>
                  </a:moveTo>
                  <a:cubicBezTo>
                    <a:pt x="9" y="816"/>
                    <a:pt x="9" y="816"/>
                    <a:pt x="9" y="816"/>
                  </a:cubicBezTo>
                  <a:cubicBezTo>
                    <a:pt x="4" y="816"/>
                    <a:pt x="0" y="812"/>
                    <a:pt x="0" y="807"/>
                  </a:cubicBezTo>
                  <a:cubicBezTo>
                    <a:pt x="0" y="10"/>
                    <a:pt x="0" y="10"/>
                    <a:pt x="0" y="10"/>
                  </a:cubicBezTo>
                  <a:cubicBezTo>
                    <a:pt x="0" y="5"/>
                    <a:pt x="4" y="0"/>
                    <a:pt x="9" y="0"/>
                  </a:cubicBezTo>
                  <a:cubicBezTo>
                    <a:pt x="9" y="0"/>
                    <a:pt x="9" y="0"/>
                    <a:pt x="9" y="0"/>
                  </a:cubicBezTo>
                  <a:cubicBezTo>
                    <a:pt x="14" y="0"/>
                    <a:pt x="18" y="5"/>
                    <a:pt x="18" y="10"/>
                  </a:cubicBezTo>
                  <a:cubicBezTo>
                    <a:pt x="18" y="807"/>
                    <a:pt x="18" y="807"/>
                    <a:pt x="18" y="807"/>
                  </a:cubicBezTo>
                  <a:cubicBezTo>
                    <a:pt x="18" y="812"/>
                    <a:pt x="14" y="816"/>
                    <a:pt x="9" y="816"/>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4" name="Freeform 121"/>
            <p:cNvSpPr/>
            <p:nvPr/>
          </p:nvSpPr>
          <p:spPr bwMode="auto">
            <a:xfrm>
              <a:off x="9952038" y="2519363"/>
              <a:ext cx="158750" cy="133350"/>
            </a:xfrm>
            <a:custGeom>
              <a:avLst/>
              <a:gdLst>
                <a:gd name="T0" fmla="*/ 10 w 100"/>
                <a:gd name="T1" fmla="*/ 82 h 84"/>
                <a:gd name="T2" fmla="*/ 98 w 100"/>
                <a:gd name="T3" fmla="*/ 10 h 84"/>
                <a:gd name="T4" fmla="*/ 98 w 100"/>
                <a:gd name="T5" fmla="*/ 3 h 84"/>
                <a:gd name="T6" fmla="*/ 98 w 100"/>
                <a:gd name="T7" fmla="*/ 3 h 84"/>
                <a:gd name="T8" fmla="*/ 91 w 100"/>
                <a:gd name="T9" fmla="*/ 2 h 84"/>
                <a:gd name="T10" fmla="*/ 3 w 100"/>
                <a:gd name="T11" fmla="*/ 74 h 84"/>
                <a:gd name="T12" fmla="*/ 2 w 100"/>
                <a:gd name="T13" fmla="*/ 82 h 84"/>
                <a:gd name="T14" fmla="*/ 2 w 100"/>
                <a:gd name="T15" fmla="*/ 82 h 84"/>
                <a:gd name="T16" fmla="*/ 10 w 100"/>
                <a:gd name="T17" fmla="*/ 82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4">
                  <a:moveTo>
                    <a:pt x="10" y="82"/>
                  </a:moveTo>
                  <a:cubicBezTo>
                    <a:pt x="98" y="10"/>
                    <a:pt x="98" y="10"/>
                    <a:pt x="98" y="10"/>
                  </a:cubicBezTo>
                  <a:cubicBezTo>
                    <a:pt x="100" y="8"/>
                    <a:pt x="100" y="5"/>
                    <a:pt x="98" y="3"/>
                  </a:cubicBezTo>
                  <a:cubicBezTo>
                    <a:pt x="98" y="3"/>
                    <a:pt x="98" y="3"/>
                    <a:pt x="98" y="3"/>
                  </a:cubicBezTo>
                  <a:cubicBezTo>
                    <a:pt x="96" y="0"/>
                    <a:pt x="93" y="0"/>
                    <a:pt x="91" y="2"/>
                  </a:cubicBezTo>
                  <a:cubicBezTo>
                    <a:pt x="3" y="74"/>
                    <a:pt x="3" y="74"/>
                    <a:pt x="3" y="74"/>
                  </a:cubicBezTo>
                  <a:cubicBezTo>
                    <a:pt x="1" y="76"/>
                    <a:pt x="0" y="79"/>
                    <a:pt x="2" y="82"/>
                  </a:cubicBezTo>
                  <a:cubicBezTo>
                    <a:pt x="2" y="82"/>
                    <a:pt x="2" y="82"/>
                    <a:pt x="2" y="82"/>
                  </a:cubicBezTo>
                  <a:cubicBezTo>
                    <a:pt x="4" y="84"/>
                    <a:pt x="8" y="84"/>
                    <a:pt x="10" y="82"/>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5" name="Freeform 122"/>
            <p:cNvSpPr/>
            <p:nvPr/>
          </p:nvSpPr>
          <p:spPr bwMode="auto">
            <a:xfrm>
              <a:off x="9763126" y="2744788"/>
              <a:ext cx="201613" cy="173038"/>
            </a:xfrm>
            <a:custGeom>
              <a:avLst/>
              <a:gdLst>
                <a:gd name="T0" fmla="*/ 124 w 127"/>
                <a:gd name="T1" fmla="*/ 98 h 109"/>
                <a:gd name="T2" fmla="*/ 10 w 127"/>
                <a:gd name="T3" fmla="*/ 2 h 109"/>
                <a:gd name="T4" fmla="*/ 2 w 127"/>
                <a:gd name="T5" fmla="*/ 3 h 109"/>
                <a:gd name="T6" fmla="*/ 2 w 127"/>
                <a:gd name="T7" fmla="*/ 3 h 109"/>
                <a:gd name="T8" fmla="*/ 3 w 127"/>
                <a:gd name="T9" fmla="*/ 10 h 109"/>
                <a:gd name="T10" fmla="*/ 117 w 127"/>
                <a:gd name="T11" fmla="*/ 107 h 109"/>
                <a:gd name="T12" fmla="*/ 125 w 127"/>
                <a:gd name="T13" fmla="*/ 106 h 109"/>
                <a:gd name="T14" fmla="*/ 125 w 127"/>
                <a:gd name="T15" fmla="*/ 106 h 109"/>
                <a:gd name="T16" fmla="*/ 124 w 127"/>
                <a:gd name="T17" fmla="*/ 9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109">
                  <a:moveTo>
                    <a:pt x="124" y="98"/>
                  </a:moveTo>
                  <a:cubicBezTo>
                    <a:pt x="10" y="2"/>
                    <a:pt x="10" y="2"/>
                    <a:pt x="10" y="2"/>
                  </a:cubicBezTo>
                  <a:cubicBezTo>
                    <a:pt x="8" y="0"/>
                    <a:pt x="4" y="0"/>
                    <a:pt x="2" y="3"/>
                  </a:cubicBezTo>
                  <a:cubicBezTo>
                    <a:pt x="2" y="3"/>
                    <a:pt x="2" y="3"/>
                    <a:pt x="2" y="3"/>
                  </a:cubicBezTo>
                  <a:cubicBezTo>
                    <a:pt x="0" y="5"/>
                    <a:pt x="1" y="8"/>
                    <a:pt x="3" y="10"/>
                  </a:cubicBezTo>
                  <a:cubicBezTo>
                    <a:pt x="117" y="107"/>
                    <a:pt x="117" y="107"/>
                    <a:pt x="117" y="107"/>
                  </a:cubicBezTo>
                  <a:cubicBezTo>
                    <a:pt x="119" y="109"/>
                    <a:pt x="123" y="108"/>
                    <a:pt x="125" y="106"/>
                  </a:cubicBezTo>
                  <a:cubicBezTo>
                    <a:pt x="125" y="106"/>
                    <a:pt x="125" y="106"/>
                    <a:pt x="125" y="106"/>
                  </a:cubicBezTo>
                  <a:cubicBezTo>
                    <a:pt x="127" y="104"/>
                    <a:pt x="126" y="100"/>
                    <a:pt x="124" y="98"/>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6" name="Freeform 123"/>
            <p:cNvSpPr/>
            <p:nvPr/>
          </p:nvSpPr>
          <p:spPr bwMode="auto">
            <a:xfrm>
              <a:off x="10715626" y="2774950"/>
              <a:ext cx="28575" cy="525463"/>
            </a:xfrm>
            <a:custGeom>
              <a:avLst/>
              <a:gdLst>
                <a:gd name="T0" fmla="*/ 9 w 18"/>
                <a:gd name="T1" fmla="*/ 331 h 331"/>
                <a:gd name="T2" fmla="*/ 9 w 18"/>
                <a:gd name="T3" fmla="*/ 331 h 331"/>
                <a:gd name="T4" fmla="*/ 0 w 18"/>
                <a:gd name="T5" fmla="*/ 322 h 331"/>
                <a:gd name="T6" fmla="*/ 0 w 18"/>
                <a:gd name="T7" fmla="*/ 10 h 331"/>
                <a:gd name="T8" fmla="*/ 9 w 18"/>
                <a:gd name="T9" fmla="*/ 0 h 331"/>
                <a:gd name="T10" fmla="*/ 9 w 18"/>
                <a:gd name="T11" fmla="*/ 0 h 331"/>
                <a:gd name="T12" fmla="*/ 18 w 18"/>
                <a:gd name="T13" fmla="*/ 10 h 331"/>
                <a:gd name="T14" fmla="*/ 18 w 18"/>
                <a:gd name="T15" fmla="*/ 322 h 331"/>
                <a:gd name="T16" fmla="*/ 9 w 18"/>
                <a:gd name="T17" fmla="*/ 331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331">
                  <a:moveTo>
                    <a:pt x="9" y="331"/>
                  </a:moveTo>
                  <a:cubicBezTo>
                    <a:pt x="9" y="331"/>
                    <a:pt x="9" y="331"/>
                    <a:pt x="9" y="331"/>
                  </a:cubicBezTo>
                  <a:cubicBezTo>
                    <a:pt x="4" y="331"/>
                    <a:pt x="0" y="327"/>
                    <a:pt x="0" y="322"/>
                  </a:cubicBezTo>
                  <a:cubicBezTo>
                    <a:pt x="0" y="10"/>
                    <a:pt x="0" y="10"/>
                    <a:pt x="0" y="10"/>
                  </a:cubicBezTo>
                  <a:cubicBezTo>
                    <a:pt x="0" y="5"/>
                    <a:pt x="4" y="0"/>
                    <a:pt x="9" y="0"/>
                  </a:cubicBezTo>
                  <a:cubicBezTo>
                    <a:pt x="9" y="0"/>
                    <a:pt x="9" y="0"/>
                    <a:pt x="9" y="0"/>
                  </a:cubicBezTo>
                  <a:cubicBezTo>
                    <a:pt x="14" y="0"/>
                    <a:pt x="18" y="5"/>
                    <a:pt x="18" y="10"/>
                  </a:cubicBezTo>
                  <a:cubicBezTo>
                    <a:pt x="18" y="322"/>
                    <a:pt x="18" y="322"/>
                    <a:pt x="18" y="322"/>
                  </a:cubicBezTo>
                  <a:cubicBezTo>
                    <a:pt x="18" y="327"/>
                    <a:pt x="14" y="331"/>
                    <a:pt x="9" y="331"/>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7" name="Freeform 124"/>
            <p:cNvSpPr/>
            <p:nvPr/>
          </p:nvSpPr>
          <p:spPr bwMode="auto">
            <a:xfrm>
              <a:off x="10728326" y="2855913"/>
              <a:ext cx="158750" cy="134938"/>
            </a:xfrm>
            <a:custGeom>
              <a:avLst/>
              <a:gdLst>
                <a:gd name="T0" fmla="*/ 10 w 100"/>
                <a:gd name="T1" fmla="*/ 83 h 85"/>
                <a:gd name="T2" fmla="*/ 97 w 100"/>
                <a:gd name="T3" fmla="*/ 11 h 85"/>
                <a:gd name="T4" fmla="*/ 98 w 100"/>
                <a:gd name="T5" fmla="*/ 3 h 85"/>
                <a:gd name="T6" fmla="*/ 98 w 100"/>
                <a:gd name="T7" fmla="*/ 3 h 85"/>
                <a:gd name="T8" fmla="*/ 90 w 100"/>
                <a:gd name="T9" fmla="*/ 2 h 85"/>
                <a:gd name="T10" fmla="*/ 3 w 100"/>
                <a:gd name="T11" fmla="*/ 74 h 85"/>
                <a:gd name="T12" fmla="*/ 2 w 100"/>
                <a:gd name="T13" fmla="*/ 82 h 85"/>
                <a:gd name="T14" fmla="*/ 2 w 100"/>
                <a:gd name="T15" fmla="*/ 82 h 85"/>
                <a:gd name="T16" fmla="*/ 10 w 100"/>
                <a:gd name="T17" fmla="*/ 83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 h="85">
                  <a:moveTo>
                    <a:pt x="10" y="83"/>
                  </a:moveTo>
                  <a:cubicBezTo>
                    <a:pt x="97" y="11"/>
                    <a:pt x="97" y="11"/>
                    <a:pt x="97" y="11"/>
                  </a:cubicBezTo>
                  <a:cubicBezTo>
                    <a:pt x="100" y="9"/>
                    <a:pt x="100" y="5"/>
                    <a:pt x="98" y="3"/>
                  </a:cubicBezTo>
                  <a:cubicBezTo>
                    <a:pt x="98" y="3"/>
                    <a:pt x="98" y="3"/>
                    <a:pt x="98" y="3"/>
                  </a:cubicBezTo>
                  <a:cubicBezTo>
                    <a:pt x="96" y="1"/>
                    <a:pt x="93" y="0"/>
                    <a:pt x="90" y="2"/>
                  </a:cubicBezTo>
                  <a:cubicBezTo>
                    <a:pt x="3" y="74"/>
                    <a:pt x="3" y="74"/>
                    <a:pt x="3" y="74"/>
                  </a:cubicBezTo>
                  <a:cubicBezTo>
                    <a:pt x="1" y="76"/>
                    <a:pt x="0" y="80"/>
                    <a:pt x="2" y="82"/>
                  </a:cubicBezTo>
                  <a:cubicBezTo>
                    <a:pt x="2" y="82"/>
                    <a:pt x="2" y="82"/>
                    <a:pt x="2" y="82"/>
                  </a:cubicBezTo>
                  <a:cubicBezTo>
                    <a:pt x="4" y="84"/>
                    <a:pt x="8" y="85"/>
                    <a:pt x="10" y="83"/>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8" name="Freeform 125"/>
            <p:cNvSpPr/>
            <p:nvPr/>
          </p:nvSpPr>
          <p:spPr bwMode="auto">
            <a:xfrm>
              <a:off x="10563226" y="2994025"/>
              <a:ext cx="200025" cy="171450"/>
            </a:xfrm>
            <a:custGeom>
              <a:avLst/>
              <a:gdLst>
                <a:gd name="T0" fmla="*/ 123 w 126"/>
                <a:gd name="T1" fmla="*/ 98 h 108"/>
                <a:gd name="T2" fmla="*/ 9 w 126"/>
                <a:gd name="T3" fmla="*/ 1 h 108"/>
                <a:gd name="T4" fmla="*/ 2 w 126"/>
                <a:gd name="T5" fmla="*/ 2 h 108"/>
                <a:gd name="T6" fmla="*/ 2 w 126"/>
                <a:gd name="T7" fmla="*/ 2 h 108"/>
                <a:gd name="T8" fmla="*/ 2 w 126"/>
                <a:gd name="T9" fmla="*/ 10 h 108"/>
                <a:gd name="T10" fmla="*/ 116 w 126"/>
                <a:gd name="T11" fmla="*/ 106 h 108"/>
                <a:gd name="T12" fmla="*/ 124 w 126"/>
                <a:gd name="T13" fmla="*/ 106 h 108"/>
                <a:gd name="T14" fmla="*/ 124 w 126"/>
                <a:gd name="T15" fmla="*/ 106 h 108"/>
                <a:gd name="T16" fmla="*/ 123 w 126"/>
                <a:gd name="T17" fmla="*/ 98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6" h="108">
                  <a:moveTo>
                    <a:pt x="123" y="98"/>
                  </a:moveTo>
                  <a:cubicBezTo>
                    <a:pt x="9" y="1"/>
                    <a:pt x="9" y="1"/>
                    <a:pt x="9" y="1"/>
                  </a:cubicBezTo>
                  <a:cubicBezTo>
                    <a:pt x="7" y="0"/>
                    <a:pt x="4" y="0"/>
                    <a:pt x="2" y="2"/>
                  </a:cubicBezTo>
                  <a:cubicBezTo>
                    <a:pt x="2" y="2"/>
                    <a:pt x="2" y="2"/>
                    <a:pt x="2" y="2"/>
                  </a:cubicBezTo>
                  <a:cubicBezTo>
                    <a:pt x="0" y="4"/>
                    <a:pt x="0" y="8"/>
                    <a:pt x="2" y="10"/>
                  </a:cubicBezTo>
                  <a:cubicBezTo>
                    <a:pt x="116" y="106"/>
                    <a:pt x="116" y="106"/>
                    <a:pt x="116" y="106"/>
                  </a:cubicBezTo>
                  <a:cubicBezTo>
                    <a:pt x="118" y="108"/>
                    <a:pt x="122" y="108"/>
                    <a:pt x="124" y="106"/>
                  </a:cubicBezTo>
                  <a:cubicBezTo>
                    <a:pt x="124" y="106"/>
                    <a:pt x="124" y="106"/>
                    <a:pt x="124" y="106"/>
                  </a:cubicBezTo>
                  <a:cubicBezTo>
                    <a:pt x="126" y="103"/>
                    <a:pt x="125" y="100"/>
                    <a:pt x="123" y="98"/>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69" name="Rectangle 126"/>
            <p:cNvSpPr>
              <a:spLocks noChangeArrowheads="1"/>
            </p:cNvSpPr>
            <p:nvPr/>
          </p:nvSpPr>
          <p:spPr bwMode="auto">
            <a:xfrm>
              <a:off x="6253163" y="1758950"/>
              <a:ext cx="1576388" cy="1492250"/>
            </a:xfrm>
            <a:prstGeom prst="rect">
              <a:avLst/>
            </a:prstGeom>
            <a:solidFill>
              <a:srgbClr val="CF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70" name="Rectangle 127"/>
            <p:cNvSpPr>
              <a:spLocks noChangeArrowheads="1"/>
            </p:cNvSpPr>
            <p:nvPr/>
          </p:nvSpPr>
          <p:spPr bwMode="auto">
            <a:xfrm>
              <a:off x="6253163" y="1874838"/>
              <a:ext cx="1576388" cy="47625"/>
            </a:xfrm>
            <a:prstGeom prst="rect">
              <a:avLst/>
            </a:prstGeom>
            <a:solidFill>
              <a:srgbClr val="70CD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71" name="Freeform 128"/>
            <p:cNvSpPr/>
            <p:nvPr/>
          </p:nvSpPr>
          <p:spPr bwMode="auto">
            <a:xfrm>
              <a:off x="7829551" y="1758950"/>
              <a:ext cx="1001713" cy="1492250"/>
            </a:xfrm>
            <a:custGeom>
              <a:avLst/>
              <a:gdLst>
                <a:gd name="T0" fmla="*/ 631 w 631"/>
                <a:gd name="T1" fmla="*/ 940 h 940"/>
                <a:gd name="T2" fmla="*/ 0 w 631"/>
                <a:gd name="T3" fmla="*/ 940 h 940"/>
                <a:gd name="T4" fmla="*/ 0 w 631"/>
                <a:gd name="T5" fmla="*/ 0 h 940"/>
                <a:gd name="T6" fmla="*/ 631 w 631"/>
                <a:gd name="T7" fmla="*/ 31 h 940"/>
                <a:gd name="T8" fmla="*/ 631 w 631"/>
                <a:gd name="T9" fmla="*/ 940 h 940"/>
              </a:gdLst>
              <a:ahLst/>
              <a:cxnLst>
                <a:cxn ang="0">
                  <a:pos x="T0" y="T1"/>
                </a:cxn>
                <a:cxn ang="0">
                  <a:pos x="T2" y="T3"/>
                </a:cxn>
                <a:cxn ang="0">
                  <a:pos x="T4" y="T5"/>
                </a:cxn>
                <a:cxn ang="0">
                  <a:pos x="T6" y="T7"/>
                </a:cxn>
                <a:cxn ang="0">
                  <a:pos x="T8" y="T9"/>
                </a:cxn>
              </a:cxnLst>
              <a:rect l="0" t="0" r="r" b="b"/>
              <a:pathLst>
                <a:path w="631" h="940">
                  <a:moveTo>
                    <a:pt x="631" y="940"/>
                  </a:moveTo>
                  <a:lnTo>
                    <a:pt x="0" y="940"/>
                  </a:lnTo>
                  <a:lnTo>
                    <a:pt x="0" y="0"/>
                  </a:lnTo>
                  <a:lnTo>
                    <a:pt x="631" y="31"/>
                  </a:lnTo>
                  <a:lnTo>
                    <a:pt x="631" y="940"/>
                  </a:lnTo>
                  <a:close/>
                </a:path>
              </a:pathLst>
            </a:custGeom>
            <a:solidFill>
              <a:srgbClr val="77CD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sp>
          <p:nvSpPr>
            <p:cNvPr id="172" name="Rectangle 129"/>
            <p:cNvSpPr>
              <a:spLocks noChangeArrowheads="1"/>
            </p:cNvSpPr>
            <p:nvPr/>
          </p:nvSpPr>
          <p:spPr bwMode="auto">
            <a:xfrm>
              <a:off x="6253163" y="1758950"/>
              <a:ext cx="1657350" cy="114300"/>
            </a:xfrm>
            <a:prstGeom prst="rect">
              <a:avLst/>
            </a:prstGeom>
            <a:solidFill>
              <a:srgbClr val="E5FFF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73" name="Rectangle 130"/>
            <p:cNvSpPr>
              <a:spLocks noChangeArrowheads="1"/>
            </p:cNvSpPr>
            <p:nvPr/>
          </p:nvSpPr>
          <p:spPr bwMode="auto">
            <a:xfrm>
              <a:off x="7829551" y="1874838"/>
              <a:ext cx="1001713" cy="4762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74" name="Rectangle 131"/>
            <p:cNvSpPr>
              <a:spLocks noChangeArrowheads="1"/>
            </p:cNvSpPr>
            <p:nvPr/>
          </p:nvSpPr>
          <p:spPr bwMode="auto">
            <a:xfrm>
              <a:off x="6573838" y="2047875"/>
              <a:ext cx="228600" cy="493713"/>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75" name="Rectangle 132"/>
            <p:cNvSpPr>
              <a:spLocks noChangeArrowheads="1"/>
            </p:cNvSpPr>
            <p:nvPr/>
          </p:nvSpPr>
          <p:spPr bwMode="auto">
            <a:xfrm>
              <a:off x="6608763" y="2085975"/>
              <a:ext cx="193675" cy="4556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76" name="Rectangle 133"/>
            <p:cNvSpPr>
              <a:spLocks noChangeArrowheads="1"/>
            </p:cNvSpPr>
            <p:nvPr/>
          </p:nvSpPr>
          <p:spPr bwMode="auto">
            <a:xfrm>
              <a:off x="6691313" y="2085975"/>
              <a:ext cx="28575" cy="455613"/>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77" name="Rectangle 134"/>
            <p:cNvSpPr>
              <a:spLocks noChangeArrowheads="1"/>
            </p:cNvSpPr>
            <p:nvPr/>
          </p:nvSpPr>
          <p:spPr bwMode="auto">
            <a:xfrm>
              <a:off x="6608763" y="2209800"/>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78" name="Rectangle 135"/>
            <p:cNvSpPr>
              <a:spLocks noChangeArrowheads="1"/>
            </p:cNvSpPr>
            <p:nvPr/>
          </p:nvSpPr>
          <p:spPr bwMode="auto">
            <a:xfrm>
              <a:off x="6608763" y="2384425"/>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79" name="Rectangle 136"/>
            <p:cNvSpPr>
              <a:spLocks noChangeArrowheads="1"/>
            </p:cNvSpPr>
            <p:nvPr/>
          </p:nvSpPr>
          <p:spPr bwMode="auto">
            <a:xfrm>
              <a:off x="8056563" y="2066925"/>
              <a:ext cx="209550" cy="45402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0" name="Rectangle 137"/>
            <p:cNvSpPr>
              <a:spLocks noChangeArrowheads="1"/>
            </p:cNvSpPr>
            <p:nvPr/>
          </p:nvSpPr>
          <p:spPr bwMode="auto">
            <a:xfrm>
              <a:off x="8088313" y="2103438"/>
              <a:ext cx="177800" cy="417513"/>
            </a:xfrm>
            <a:prstGeom prst="rect">
              <a:avLst/>
            </a:prstGeom>
            <a:solidFill>
              <a:srgbClr val="4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1" name="Rectangle 138"/>
            <p:cNvSpPr>
              <a:spLocks noChangeArrowheads="1"/>
            </p:cNvSpPr>
            <p:nvPr/>
          </p:nvSpPr>
          <p:spPr bwMode="auto">
            <a:xfrm>
              <a:off x="8164513" y="2103438"/>
              <a:ext cx="25400" cy="41751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2" name="Rectangle 139"/>
            <p:cNvSpPr>
              <a:spLocks noChangeArrowheads="1"/>
            </p:cNvSpPr>
            <p:nvPr/>
          </p:nvSpPr>
          <p:spPr bwMode="auto">
            <a:xfrm>
              <a:off x="8088313" y="2216150"/>
              <a:ext cx="177800" cy="3016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3" name="Rectangle 140"/>
            <p:cNvSpPr>
              <a:spLocks noChangeArrowheads="1"/>
            </p:cNvSpPr>
            <p:nvPr/>
          </p:nvSpPr>
          <p:spPr bwMode="auto">
            <a:xfrm>
              <a:off x="8088313" y="2376488"/>
              <a:ext cx="177800" cy="31750"/>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4" name="Rectangle 141"/>
            <p:cNvSpPr>
              <a:spLocks noChangeArrowheads="1"/>
            </p:cNvSpPr>
            <p:nvPr/>
          </p:nvSpPr>
          <p:spPr bwMode="auto">
            <a:xfrm>
              <a:off x="8467726" y="2066925"/>
              <a:ext cx="209550" cy="45402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5" name="Rectangle 142"/>
            <p:cNvSpPr>
              <a:spLocks noChangeArrowheads="1"/>
            </p:cNvSpPr>
            <p:nvPr/>
          </p:nvSpPr>
          <p:spPr bwMode="auto">
            <a:xfrm>
              <a:off x="8499476" y="2103438"/>
              <a:ext cx="177800" cy="417513"/>
            </a:xfrm>
            <a:prstGeom prst="rect">
              <a:avLst/>
            </a:prstGeom>
            <a:solidFill>
              <a:srgbClr val="4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6" name="Rectangle 143"/>
            <p:cNvSpPr>
              <a:spLocks noChangeArrowheads="1"/>
            </p:cNvSpPr>
            <p:nvPr/>
          </p:nvSpPr>
          <p:spPr bwMode="auto">
            <a:xfrm>
              <a:off x="8575676" y="2103438"/>
              <a:ext cx="26988" cy="41751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7" name="Rectangle 144"/>
            <p:cNvSpPr>
              <a:spLocks noChangeArrowheads="1"/>
            </p:cNvSpPr>
            <p:nvPr/>
          </p:nvSpPr>
          <p:spPr bwMode="auto">
            <a:xfrm>
              <a:off x="8499476" y="2216150"/>
              <a:ext cx="177800" cy="3016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8" name="Rectangle 145"/>
            <p:cNvSpPr>
              <a:spLocks noChangeArrowheads="1"/>
            </p:cNvSpPr>
            <p:nvPr/>
          </p:nvSpPr>
          <p:spPr bwMode="auto">
            <a:xfrm>
              <a:off x="8499476" y="2376488"/>
              <a:ext cx="177800" cy="31750"/>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89" name="Rectangle 146"/>
            <p:cNvSpPr>
              <a:spLocks noChangeArrowheads="1"/>
            </p:cNvSpPr>
            <p:nvPr/>
          </p:nvSpPr>
          <p:spPr bwMode="auto">
            <a:xfrm>
              <a:off x="8056563" y="2638425"/>
              <a:ext cx="209550" cy="45402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0" name="Rectangle 147"/>
            <p:cNvSpPr>
              <a:spLocks noChangeArrowheads="1"/>
            </p:cNvSpPr>
            <p:nvPr/>
          </p:nvSpPr>
          <p:spPr bwMode="auto">
            <a:xfrm>
              <a:off x="8088313" y="2674938"/>
              <a:ext cx="177800" cy="417513"/>
            </a:xfrm>
            <a:prstGeom prst="rect">
              <a:avLst/>
            </a:prstGeom>
            <a:solidFill>
              <a:srgbClr val="4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1" name="Rectangle 148"/>
            <p:cNvSpPr>
              <a:spLocks noChangeArrowheads="1"/>
            </p:cNvSpPr>
            <p:nvPr/>
          </p:nvSpPr>
          <p:spPr bwMode="auto">
            <a:xfrm>
              <a:off x="8164513" y="2674938"/>
              <a:ext cx="25400" cy="41751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2" name="Rectangle 149"/>
            <p:cNvSpPr>
              <a:spLocks noChangeArrowheads="1"/>
            </p:cNvSpPr>
            <p:nvPr/>
          </p:nvSpPr>
          <p:spPr bwMode="auto">
            <a:xfrm>
              <a:off x="8088313" y="2787650"/>
              <a:ext cx="177800" cy="3016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3" name="Rectangle 150"/>
            <p:cNvSpPr>
              <a:spLocks noChangeArrowheads="1"/>
            </p:cNvSpPr>
            <p:nvPr/>
          </p:nvSpPr>
          <p:spPr bwMode="auto">
            <a:xfrm>
              <a:off x="8088313" y="2949575"/>
              <a:ext cx="177800" cy="3016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4" name="Rectangle 151"/>
            <p:cNvSpPr>
              <a:spLocks noChangeArrowheads="1"/>
            </p:cNvSpPr>
            <p:nvPr/>
          </p:nvSpPr>
          <p:spPr bwMode="auto">
            <a:xfrm>
              <a:off x="8467726" y="2638425"/>
              <a:ext cx="209550" cy="454025"/>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5" name="Rectangle 152"/>
            <p:cNvSpPr>
              <a:spLocks noChangeArrowheads="1"/>
            </p:cNvSpPr>
            <p:nvPr/>
          </p:nvSpPr>
          <p:spPr bwMode="auto">
            <a:xfrm>
              <a:off x="8499476" y="2674938"/>
              <a:ext cx="177800" cy="417513"/>
            </a:xfrm>
            <a:prstGeom prst="rect">
              <a:avLst/>
            </a:prstGeom>
            <a:solidFill>
              <a:srgbClr val="4399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6" name="Rectangle 153"/>
            <p:cNvSpPr>
              <a:spLocks noChangeArrowheads="1"/>
            </p:cNvSpPr>
            <p:nvPr/>
          </p:nvSpPr>
          <p:spPr bwMode="auto">
            <a:xfrm>
              <a:off x="8575676" y="2674938"/>
              <a:ext cx="26988" cy="41751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7" name="Rectangle 154"/>
            <p:cNvSpPr>
              <a:spLocks noChangeArrowheads="1"/>
            </p:cNvSpPr>
            <p:nvPr/>
          </p:nvSpPr>
          <p:spPr bwMode="auto">
            <a:xfrm>
              <a:off x="8499476" y="2787650"/>
              <a:ext cx="177800" cy="3016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8" name="Rectangle 155"/>
            <p:cNvSpPr>
              <a:spLocks noChangeArrowheads="1"/>
            </p:cNvSpPr>
            <p:nvPr/>
          </p:nvSpPr>
          <p:spPr bwMode="auto">
            <a:xfrm>
              <a:off x="8499476" y="2949575"/>
              <a:ext cx="177800" cy="30163"/>
            </a:xfrm>
            <a:prstGeom prst="rect">
              <a:avLst/>
            </a:prstGeom>
            <a:solidFill>
              <a:srgbClr val="79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199" name="Rectangle 156"/>
            <p:cNvSpPr>
              <a:spLocks noChangeArrowheads="1"/>
            </p:cNvSpPr>
            <p:nvPr/>
          </p:nvSpPr>
          <p:spPr bwMode="auto">
            <a:xfrm>
              <a:off x="6573838" y="2614613"/>
              <a:ext cx="228600" cy="495300"/>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0" name="Rectangle 157"/>
            <p:cNvSpPr>
              <a:spLocks noChangeArrowheads="1"/>
            </p:cNvSpPr>
            <p:nvPr/>
          </p:nvSpPr>
          <p:spPr bwMode="auto">
            <a:xfrm>
              <a:off x="6608763" y="2654300"/>
              <a:ext cx="193675" cy="4556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1" name="Rectangle 158"/>
            <p:cNvSpPr>
              <a:spLocks noChangeArrowheads="1"/>
            </p:cNvSpPr>
            <p:nvPr/>
          </p:nvSpPr>
          <p:spPr bwMode="auto">
            <a:xfrm>
              <a:off x="6691313" y="2654300"/>
              <a:ext cx="28575" cy="455613"/>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2" name="Rectangle 159"/>
            <p:cNvSpPr>
              <a:spLocks noChangeArrowheads="1"/>
            </p:cNvSpPr>
            <p:nvPr/>
          </p:nvSpPr>
          <p:spPr bwMode="auto">
            <a:xfrm>
              <a:off x="6608763" y="2776538"/>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3" name="Rectangle 160"/>
            <p:cNvSpPr>
              <a:spLocks noChangeArrowheads="1"/>
            </p:cNvSpPr>
            <p:nvPr/>
          </p:nvSpPr>
          <p:spPr bwMode="auto">
            <a:xfrm>
              <a:off x="6608763" y="2952750"/>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4" name="Rectangle 161"/>
            <p:cNvSpPr>
              <a:spLocks noChangeArrowheads="1"/>
            </p:cNvSpPr>
            <p:nvPr/>
          </p:nvSpPr>
          <p:spPr bwMode="auto">
            <a:xfrm>
              <a:off x="6954838" y="2614613"/>
              <a:ext cx="228600" cy="495300"/>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5" name="Rectangle 162"/>
            <p:cNvSpPr>
              <a:spLocks noChangeArrowheads="1"/>
            </p:cNvSpPr>
            <p:nvPr/>
          </p:nvSpPr>
          <p:spPr bwMode="auto">
            <a:xfrm>
              <a:off x="6989763" y="2654300"/>
              <a:ext cx="193675" cy="4556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6" name="Rectangle 163"/>
            <p:cNvSpPr>
              <a:spLocks noChangeArrowheads="1"/>
            </p:cNvSpPr>
            <p:nvPr/>
          </p:nvSpPr>
          <p:spPr bwMode="auto">
            <a:xfrm>
              <a:off x="7072313" y="2654300"/>
              <a:ext cx="28575" cy="455613"/>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7" name="Rectangle 164"/>
            <p:cNvSpPr>
              <a:spLocks noChangeArrowheads="1"/>
            </p:cNvSpPr>
            <p:nvPr/>
          </p:nvSpPr>
          <p:spPr bwMode="auto">
            <a:xfrm>
              <a:off x="6989763" y="2776538"/>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8" name="Rectangle 165"/>
            <p:cNvSpPr>
              <a:spLocks noChangeArrowheads="1"/>
            </p:cNvSpPr>
            <p:nvPr/>
          </p:nvSpPr>
          <p:spPr bwMode="auto">
            <a:xfrm>
              <a:off x="6989763" y="2952750"/>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09" name="Rectangle 166"/>
            <p:cNvSpPr>
              <a:spLocks noChangeArrowheads="1"/>
            </p:cNvSpPr>
            <p:nvPr/>
          </p:nvSpPr>
          <p:spPr bwMode="auto">
            <a:xfrm>
              <a:off x="7316788" y="2614613"/>
              <a:ext cx="228600" cy="495300"/>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0" name="Rectangle 167"/>
            <p:cNvSpPr>
              <a:spLocks noChangeArrowheads="1"/>
            </p:cNvSpPr>
            <p:nvPr/>
          </p:nvSpPr>
          <p:spPr bwMode="auto">
            <a:xfrm>
              <a:off x="7351713" y="2654300"/>
              <a:ext cx="193675" cy="4556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1" name="Rectangle 168"/>
            <p:cNvSpPr>
              <a:spLocks noChangeArrowheads="1"/>
            </p:cNvSpPr>
            <p:nvPr/>
          </p:nvSpPr>
          <p:spPr bwMode="auto">
            <a:xfrm>
              <a:off x="7434263" y="2654300"/>
              <a:ext cx="28575" cy="455613"/>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2" name="Rectangle 169"/>
            <p:cNvSpPr>
              <a:spLocks noChangeArrowheads="1"/>
            </p:cNvSpPr>
            <p:nvPr/>
          </p:nvSpPr>
          <p:spPr bwMode="auto">
            <a:xfrm>
              <a:off x="7351713" y="2776538"/>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3" name="Rectangle 170"/>
            <p:cNvSpPr>
              <a:spLocks noChangeArrowheads="1"/>
            </p:cNvSpPr>
            <p:nvPr/>
          </p:nvSpPr>
          <p:spPr bwMode="auto">
            <a:xfrm>
              <a:off x="7351713" y="2952750"/>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4" name="Rectangle 171"/>
            <p:cNvSpPr>
              <a:spLocks noChangeArrowheads="1"/>
            </p:cNvSpPr>
            <p:nvPr/>
          </p:nvSpPr>
          <p:spPr bwMode="auto">
            <a:xfrm>
              <a:off x="7316788" y="2044700"/>
              <a:ext cx="228600" cy="493713"/>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5" name="Rectangle 172"/>
            <p:cNvSpPr>
              <a:spLocks noChangeArrowheads="1"/>
            </p:cNvSpPr>
            <p:nvPr/>
          </p:nvSpPr>
          <p:spPr bwMode="auto">
            <a:xfrm>
              <a:off x="7351713" y="2082800"/>
              <a:ext cx="193675" cy="4556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6" name="Rectangle 173"/>
            <p:cNvSpPr>
              <a:spLocks noChangeArrowheads="1"/>
            </p:cNvSpPr>
            <p:nvPr/>
          </p:nvSpPr>
          <p:spPr bwMode="auto">
            <a:xfrm>
              <a:off x="7434263" y="2082800"/>
              <a:ext cx="28575" cy="455613"/>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7" name="Rectangle 174"/>
            <p:cNvSpPr>
              <a:spLocks noChangeArrowheads="1"/>
            </p:cNvSpPr>
            <p:nvPr/>
          </p:nvSpPr>
          <p:spPr bwMode="auto">
            <a:xfrm>
              <a:off x="7351713" y="2206625"/>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8" name="Rectangle 175"/>
            <p:cNvSpPr>
              <a:spLocks noChangeArrowheads="1"/>
            </p:cNvSpPr>
            <p:nvPr/>
          </p:nvSpPr>
          <p:spPr bwMode="auto">
            <a:xfrm>
              <a:off x="7351713" y="2381250"/>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19" name="Rectangle 176"/>
            <p:cNvSpPr>
              <a:spLocks noChangeArrowheads="1"/>
            </p:cNvSpPr>
            <p:nvPr/>
          </p:nvSpPr>
          <p:spPr bwMode="auto">
            <a:xfrm>
              <a:off x="6954838" y="2044700"/>
              <a:ext cx="228600" cy="493713"/>
            </a:xfrm>
            <a:prstGeom prst="rect">
              <a:avLst/>
            </a:prstGeom>
            <a:solidFill>
              <a:srgbClr val="4097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0" name="Rectangle 177"/>
            <p:cNvSpPr>
              <a:spLocks noChangeArrowheads="1"/>
            </p:cNvSpPr>
            <p:nvPr/>
          </p:nvSpPr>
          <p:spPr bwMode="auto">
            <a:xfrm>
              <a:off x="6989763" y="2082800"/>
              <a:ext cx="193675" cy="455613"/>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1" name="Rectangle 178"/>
            <p:cNvSpPr>
              <a:spLocks noChangeArrowheads="1"/>
            </p:cNvSpPr>
            <p:nvPr/>
          </p:nvSpPr>
          <p:spPr bwMode="auto">
            <a:xfrm>
              <a:off x="7072313" y="2082800"/>
              <a:ext cx="28575" cy="455613"/>
            </a:xfrm>
            <a:prstGeom prst="rect">
              <a:avLst/>
            </a:prstGeom>
            <a:solidFill>
              <a:srgbClr val="CEF0FE"/>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2" name="Rectangle 179"/>
            <p:cNvSpPr>
              <a:spLocks noChangeArrowheads="1"/>
            </p:cNvSpPr>
            <p:nvPr/>
          </p:nvSpPr>
          <p:spPr bwMode="auto">
            <a:xfrm>
              <a:off x="6989763" y="2206625"/>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3" name="Rectangle 180"/>
            <p:cNvSpPr>
              <a:spLocks noChangeArrowheads="1"/>
            </p:cNvSpPr>
            <p:nvPr/>
          </p:nvSpPr>
          <p:spPr bwMode="auto">
            <a:xfrm>
              <a:off x="6989763" y="2381250"/>
              <a:ext cx="193675" cy="33338"/>
            </a:xfrm>
            <a:prstGeom prst="rect">
              <a:avLst/>
            </a:prstGeom>
            <a:solidFill>
              <a:srgbClr val="CCF0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4" name="Rectangle 181"/>
            <p:cNvSpPr>
              <a:spLocks noChangeArrowheads="1"/>
            </p:cNvSpPr>
            <p:nvPr/>
          </p:nvSpPr>
          <p:spPr bwMode="auto">
            <a:xfrm>
              <a:off x="7716838" y="2095500"/>
              <a:ext cx="166688"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5" name="Rectangle 182"/>
            <p:cNvSpPr>
              <a:spLocks noChangeArrowheads="1"/>
            </p:cNvSpPr>
            <p:nvPr/>
          </p:nvSpPr>
          <p:spPr bwMode="auto">
            <a:xfrm>
              <a:off x="7599363" y="2305050"/>
              <a:ext cx="127000"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6" name="Rectangle 183"/>
            <p:cNvSpPr>
              <a:spLocks noChangeArrowheads="1"/>
            </p:cNvSpPr>
            <p:nvPr/>
          </p:nvSpPr>
          <p:spPr bwMode="auto">
            <a:xfrm>
              <a:off x="7651751" y="3076575"/>
              <a:ext cx="1285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7" name="Rectangle 184"/>
            <p:cNvSpPr>
              <a:spLocks noChangeArrowheads="1"/>
            </p:cNvSpPr>
            <p:nvPr/>
          </p:nvSpPr>
          <p:spPr bwMode="auto">
            <a:xfrm>
              <a:off x="6800851" y="3157538"/>
              <a:ext cx="128588"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8" name="Rectangle 185"/>
            <p:cNvSpPr>
              <a:spLocks noChangeArrowheads="1"/>
            </p:cNvSpPr>
            <p:nvPr/>
          </p:nvSpPr>
          <p:spPr bwMode="auto">
            <a:xfrm>
              <a:off x="6400801" y="2089150"/>
              <a:ext cx="127000"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29" name="Rectangle 186"/>
            <p:cNvSpPr>
              <a:spLocks noChangeArrowheads="1"/>
            </p:cNvSpPr>
            <p:nvPr/>
          </p:nvSpPr>
          <p:spPr bwMode="auto">
            <a:xfrm>
              <a:off x="6249988" y="2306638"/>
              <a:ext cx="128588"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30" name="Rectangle 187"/>
            <p:cNvSpPr>
              <a:spLocks noChangeArrowheads="1"/>
            </p:cNvSpPr>
            <p:nvPr/>
          </p:nvSpPr>
          <p:spPr bwMode="auto">
            <a:xfrm>
              <a:off x="6180138" y="2613025"/>
              <a:ext cx="127000"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31" name="Rectangle 188"/>
            <p:cNvSpPr>
              <a:spLocks noChangeArrowheads="1"/>
            </p:cNvSpPr>
            <p:nvPr/>
          </p:nvSpPr>
          <p:spPr bwMode="auto">
            <a:xfrm>
              <a:off x="6448426" y="2960688"/>
              <a:ext cx="127000"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32" name="Rectangle 189"/>
            <p:cNvSpPr>
              <a:spLocks noChangeArrowheads="1"/>
            </p:cNvSpPr>
            <p:nvPr/>
          </p:nvSpPr>
          <p:spPr bwMode="auto">
            <a:xfrm>
              <a:off x="7793038" y="2647950"/>
              <a:ext cx="166688" cy="41275"/>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33" name="Rectangle 190"/>
            <p:cNvSpPr>
              <a:spLocks noChangeArrowheads="1"/>
            </p:cNvSpPr>
            <p:nvPr/>
          </p:nvSpPr>
          <p:spPr bwMode="auto">
            <a:xfrm>
              <a:off x="7573963" y="2646363"/>
              <a:ext cx="1666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34" name="Rectangle 191"/>
            <p:cNvSpPr>
              <a:spLocks noChangeArrowheads="1"/>
            </p:cNvSpPr>
            <p:nvPr/>
          </p:nvSpPr>
          <p:spPr bwMode="auto">
            <a:xfrm>
              <a:off x="7688263" y="2933700"/>
              <a:ext cx="166688" cy="39688"/>
            </a:xfrm>
            <a:prstGeom prst="rect">
              <a:avLst/>
            </a:prstGeom>
            <a:solidFill>
              <a:srgbClr val="77CD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41" name="Freeform 24"/>
            <p:cNvSpPr/>
            <p:nvPr/>
          </p:nvSpPr>
          <p:spPr bwMode="auto">
            <a:xfrm>
              <a:off x="5203826" y="644525"/>
              <a:ext cx="122238" cy="103188"/>
            </a:xfrm>
            <a:custGeom>
              <a:avLst/>
              <a:gdLst>
                <a:gd name="T0" fmla="*/ 69 w 77"/>
                <a:gd name="T1" fmla="*/ 63 h 65"/>
                <a:gd name="T2" fmla="*/ 2 w 77"/>
                <a:gd name="T3" fmla="*/ 8 h 65"/>
                <a:gd name="T4" fmla="*/ 2 w 77"/>
                <a:gd name="T5" fmla="*/ 2 h 65"/>
                <a:gd name="T6" fmla="*/ 2 w 77"/>
                <a:gd name="T7" fmla="*/ 2 h 65"/>
                <a:gd name="T8" fmla="*/ 8 w 77"/>
                <a:gd name="T9" fmla="*/ 2 h 65"/>
                <a:gd name="T10" fmla="*/ 75 w 77"/>
                <a:gd name="T11" fmla="*/ 57 h 65"/>
                <a:gd name="T12" fmla="*/ 75 w 77"/>
                <a:gd name="T13" fmla="*/ 63 h 65"/>
                <a:gd name="T14" fmla="*/ 75 w 77"/>
                <a:gd name="T15" fmla="*/ 63 h 65"/>
                <a:gd name="T16" fmla="*/ 69 w 77"/>
                <a:gd name="T17" fmla="*/ 63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7" h="65">
                  <a:moveTo>
                    <a:pt x="69" y="63"/>
                  </a:moveTo>
                  <a:cubicBezTo>
                    <a:pt x="2" y="8"/>
                    <a:pt x="2" y="8"/>
                    <a:pt x="2" y="8"/>
                  </a:cubicBezTo>
                  <a:cubicBezTo>
                    <a:pt x="1" y="7"/>
                    <a:pt x="0" y="4"/>
                    <a:pt x="2" y="2"/>
                  </a:cubicBezTo>
                  <a:cubicBezTo>
                    <a:pt x="2" y="2"/>
                    <a:pt x="2" y="2"/>
                    <a:pt x="2" y="2"/>
                  </a:cubicBezTo>
                  <a:cubicBezTo>
                    <a:pt x="3" y="0"/>
                    <a:pt x="6" y="0"/>
                    <a:pt x="8" y="2"/>
                  </a:cubicBezTo>
                  <a:cubicBezTo>
                    <a:pt x="75" y="57"/>
                    <a:pt x="75" y="57"/>
                    <a:pt x="75" y="57"/>
                  </a:cubicBezTo>
                  <a:cubicBezTo>
                    <a:pt x="76" y="58"/>
                    <a:pt x="77" y="61"/>
                    <a:pt x="75" y="63"/>
                  </a:cubicBezTo>
                  <a:cubicBezTo>
                    <a:pt x="75" y="63"/>
                    <a:pt x="75" y="63"/>
                    <a:pt x="75" y="63"/>
                  </a:cubicBezTo>
                  <a:cubicBezTo>
                    <a:pt x="74" y="65"/>
                    <a:pt x="71" y="65"/>
                    <a:pt x="69" y="63"/>
                  </a:cubicBezTo>
                  <a:close/>
                </a:path>
              </a:pathLst>
            </a:custGeom>
            <a:solidFill>
              <a:srgbClr val="5CC6C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endParaRPr lang="zh-CN" altLang="en-US" sz="1350"/>
            </a:p>
          </p:txBody>
        </p:sp>
      </p:grpSp>
      <p:grpSp>
        <p:nvGrpSpPr>
          <p:cNvPr id="4" name="组合 3"/>
          <p:cNvGrpSpPr/>
          <p:nvPr/>
        </p:nvGrpSpPr>
        <p:grpSpPr>
          <a:xfrm>
            <a:off x="1" y="2686631"/>
            <a:ext cx="9141619" cy="3314119"/>
            <a:chOff x="1" y="3252788"/>
            <a:chExt cx="12188825" cy="3605212"/>
          </a:xfrm>
        </p:grpSpPr>
        <p:sp>
          <p:nvSpPr>
            <p:cNvPr id="235" name="Rectangle 192"/>
            <p:cNvSpPr>
              <a:spLocks noChangeArrowheads="1"/>
            </p:cNvSpPr>
            <p:nvPr/>
          </p:nvSpPr>
          <p:spPr bwMode="auto">
            <a:xfrm>
              <a:off x="1" y="3252788"/>
              <a:ext cx="12188825" cy="3605212"/>
            </a:xfrm>
            <a:prstGeom prst="rect">
              <a:avLst/>
            </a:prstGeom>
            <a:solidFill>
              <a:srgbClr val="FF93A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236" name="Rectangle 193"/>
            <p:cNvSpPr>
              <a:spLocks noChangeArrowheads="1"/>
            </p:cNvSpPr>
            <p:nvPr/>
          </p:nvSpPr>
          <p:spPr bwMode="auto">
            <a:xfrm>
              <a:off x="1" y="3365500"/>
              <a:ext cx="12188825" cy="3492500"/>
            </a:xfrm>
            <a:prstGeom prst="rect">
              <a:avLst/>
            </a:prstGeom>
            <a:solidFill>
              <a:srgbClr val="B9A8F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grpSp>
      <p:sp>
        <p:nvSpPr>
          <p:cNvPr id="2" name="标题 1"/>
          <p:cNvSpPr>
            <a:spLocks noGrp="1"/>
          </p:cNvSpPr>
          <p:nvPr>
            <p:ph type="title" hasCustomPrompt="1"/>
          </p:nvPr>
        </p:nvSpPr>
        <p:spPr>
          <a:xfrm>
            <a:off x="2519652" y="3043238"/>
            <a:ext cx="4104697" cy="771524"/>
          </a:xfrm>
        </p:spPr>
        <p:txBody>
          <a:bodyPr>
            <a:normAutofit/>
          </a:bodyPr>
          <a:lstStyle>
            <a:lvl1pPr algn="ctr">
              <a:defRPr sz="6000">
                <a:solidFill>
                  <a:schemeClr val="bg1"/>
                </a:solidFill>
              </a:defRPr>
            </a:lvl1pPr>
          </a:lstStyle>
          <a:p>
            <a:r>
              <a:rPr lang="zh-CN" altLang="en-US" dirty="0"/>
              <a:t>编辑标题</a:t>
            </a:r>
          </a:p>
        </p:txBody>
      </p:sp>
      <p:sp>
        <p:nvSpPr>
          <p:cNvPr id="6" name="文本占位符 5"/>
          <p:cNvSpPr>
            <a:spLocks noGrp="1"/>
          </p:cNvSpPr>
          <p:nvPr>
            <p:ph type="body" sz="quarter" idx="10"/>
          </p:nvPr>
        </p:nvSpPr>
        <p:spPr>
          <a:xfrm>
            <a:off x="2501504" y="3871535"/>
            <a:ext cx="4123134" cy="648891"/>
          </a:xfrm>
        </p:spPr>
        <p:txBody>
          <a:bodyPr>
            <a:normAutofit/>
          </a:bodyPr>
          <a:lstStyle>
            <a:lvl1pPr marL="0" indent="0" algn="ctr">
              <a:buNone/>
              <a:defRPr sz="2800">
                <a:solidFill>
                  <a:schemeClr val="bg1"/>
                </a:solidFill>
              </a:defRPr>
            </a:lvl1pPr>
          </a:lstStyle>
          <a:p>
            <a:pPr lvl="0"/>
            <a:endParaRPr lang="zh-CN" alt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6489D9C7-5DC6-4263-87FF-7C99F6FB63C3}" type="datetime1">
              <a:rPr lang="zh-CN" altLang="en-US" smtClean="0"/>
              <a:t>2023/9/25</a:t>
            </a:fld>
            <a:endParaRPr lang="zh-CN" altLang="en-US"/>
          </a:p>
        </p:txBody>
      </p:sp>
      <p:sp>
        <p:nvSpPr>
          <p:cNvPr id="4" name="页脚占位符 3"/>
          <p:cNvSpPr>
            <a:spLocks noGrp="1"/>
          </p:cNvSpPr>
          <p:nvPr>
            <p:ph type="ftr" sz="quarter" idx="11"/>
          </p:nvPr>
        </p:nvSpPr>
        <p:spPr/>
        <p:txBody>
          <a:bodyPr/>
          <a:lstStyle/>
          <a:p>
            <a:r>
              <a:rPr lang="en-US" altLang="zh-CN"/>
              <a:t>www.islide.cc</a:t>
            </a:r>
            <a:endParaRPr lang="zh-CN" altLang="en-US" dirty="0"/>
          </a:p>
        </p:txBody>
      </p:sp>
      <p:sp>
        <p:nvSpPr>
          <p:cNvPr id="5" name="灯片编号占位符 4"/>
          <p:cNvSpPr>
            <a:spLocks noGrp="1"/>
          </p:cNvSpPr>
          <p:nvPr>
            <p:ph type="sldNum" sz="quarter" idx="12"/>
          </p:nvPr>
        </p:nvSpPr>
        <p:spPr/>
        <p:txBody>
          <a:bodyPr/>
          <a:lstStyle/>
          <a:p>
            <a:fld id="{5DD3DB80-B894-403A-B48E-6FDC1A72010E}" type="slidenum">
              <a:rPr lang="zh-CN" altLang="en-US" smtClean="0"/>
              <a:t>‹#›</a:t>
            </a:fld>
            <a:endParaRPr lang="zh-CN" altLang="en-US"/>
          </a:p>
        </p:txBody>
      </p:sp>
      <p:sp>
        <p:nvSpPr>
          <p:cNvPr id="6" name="标题 5"/>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8" name="内容占位符 7"/>
          <p:cNvSpPr>
            <a:spLocks noGrp="1"/>
          </p:cNvSpPr>
          <p:nvPr>
            <p:ph sz="quarter" idx="13"/>
          </p:nvPr>
        </p:nvSpPr>
        <p:spPr>
          <a:xfrm>
            <a:off x="502444" y="1704974"/>
            <a:ext cx="8137922" cy="3755231"/>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49" name="Rectangle 5"/>
          <p:cNvSpPr>
            <a:spLocks noChangeArrowheads="1"/>
          </p:cNvSpPr>
          <p:nvPr/>
        </p:nvSpPr>
        <p:spPr bwMode="auto">
          <a:xfrm>
            <a:off x="1" y="858441"/>
            <a:ext cx="9141619" cy="5143500"/>
          </a:xfrm>
          <a:prstGeom prst="rect">
            <a:avLst/>
          </a:prstGeom>
          <a:solidFill>
            <a:srgbClr val="FFF0F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endParaRPr lang="zh-CN" altLang="en-US" sz="1350"/>
          </a:p>
        </p:txBody>
      </p:sp>
      <p:sp>
        <p:nvSpPr>
          <p:cNvPr id="6" name="Freeform 6"/>
          <p:cNvSpPr/>
          <p:nvPr/>
        </p:nvSpPr>
        <p:spPr bwMode="auto">
          <a:xfrm>
            <a:off x="-1191" y="3194447"/>
            <a:ext cx="9146381" cy="2807494"/>
          </a:xfrm>
          <a:custGeom>
            <a:avLst/>
            <a:gdLst>
              <a:gd name="T0" fmla="*/ 0 w 7685"/>
              <a:gd name="T1" fmla="*/ 1802 h 2358"/>
              <a:gd name="T2" fmla="*/ 361 w 7685"/>
              <a:gd name="T3" fmla="*/ 1299 h 2358"/>
              <a:gd name="T4" fmla="*/ 900 w 7685"/>
              <a:gd name="T5" fmla="*/ 59 h 2358"/>
              <a:gd name="T6" fmla="*/ 1545 w 7685"/>
              <a:gd name="T7" fmla="*/ 1124 h 2358"/>
              <a:gd name="T8" fmla="*/ 2339 w 7685"/>
              <a:gd name="T9" fmla="*/ 1226 h 2358"/>
              <a:gd name="T10" fmla="*/ 3883 w 7685"/>
              <a:gd name="T11" fmla="*/ 920 h 2358"/>
              <a:gd name="T12" fmla="*/ 5262 w 7685"/>
              <a:gd name="T13" fmla="*/ 1182 h 2358"/>
              <a:gd name="T14" fmla="*/ 6476 w 7685"/>
              <a:gd name="T15" fmla="*/ 1299 h 2358"/>
              <a:gd name="T16" fmla="*/ 7105 w 7685"/>
              <a:gd name="T17" fmla="*/ 1007 h 2358"/>
              <a:gd name="T18" fmla="*/ 7685 w 7685"/>
              <a:gd name="T19" fmla="*/ 1610 h 2358"/>
              <a:gd name="T20" fmla="*/ 7680 w 7685"/>
              <a:gd name="T21" fmla="*/ 2358 h 2358"/>
              <a:gd name="T22" fmla="*/ 0 w 7685"/>
              <a:gd name="T23" fmla="*/ 2358 h 2358"/>
              <a:gd name="T24" fmla="*/ 0 w 7685"/>
              <a:gd name="T25" fmla="*/ 1802 h 2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85" h="2358">
                <a:moveTo>
                  <a:pt x="0" y="1802"/>
                </a:moveTo>
                <a:cubicBezTo>
                  <a:pt x="0" y="1802"/>
                  <a:pt x="331" y="1649"/>
                  <a:pt x="361" y="1299"/>
                </a:cubicBezTo>
                <a:cubicBezTo>
                  <a:pt x="391" y="949"/>
                  <a:pt x="616" y="117"/>
                  <a:pt x="900" y="59"/>
                </a:cubicBezTo>
                <a:cubicBezTo>
                  <a:pt x="1185" y="0"/>
                  <a:pt x="1470" y="861"/>
                  <a:pt x="1545" y="1124"/>
                </a:cubicBezTo>
                <a:cubicBezTo>
                  <a:pt x="1620" y="1386"/>
                  <a:pt x="1980" y="1634"/>
                  <a:pt x="2339" y="1226"/>
                </a:cubicBezTo>
                <a:cubicBezTo>
                  <a:pt x="2699" y="817"/>
                  <a:pt x="3568" y="774"/>
                  <a:pt x="3883" y="920"/>
                </a:cubicBezTo>
                <a:cubicBezTo>
                  <a:pt x="4198" y="1065"/>
                  <a:pt x="4872" y="1197"/>
                  <a:pt x="5262" y="1182"/>
                </a:cubicBezTo>
                <a:cubicBezTo>
                  <a:pt x="5651" y="1168"/>
                  <a:pt x="6161" y="1153"/>
                  <a:pt x="6476" y="1299"/>
                </a:cubicBezTo>
                <a:cubicBezTo>
                  <a:pt x="6790" y="1445"/>
                  <a:pt x="6895" y="861"/>
                  <a:pt x="7105" y="1007"/>
                </a:cubicBezTo>
                <a:cubicBezTo>
                  <a:pt x="7315" y="1153"/>
                  <a:pt x="7685" y="1610"/>
                  <a:pt x="7685" y="1610"/>
                </a:cubicBezTo>
                <a:cubicBezTo>
                  <a:pt x="7680" y="2358"/>
                  <a:pt x="7680" y="2358"/>
                  <a:pt x="7680" y="2358"/>
                </a:cubicBezTo>
                <a:cubicBezTo>
                  <a:pt x="0" y="2358"/>
                  <a:pt x="0" y="2358"/>
                  <a:pt x="0" y="2358"/>
                </a:cubicBezTo>
                <a:lnTo>
                  <a:pt x="0" y="1802"/>
                </a:lnTo>
                <a:close/>
              </a:path>
            </a:pathLst>
          </a:custGeom>
          <a:solidFill>
            <a:srgbClr val="FF93AF"/>
          </a:solidFill>
          <a:ln>
            <a:noFill/>
          </a:ln>
        </p:spPr>
        <p:txBody>
          <a:bodyPr vert="horz" wrap="square" lIns="68580" tIns="34290" rIns="68580" bIns="34290" numCol="1" anchor="t" anchorCtr="0" compatLnSpc="1"/>
          <a:lstStyle/>
          <a:p>
            <a:endParaRPr lang="zh-CN" altLang="en-US" sz="1350"/>
          </a:p>
        </p:txBody>
      </p:sp>
      <p:sp>
        <p:nvSpPr>
          <p:cNvPr id="7" name="Freeform 7"/>
          <p:cNvSpPr/>
          <p:nvPr/>
        </p:nvSpPr>
        <p:spPr bwMode="auto">
          <a:xfrm>
            <a:off x="1521619" y="4416029"/>
            <a:ext cx="7617619" cy="1585913"/>
          </a:xfrm>
          <a:custGeom>
            <a:avLst/>
            <a:gdLst>
              <a:gd name="T0" fmla="*/ 6401 w 6401"/>
              <a:gd name="T1" fmla="*/ 1332 h 1332"/>
              <a:gd name="T2" fmla="*/ 6401 w 6401"/>
              <a:gd name="T3" fmla="*/ 361 h 1332"/>
              <a:gd name="T4" fmla="*/ 5833 w 6401"/>
              <a:gd name="T5" fmla="*/ 513 h 1332"/>
              <a:gd name="T6" fmla="*/ 3917 w 6401"/>
              <a:gd name="T7" fmla="*/ 0 h 1332"/>
              <a:gd name="T8" fmla="*/ 1985 w 6401"/>
              <a:gd name="T9" fmla="*/ 597 h 1332"/>
              <a:gd name="T10" fmla="*/ 682 w 6401"/>
              <a:gd name="T11" fmla="*/ 750 h 1332"/>
              <a:gd name="T12" fmla="*/ 0 w 6401"/>
              <a:gd name="T13" fmla="*/ 1332 h 1332"/>
              <a:gd name="T14" fmla="*/ 6401 w 6401"/>
              <a:gd name="T15" fmla="*/ 1332 h 133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01" h="1332">
                <a:moveTo>
                  <a:pt x="6401" y="1332"/>
                </a:moveTo>
                <a:cubicBezTo>
                  <a:pt x="6401" y="361"/>
                  <a:pt x="6401" y="361"/>
                  <a:pt x="6401" y="361"/>
                </a:cubicBezTo>
                <a:cubicBezTo>
                  <a:pt x="6221" y="418"/>
                  <a:pt x="6023" y="487"/>
                  <a:pt x="5833" y="513"/>
                </a:cubicBezTo>
                <a:cubicBezTo>
                  <a:pt x="5332" y="583"/>
                  <a:pt x="4660" y="0"/>
                  <a:pt x="3917" y="0"/>
                </a:cubicBezTo>
                <a:cubicBezTo>
                  <a:pt x="3174" y="0"/>
                  <a:pt x="2101" y="536"/>
                  <a:pt x="1985" y="597"/>
                </a:cubicBezTo>
                <a:cubicBezTo>
                  <a:pt x="1909" y="637"/>
                  <a:pt x="1131" y="490"/>
                  <a:pt x="682" y="750"/>
                </a:cubicBezTo>
                <a:cubicBezTo>
                  <a:pt x="411" y="906"/>
                  <a:pt x="158" y="1157"/>
                  <a:pt x="0" y="1332"/>
                </a:cubicBezTo>
                <a:lnTo>
                  <a:pt x="6401" y="1332"/>
                </a:lnTo>
                <a:close/>
              </a:path>
            </a:pathLst>
          </a:custGeom>
          <a:solidFill>
            <a:srgbClr val="92EBC1"/>
          </a:solidFill>
          <a:ln>
            <a:noFill/>
          </a:ln>
        </p:spPr>
        <p:txBody>
          <a:bodyPr vert="horz" wrap="square" lIns="68580" tIns="34290" rIns="68580" bIns="34290" numCol="1" anchor="t" anchorCtr="0" compatLnSpc="1"/>
          <a:lstStyle/>
          <a:p>
            <a:endParaRPr lang="zh-CN" altLang="en-US" sz="1350"/>
          </a:p>
        </p:txBody>
      </p:sp>
      <p:sp>
        <p:nvSpPr>
          <p:cNvPr id="2" name="矩形 1"/>
          <p:cNvSpPr/>
          <p:nvPr/>
        </p:nvSpPr>
        <p:spPr>
          <a:xfrm>
            <a:off x="623888" y="1381125"/>
            <a:ext cx="7896225" cy="40957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标题 1"/>
          <p:cNvSpPr>
            <a:spLocks noGrp="1"/>
          </p:cNvSpPr>
          <p:nvPr>
            <p:ph type="title"/>
          </p:nvPr>
        </p:nvSpPr>
        <p:spPr>
          <a:xfrm>
            <a:off x="1539433" y="3088623"/>
            <a:ext cx="4064389" cy="671513"/>
          </a:xfrm>
        </p:spPr>
        <p:txBody>
          <a:bodyPr anchor="b">
            <a:normAutofit/>
          </a:bodyPr>
          <a:lstStyle>
            <a:lvl1pPr algn="l">
              <a:defRPr sz="2400" b="1">
                <a:solidFill>
                  <a:schemeClr val="tx1"/>
                </a:solidFill>
              </a:defRPr>
            </a:lvl1pPr>
          </a:lstStyle>
          <a:p>
            <a:r>
              <a:rPr lang="en-US" dirty="0"/>
              <a:t>Click to edit Master title style</a:t>
            </a:r>
            <a:endParaRPr lang="zh-CN" altLang="en-US" dirty="0"/>
          </a:p>
        </p:txBody>
      </p:sp>
      <p:sp>
        <p:nvSpPr>
          <p:cNvPr id="21" name="文本占位符 2"/>
          <p:cNvSpPr>
            <a:spLocks noGrp="1"/>
          </p:cNvSpPr>
          <p:nvPr>
            <p:ph type="body" idx="1"/>
          </p:nvPr>
        </p:nvSpPr>
        <p:spPr>
          <a:xfrm>
            <a:off x="1539433" y="3760136"/>
            <a:ext cx="4064389" cy="761717"/>
          </a:xfrm>
        </p:spPr>
        <p:txBody>
          <a:bodyPr anchor="t">
            <a:normAutofit/>
          </a:bodyPr>
          <a:lstStyle>
            <a:lvl1pPr marL="0" indent="0" algn="l">
              <a:buNone/>
              <a:defRPr sz="11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4" name="内容占位符 3"/>
          <p:cNvSpPr>
            <a:spLocks noGrp="1"/>
          </p:cNvSpPr>
          <p:nvPr>
            <p:ph sz="half" idx="2"/>
          </p:nvPr>
        </p:nvSpPr>
        <p:spPr>
          <a:xfrm>
            <a:off x="4629149" y="1704975"/>
            <a:ext cx="4011215" cy="3755231"/>
          </a:xfrm>
        </p:spPr>
        <p:txBody>
          <a:bodyPr>
            <a:normAutofit/>
          </a:bodyPr>
          <a:lstStyle>
            <a:lvl1pPr>
              <a:defRPr sz="1400"/>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8" name="内容占位符 3"/>
          <p:cNvSpPr>
            <a:spLocks noGrp="1"/>
          </p:cNvSpPr>
          <p:nvPr>
            <p:ph sz="half" idx="13"/>
          </p:nvPr>
        </p:nvSpPr>
        <p:spPr>
          <a:xfrm>
            <a:off x="502443" y="1704975"/>
            <a:ext cx="4011215" cy="3755231"/>
          </a:xfrm>
        </p:spPr>
        <p:txBody>
          <a:bodyPr>
            <a:normAutofit/>
          </a:bodyPr>
          <a:lstStyle>
            <a:lvl1pPr>
              <a:defRPr sz="1400"/>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3" name="日期占位符 2"/>
          <p:cNvSpPr>
            <a:spLocks noGrp="1"/>
          </p:cNvSpPr>
          <p:nvPr>
            <p:ph type="dt" sz="half" idx="14"/>
          </p:nvPr>
        </p:nvSpPr>
        <p:spPr/>
        <p:txBody>
          <a:bodyPr/>
          <a:lstStyle/>
          <a:p>
            <a:fld id="{6489D9C7-5DC6-4263-87FF-7C99F6FB63C3}" type="datetime1">
              <a:rPr lang="zh-CN" altLang="en-US" smtClean="0"/>
              <a:t>2023/9/25</a:t>
            </a:fld>
            <a:endParaRPr lang="zh-CN" altLang="en-US" dirty="0"/>
          </a:p>
        </p:txBody>
      </p:sp>
      <p:sp>
        <p:nvSpPr>
          <p:cNvPr id="9" name="页脚占位符 8"/>
          <p:cNvSpPr>
            <a:spLocks noGrp="1"/>
          </p:cNvSpPr>
          <p:nvPr>
            <p:ph type="ftr" sz="quarter" idx="15"/>
          </p:nvPr>
        </p:nvSpPr>
        <p:spPr/>
        <p:txBody>
          <a:bodyPr/>
          <a:lstStyle/>
          <a:p>
            <a:r>
              <a:rPr lang="en-US" altLang="zh-CN"/>
              <a:t>www.islide.cc </a:t>
            </a:r>
            <a:endParaRPr lang="zh-CN" altLang="en-US" dirty="0"/>
          </a:p>
        </p:txBody>
      </p:sp>
      <p:sp>
        <p:nvSpPr>
          <p:cNvPr id="10" name="灯片编号占位符 9"/>
          <p:cNvSpPr>
            <a:spLocks noGrp="1"/>
          </p:cNvSpPr>
          <p:nvPr>
            <p:ph type="sldNum" sz="quarter" idx="16"/>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hasCustomPrompt="1"/>
          </p:nvPr>
        </p:nvSpPr>
        <p:spPr>
          <a:xfrm>
            <a:off x="498872" y="1708785"/>
            <a:ext cx="3994546" cy="336732"/>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Click to edit Master title style</a:t>
            </a:r>
          </a:p>
        </p:txBody>
      </p:sp>
      <p:sp>
        <p:nvSpPr>
          <p:cNvPr id="4" name="内容占位符 3"/>
          <p:cNvSpPr>
            <a:spLocks noGrp="1"/>
          </p:cNvSpPr>
          <p:nvPr>
            <p:ph sz="half" idx="2"/>
          </p:nvPr>
        </p:nvSpPr>
        <p:spPr>
          <a:xfrm>
            <a:off x="503636" y="2121717"/>
            <a:ext cx="3994546" cy="3377780"/>
          </a:xfrm>
        </p:spPr>
        <p:txBody>
          <a:bodyPr>
            <a:normAutofit/>
          </a:bodyPr>
          <a:lstStyle>
            <a:lvl1pPr>
              <a:defRPr sz="1400"/>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5" name="文本占位符 4"/>
          <p:cNvSpPr>
            <a:spLocks noGrp="1"/>
          </p:cNvSpPr>
          <p:nvPr>
            <p:ph type="body" sz="quarter" idx="3"/>
          </p:nvPr>
        </p:nvSpPr>
        <p:spPr>
          <a:xfrm>
            <a:off x="4645820" y="1708785"/>
            <a:ext cx="3994546" cy="336732"/>
          </a:xfrm>
        </p:spPr>
        <p:txBody>
          <a:bodyPr anchor="ctr">
            <a:normAutofit/>
          </a:bodyPr>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dirty="0"/>
              <a:t>Edit Master text styles</a:t>
            </a:r>
          </a:p>
        </p:txBody>
      </p:sp>
      <p:sp>
        <p:nvSpPr>
          <p:cNvPr id="6" name="内容占位符 5"/>
          <p:cNvSpPr>
            <a:spLocks noGrp="1"/>
          </p:cNvSpPr>
          <p:nvPr>
            <p:ph sz="quarter" idx="4"/>
          </p:nvPr>
        </p:nvSpPr>
        <p:spPr>
          <a:xfrm>
            <a:off x="4629149" y="2121717"/>
            <a:ext cx="4011215" cy="3377780"/>
          </a:xfrm>
        </p:spPr>
        <p:txBody>
          <a:bodyPr>
            <a:normAutofit/>
          </a:bodyPr>
          <a:lstStyle>
            <a:lvl1pPr>
              <a:defRPr sz="1400"/>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 name="标题 9"/>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2" name="日期占位符 1"/>
          <p:cNvSpPr>
            <a:spLocks noGrp="1"/>
          </p:cNvSpPr>
          <p:nvPr>
            <p:ph type="dt" sz="half" idx="10"/>
          </p:nvPr>
        </p:nvSpPr>
        <p:spPr/>
        <p:txBody>
          <a:bodyPr/>
          <a:lstStyle/>
          <a:p>
            <a:fld id="{6489D9C7-5DC6-4263-87FF-7C99F6FB63C3}" type="datetime1">
              <a:rPr lang="zh-CN" altLang="en-US" smtClean="0"/>
              <a:t>2023/9/25</a:t>
            </a:fld>
            <a:endParaRPr lang="zh-CN" altLang="en-US" dirty="0"/>
          </a:p>
        </p:txBody>
      </p:sp>
      <p:sp>
        <p:nvSpPr>
          <p:cNvPr id="11" name="页脚占位符 10"/>
          <p:cNvSpPr>
            <a:spLocks noGrp="1"/>
          </p:cNvSpPr>
          <p:nvPr>
            <p:ph type="ftr" sz="quarter" idx="11"/>
          </p:nvPr>
        </p:nvSpPr>
        <p:spPr/>
        <p:txBody>
          <a:bodyPr/>
          <a:lstStyle/>
          <a:p>
            <a:r>
              <a:rPr lang="en-US" altLang="zh-CN"/>
              <a:t>www.islide.cc </a:t>
            </a:r>
            <a:endParaRPr lang="zh-CN" altLang="en-US" dirty="0"/>
          </a:p>
        </p:txBody>
      </p:sp>
      <p:sp>
        <p:nvSpPr>
          <p:cNvPr id="12" name="灯片编号占位符 11"/>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ltLang="zh-CN" dirty="0"/>
              <a:t>Click to edit Master title style</a:t>
            </a:r>
            <a:endParaRPr lang="en-US" dirty="0"/>
          </a:p>
        </p:txBody>
      </p:sp>
      <p:sp>
        <p:nvSpPr>
          <p:cNvPr id="3" name="Date Placeholder 2"/>
          <p:cNvSpPr>
            <a:spLocks noGrp="1"/>
          </p:cNvSpPr>
          <p:nvPr>
            <p:ph type="dt" sz="half" idx="10"/>
          </p:nvPr>
        </p:nvSpPr>
        <p:spPr/>
        <p:txBody>
          <a:bodyPr/>
          <a:lstStyle/>
          <a:p>
            <a:fld id="{6489D9C7-5DC6-4263-87FF-7C99F6FB63C3}" type="datetime1">
              <a:rPr lang="zh-CN" altLang="en-US" smtClean="0"/>
              <a:t>2023/9/25</a:t>
            </a:fld>
            <a:endParaRPr lang="zh-CN" altLang="en-US"/>
          </a:p>
        </p:txBody>
      </p:sp>
      <p:sp>
        <p:nvSpPr>
          <p:cNvPr id="4" name="Footer Placeholder 3"/>
          <p:cNvSpPr>
            <a:spLocks noGrp="1"/>
          </p:cNvSpPr>
          <p:nvPr>
            <p:ph type="ftr" sz="quarter" idx="11"/>
          </p:nvPr>
        </p:nvSpPr>
        <p:spPr/>
        <p:txBody>
          <a:bodyPr/>
          <a:lstStyle/>
          <a:p>
            <a:r>
              <a:rPr lang="en-US" altLang="zh-CN"/>
              <a:t>www.islide.cc</a:t>
            </a:r>
            <a:endParaRPr lang="zh-CN" altLang="en-US" dirty="0"/>
          </a:p>
        </p:txBody>
      </p:sp>
      <p:sp>
        <p:nvSpPr>
          <p:cNvPr id="5" name="Slide Number Placeholder 4"/>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hasCustomPrompt="1"/>
          </p:nvPr>
        </p:nvSpPr>
        <p:spPr>
          <a:xfrm>
            <a:off x="3887391" y="1704974"/>
            <a:ext cx="4752975" cy="3755231"/>
          </a:xfrm>
          <a:solidFill>
            <a:schemeClr val="bg1">
              <a:lumMod val="95000"/>
            </a:schemeClr>
          </a:solid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ltLang="zh-CN" dirty="0"/>
              <a:t>Picture</a:t>
            </a:r>
            <a:endParaRPr lang="zh-CN" altLang="en-US" dirty="0"/>
          </a:p>
        </p:txBody>
      </p:sp>
      <p:sp>
        <p:nvSpPr>
          <p:cNvPr id="4" name="文本占位符 3"/>
          <p:cNvSpPr>
            <a:spLocks noGrp="1"/>
          </p:cNvSpPr>
          <p:nvPr>
            <p:ph type="body" sz="half" idx="2"/>
          </p:nvPr>
        </p:nvSpPr>
        <p:spPr>
          <a:xfrm>
            <a:off x="502443" y="1710928"/>
            <a:ext cx="3211742" cy="374927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dirty="0"/>
              <a:t>Edit Master text styles</a:t>
            </a:r>
          </a:p>
        </p:txBody>
      </p:sp>
      <p:sp>
        <p:nvSpPr>
          <p:cNvPr id="8" name="标题 7"/>
          <p:cNvSpPr>
            <a:spLocks noGrp="1"/>
          </p:cNvSpPr>
          <p:nvPr>
            <p:ph type="title"/>
          </p:nvPr>
        </p:nvSpPr>
        <p:spPr/>
        <p:txBody>
          <a:bodyPr/>
          <a:lstStyle>
            <a:lvl1pPr>
              <a:defRPr/>
            </a:lvl1pPr>
          </a:lstStyle>
          <a:p>
            <a:r>
              <a:rPr lang="en-US" altLang="zh-CN" dirty="0"/>
              <a:t>Click to edit Master title style</a:t>
            </a:r>
            <a:endParaRPr lang="zh-CN" altLang="en-US" dirty="0"/>
          </a:p>
        </p:txBody>
      </p:sp>
      <p:sp>
        <p:nvSpPr>
          <p:cNvPr id="2" name="日期占位符 1"/>
          <p:cNvSpPr>
            <a:spLocks noGrp="1"/>
          </p:cNvSpPr>
          <p:nvPr>
            <p:ph type="dt" sz="half" idx="10"/>
          </p:nvPr>
        </p:nvSpPr>
        <p:spPr/>
        <p:txBody>
          <a:bodyPr/>
          <a:lstStyle/>
          <a:p>
            <a:fld id="{6489D9C7-5DC6-4263-87FF-7C99F6FB63C3}" type="datetime1">
              <a:rPr lang="zh-CN" altLang="en-US" smtClean="0"/>
              <a:t>2023/9/25</a:t>
            </a:fld>
            <a:endParaRPr lang="zh-CN" altLang="en-US" dirty="0"/>
          </a:p>
        </p:txBody>
      </p:sp>
      <p:sp>
        <p:nvSpPr>
          <p:cNvPr id="9" name="页脚占位符 8"/>
          <p:cNvSpPr>
            <a:spLocks noGrp="1"/>
          </p:cNvSpPr>
          <p:nvPr>
            <p:ph type="ftr" sz="quarter" idx="11"/>
          </p:nvPr>
        </p:nvSpPr>
        <p:spPr/>
        <p:txBody>
          <a:bodyPr/>
          <a:lstStyle/>
          <a:p>
            <a:r>
              <a:rPr lang="en-US" altLang="zh-CN"/>
              <a:t>www.islide.cc </a:t>
            </a:r>
            <a:endParaRPr lang="zh-CN" altLang="en-US" dirty="0"/>
          </a:p>
        </p:txBody>
      </p:sp>
      <p:sp>
        <p:nvSpPr>
          <p:cNvPr id="10" name="灯片编号占位符 9"/>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457949" y="1704975"/>
            <a:ext cx="2182416" cy="3755231"/>
          </a:xfrm>
        </p:spPr>
        <p:txBody>
          <a:bodyPr vert="eaVert">
            <a:normAutofit/>
          </a:bodyPr>
          <a:lstStyle>
            <a:lvl1pPr>
              <a:defRPr sz="2000"/>
            </a:lvl1pPr>
          </a:lstStyle>
          <a:p>
            <a:r>
              <a:rPr lang="en-US" altLang="zh-CN" dirty="0"/>
              <a:t>Click to edit Master title style</a:t>
            </a:r>
            <a:endParaRPr lang="zh-CN" altLang="en-US" dirty="0"/>
          </a:p>
        </p:txBody>
      </p:sp>
      <p:sp>
        <p:nvSpPr>
          <p:cNvPr id="3" name="竖排文字占位符 2"/>
          <p:cNvSpPr>
            <a:spLocks noGrp="1"/>
          </p:cNvSpPr>
          <p:nvPr>
            <p:ph type="body" orient="vert" idx="1"/>
          </p:nvPr>
        </p:nvSpPr>
        <p:spPr>
          <a:xfrm>
            <a:off x="502444" y="1704975"/>
            <a:ext cx="5846299" cy="3755230"/>
          </a:xfrm>
        </p:spPr>
        <p:txBody>
          <a:bodyPr vert="eaVert"/>
          <a:lstStyle>
            <a:lvl1pPr>
              <a:defRPr/>
            </a:lvl1pPr>
            <a:lvl2pPr>
              <a:defRPr/>
            </a:lvl2pPr>
            <a:lvl3pPr>
              <a:defRPr/>
            </a:lvl3pPr>
            <a:lvl4pPr>
              <a:defRPr/>
            </a:lvl4pPr>
            <a:lvl5pPr>
              <a:defRPr/>
            </a:lvl5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8" name="日期占位符 7"/>
          <p:cNvSpPr>
            <a:spLocks noGrp="1"/>
          </p:cNvSpPr>
          <p:nvPr>
            <p:ph type="dt" sz="half" idx="10"/>
          </p:nvPr>
        </p:nvSpPr>
        <p:spPr/>
        <p:txBody>
          <a:bodyPr/>
          <a:lstStyle/>
          <a:p>
            <a:fld id="{6489D9C7-5DC6-4263-87FF-7C99F6FB63C3}" type="datetime1">
              <a:rPr lang="zh-CN" altLang="en-US" smtClean="0"/>
              <a:t>2023/9/25</a:t>
            </a:fld>
            <a:endParaRPr lang="zh-CN" altLang="en-US" dirty="0"/>
          </a:p>
        </p:txBody>
      </p:sp>
      <p:sp>
        <p:nvSpPr>
          <p:cNvPr id="9" name="页脚占位符 8"/>
          <p:cNvSpPr>
            <a:spLocks noGrp="1"/>
          </p:cNvSpPr>
          <p:nvPr>
            <p:ph type="ftr" sz="quarter" idx="11"/>
          </p:nvPr>
        </p:nvSpPr>
        <p:spPr/>
        <p:txBody>
          <a:bodyPr/>
          <a:lstStyle/>
          <a:p>
            <a:r>
              <a:rPr lang="en-US" altLang="zh-CN"/>
              <a:t>www.islide.cc </a:t>
            </a:r>
            <a:endParaRPr lang="zh-CN" altLang="en-US" dirty="0"/>
          </a:p>
        </p:txBody>
      </p:sp>
      <p:sp>
        <p:nvSpPr>
          <p:cNvPr id="10" name="灯片编号占位符 9"/>
          <p:cNvSpPr>
            <a:spLocks noGrp="1"/>
          </p:cNvSpPr>
          <p:nvPr>
            <p:ph type="sldNum" sz="quarter" idx="12"/>
          </p:nvPr>
        </p:nvSpPr>
        <p:spPr/>
        <p:txBody>
          <a:bodyPr/>
          <a:lstStyle/>
          <a:p>
            <a:fld id="{5DD3DB80-B894-403A-B48E-6FDC1A72010E}"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6.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99392"/>
            <a:ext cx="9224474" cy="7056784"/>
          </a:xfrm>
          <a:prstGeom prst="rect">
            <a:avLst/>
          </a:prstGeom>
        </p:spPr>
      </p:pic>
      <p:sp>
        <p:nvSpPr>
          <p:cNvPr id="2" name="标题占位符 1"/>
          <p:cNvSpPr>
            <a:spLocks noGrp="1"/>
          </p:cNvSpPr>
          <p:nvPr>
            <p:ph type="title"/>
          </p:nvPr>
        </p:nvSpPr>
        <p:spPr>
          <a:xfrm>
            <a:off x="602273" y="848702"/>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2273" y="2309202"/>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99392"/>
            <a:ext cx="9224474" cy="7056784"/>
          </a:xfrm>
          <a:prstGeom prst="rect">
            <a:avLst/>
          </a:prstGeom>
        </p:spPr>
      </p:pic>
      <p:sp>
        <p:nvSpPr>
          <p:cNvPr id="2" name="标题占位符 1"/>
          <p:cNvSpPr>
            <a:spLocks noGrp="1"/>
          </p:cNvSpPr>
          <p:nvPr>
            <p:ph type="title"/>
          </p:nvPr>
        </p:nvSpPr>
        <p:spPr>
          <a:xfrm>
            <a:off x="602273" y="848702"/>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2273" y="2309202"/>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99392"/>
            <a:ext cx="9224474" cy="7056784"/>
          </a:xfrm>
          <a:prstGeom prst="rect">
            <a:avLst/>
          </a:prstGeom>
        </p:spPr>
      </p:pic>
      <p:sp>
        <p:nvSpPr>
          <p:cNvPr id="2" name="标题占位符 1"/>
          <p:cNvSpPr>
            <a:spLocks noGrp="1"/>
          </p:cNvSpPr>
          <p:nvPr>
            <p:ph type="title"/>
          </p:nvPr>
        </p:nvSpPr>
        <p:spPr>
          <a:xfrm>
            <a:off x="602273" y="848702"/>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2273" y="2309202"/>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99392"/>
            <a:ext cx="9224474" cy="7056784"/>
          </a:xfrm>
          <a:prstGeom prst="rect">
            <a:avLst/>
          </a:prstGeom>
        </p:spPr>
      </p:pic>
      <p:sp>
        <p:nvSpPr>
          <p:cNvPr id="2" name="标题占位符 1"/>
          <p:cNvSpPr>
            <a:spLocks noGrp="1"/>
          </p:cNvSpPr>
          <p:nvPr>
            <p:ph type="title"/>
          </p:nvPr>
        </p:nvSpPr>
        <p:spPr>
          <a:xfrm>
            <a:off x="602273" y="848702"/>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2273" y="2309202"/>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6512" y="-99392"/>
            <a:ext cx="9224474" cy="7056784"/>
          </a:xfrm>
          <a:prstGeom prst="rect">
            <a:avLst/>
          </a:prstGeom>
        </p:spPr>
      </p:pic>
      <p:sp>
        <p:nvSpPr>
          <p:cNvPr id="2" name="标题占位符 1"/>
          <p:cNvSpPr>
            <a:spLocks noGrp="1"/>
          </p:cNvSpPr>
          <p:nvPr>
            <p:ph type="title"/>
          </p:nvPr>
        </p:nvSpPr>
        <p:spPr>
          <a:xfrm>
            <a:off x="602273" y="848702"/>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2273" y="2309202"/>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 bg1="lt1" tx1="dk1" bg2="lt2" tx2="dk2" accent1="accent1" accent2="accent2" accent3="accent3" accent4="accent4" accent5="accent5" accent6="accent6" hlink="hlink" folHlink="folHlink"/>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502443" y="857251"/>
            <a:ext cx="8137922" cy="771524"/>
          </a:xfrm>
          <a:prstGeom prst="rect">
            <a:avLst/>
          </a:prstGeom>
        </p:spPr>
        <p:txBody>
          <a:bodyPr vert="horz" lIns="91440" tIns="45720" rIns="91440" bIns="45720" rtlCol="0" anchor="b">
            <a:normAutofit/>
          </a:bodyPr>
          <a:lstStyle/>
          <a:p>
            <a:r>
              <a:rPr lang="en-US" altLang="zh-CN" dirty="0"/>
              <a:t>Click to edit Master title style</a:t>
            </a:r>
            <a:endParaRPr lang="zh-CN" altLang="en-US" dirty="0"/>
          </a:p>
        </p:txBody>
      </p:sp>
      <p:sp>
        <p:nvSpPr>
          <p:cNvPr id="3" name="文本占位符 2"/>
          <p:cNvSpPr>
            <a:spLocks noGrp="1"/>
          </p:cNvSpPr>
          <p:nvPr>
            <p:ph type="body" idx="1"/>
            <p:custDataLst>
              <p:tags r:id="rId14"/>
            </p:custDataLst>
          </p:nvPr>
        </p:nvSpPr>
        <p:spPr>
          <a:xfrm>
            <a:off x="502443" y="1700213"/>
            <a:ext cx="8137922" cy="3764756"/>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zh-CN" altLang="en-US" dirty="0"/>
          </a:p>
        </p:txBody>
      </p:sp>
      <p:cxnSp>
        <p:nvCxnSpPr>
          <p:cNvPr id="7" name="直接连接符 6"/>
          <p:cNvCxnSpPr/>
          <p:nvPr/>
        </p:nvCxnSpPr>
        <p:spPr>
          <a:xfrm>
            <a:off x="502443" y="1628775"/>
            <a:ext cx="8137922" cy="0"/>
          </a:xfrm>
          <a:prstGeom prst="line">
            <a:avLst/>
          </a:prstGeom>
          <a:ln w="31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日期占位符 3"/>
          <p:cNvSpPr>
            <a:spLocks noGrp="1"/>
          </p:cNvSpPr>
          <p:nvPr>
            <p:ph type="dt" sz="half" idx="2"/>
          </p:nvPr>
        </p:nvSpPr>
        <p:spPr>
          <a:xfrm>
            <a:off x="4051299" y="5537597"/>
            <a:ext cx="1041402" cy="154786"/>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fld id="{6489D9C7-5DC6-4263-87FF-7C99F6FB63C3}" type="datetime1">
              <a:rPr lang="zh-CN" altLang="en-US" smtClean="0"/>
              <a:t>2023/9/25</a:t>
            </a:fld>
            <a:endParaRPr lang="zh-CN" altLang="en-US"/>
          </a:p>
        </p:txBody>
      </p:sp>
      <p:sp>
        <p:nvSpPr>
          <p:cNvPr id="9" name="页脚占位符 4"/>
          <p:cNvSpPr>
            <a:spLocks noGrp="1"/>
          </p:cNvSpPr>
          <p:nvPr>
            <p:ph type="ftr" sz="quarter" idx="3"/>
          </p:nvPr>
        </p:nvSpPr>
        <p:spPr>
          <a:xfrm>
            <a:off x="502443" y="5537597"/>
            <a:ext cx="3105151" cy="154786"/>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en-US" altLang="zh-CN"/>
              <a:t>www.islide.cc</a:t>
            </a:r>
            <a:endParaRPr lang="zh-CN" altLang="en-US" dirty="0"/>
          </a:p>
        </p:txBody>
      </p:sp>
      <p:sp>
        <p:nvSpPr>
          <p:cNvPr id="10" name="灯片编号占位符 5"/>
          <p:cNvSpPr>
            <a:spLocks noGrp="1"/>
          </p:cNvSpPr>
          <p:nvPr>
            <p:ph type="sldNum" sz="quarter" idx="4"/>
          </p:nvPr>
        </p:nvSpPr>
        <p:spPr>
          <a:xfrm>
            <a:off x="6457949" y="5537597"/>
            <a:ext cx="2182416" cy="154786"/>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t>‹#›</a:t>
            </a:fld>
            <a:endParaRPr lang="zh-CN" altLang="en-US"/>
          </a:p>
        </p:txBody>
      </p:sp>
      <p:sp>
        <p:nvSpPr>
          <p:cNvPr id="4" name="KSO_TEMPLATE" hidden="1"/>
          <p:cNvSpPr/>
          <p:nvPr>
            <p:custDataLst>
              <p:tags r:id="rId1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dt="0"/>
  <p:txStyles>
    <p:titleStyle>
      <a:lvl1pPr algn="l" defTabSz="913765" rtl="0" eaLnBrk="1" latinLnBrk="0" hangingPunct="1">
        <a:lnSpc>
          <a:spcPct val="90000"/>
        </a:lnSpc>
        <a:spcBef>
          <a:spcPct val="0"/>
        </a:spcBef>
        <a:buNone/>
        <a:defRPr sz="2800" b="1"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NULL" TargetMode="Externa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6.GIF"/><Relationship Id="rId5" Type="http://schemas.openxmlformats.org/officeDocument/2006/relationships/slide" Target="slide1.xml"/><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hyperlink" Target="../../Local%20Settings/Temp/Rar$DI01.985/sjy.swf" TargetMode="Externa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1.emf"/><Relationship Id="rId3" Type="http://schemas.openxmlformats.org/officeDocument/2006/relationships/image" Target="../media/image18.emf"/><Relationship Id="rId7" Type="http://schemas.openxmlformats.org/officeDocument/2006/relationships/oleObject" Target="../embeddings/oleObject2.bin"/><Relationship Id="rId2" Type="http://schemas.openxmlformats.org/officeDocument/2006/relationships/oleObject" Target="../embeddings/oleObject1.bin"/><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NULL" TargetMode="Externa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emf"/><Relationship Id="rId5" Type="http://schemas.openxmlformats.org/officeDocument/2006/relationships/oleObject" Target="../embeddings/oleObject3.bin"/><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image" Target="../media/image3.GIF"/><Relationship Id="rId1" Type="http://schemas.openxmlformats.org/officeDocument/2006/relationships/slideLayout" Target="../slideLayouts/slideLayout7.xml"/><Relationship Id="rId4" Type="http://schemas.openxmlformats.org/officeDocument/2006/relationships/image" Target="../media/image5.GIF"/></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file:///F:\&#25991;&#20214;&#22841;\&#19968;&#36718;&#29983;&#29289;&#25945;&#24072;WORD\763.TIF"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6.xml"/></Relationships>
</file>

<file path=ppt/slides/_rels/slide29.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NULL" TargetMode="External"/><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7.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slide" Target="slide1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oleObject" Target="../embeddings/oleObject4.bin"/><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nvSpPr>
        <p:spPr bwMode="auto">
          <a:xfrm>
            <a:off x="611188" y="333375"/>
            <a:ext cx="8280400" cy="3105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zh-CN" altLang="en-US" sz="2800" b="1" dirty="0">
                <a:solidFill>
                  <a:srgbClr val="000000"/>
                </a:solidFill>
                <a:ea typeface="黑体" panose="02010609060101010101" pitchFamily="49" charset="-122"/>
              </a:rPr>
              <a:t>一、神经调节的结构基础和反射</a:t>
            </a:r>
          </a:p>
          <a:p>
            <a:pPr eaLnBrk="1" hangingPunct="1">
              <a:lnSpc>
                <a:spcPct val="140000"/>
              </a:lnSpc>
              <a:spcBef>
                <a:spcPct val="0"/>
              </a:spcBef>
              <a:buClrTx/>
              <a:buSzTx/>
              <a:buFontTx/>
              <a:buNone/>
            </a:pPr>
            <a:r>
              <a:rPr lang="en-US" altLang="zh-CN" sz="2800" b="1" dirty="0">
                <a:solidFill>
                  <a:srgbClr val="000000"/>
                </a:solidFill>
                <a:latin typeface="宋体" panose="02010600030101010101" pitchFamily="2" charset="-122"/>
              </a:rPr>
              <a:t>1.</a:t>
            </a:r>
            <a:r>
              <a:rPr lang="zh-CN" altLang="en-US" sz="2800" b="1" dirty="0">
                <a:solidFill>
                  <a:srgbClr val="000000"/>
                </a:solidFill>
                <a:latin typeface="宋体" panose="02010600030101010101" pitchFamily="2" charset="-122"/>
              </a:rPr>
              <a:t>神经系统的基本单位和调节基本方式。</a:t>
            </a:r>
          </a:p>
          <a:p>
            <a:pPr eaLnBrk="1" hangingPunct="1">
              <a:lnSpc>
                <a:spcPct val="140000"/>
              </a:lnSpc>
              <a:spcBef>
                <a:spcPct val="0"/>
              </a:spcBef>
              <a:buClrTx/>
              <a:buSzTx/>
              <a:buFontTx/>
              <a:buNone/>
            </a:pPr>
            <a:r>
              <a:rPr lang="zh-CN" altLang="en-US" sz="2800" b="1" dirty="0">
                <a:solidFill>
                  <a:srgbClr val="000000"/>
                </a:solidFill>
                <a:latin typeface="宋体" panose="02010600030101010101" pitchFamily="2" charset="-122"/>
              </a:rPr>
              <a:t>  神经系统结构和功能基本单位是</a:t>
            </a:r>
            <a:r>
              <a:rPr lang="zh-CN" altLang="en-US" sz="2800" b="1" u="sng" dirty="0">
                <a:solidFill>
                  <a:srgbClr val="000000"/>
                </a:solidFill>
                <a:latin typeface="宋体" panose="02010600030101010101" pitchFamily="2" charset="-122"/>
              </a:rPr>
              <a:t>      </a:t>
            </a:r>
            <a:r>
              <a:rPr lang="zh-CN" altLang="en-US" sz="2800" b="1" dirty="0">
                <a:solidFill>
                  <a:srgbClr val="000000"/>
                </a:solidFill>
                <a:latin typeface="宋体" panose="02010600030101010101" pitchFamily="2" charset="-122"/>
              </a:rPr>
              <a:t>，神经</a:t>
            </a:r>
          </a:p>
          <a:p>
            <a:pPr eaLnBrk="1" hangingPunct="1">
              <a:lnSpc>
                <a:spcPct val="140000"/>
              </a:lnSpc>
              <a:spcBef>
                <a:spcPct val="0"/>
              </a:spcBef>
              <a:buClrTx/>
              <a:buSzTx/>
              <a:buFontTx/>
              <a:buNone/>
            </a:pPr>
            <a:r>
              <a:rPr lang="zh-CN" altLang="en-US" sz="2800" b="1" dirty="0">
                <a:solidFill>
                  <a:srgbClr val="000000"/>
                </a:solidFill>
                <a:latin typeface="宋体" panose="02010600030101010101" pitchFamily="2" charset="-122"/>
              </a:rPr>
              <a:t>  调节基本方式是</a:t>
            </a:r>
            <a:r>
              <a:rPr lang="zh-CN" altLang="en-US" sz="2800" b="1" u="sng" dirty="0">
                <a:solidFill>
                  <a:srgbClr val="000000"/>
                </a:solidFill>
                <a:latin typeface="宋体" panose="02010600030101010101" pitchFamily="2" charset="-122"/>
              </a:rPr>
              <a:t>     </a:t>
            </a:r>
            <a:r>
              <a:rPr lang="zh-CN" altLang="en-US" sz="2800" b="1" dirty="0">
                <a:solidFill>
                  <a:srgbClr val="000000"/>
                </a:solidFill>
                <a:latin typeface="宋体" panose="02010600030101010101" pitchFamily="2" charset="-122"/>
              </a:rPr>
              <a:t>。</a:t>
            </a:r>
          </a:p>
          <a:p>
            <a:pPr eaLnBrk="1" hangingPunct="1">
              <a:lnSpc>
                <a:spcPct val="140000"/>
              </a:lnSpc>
              <a:spcBef>
                <a:spcPct val="0"/>
              </a:spcBef>
              <a:buClrTx/>
              <a:buSzTx/>
              <a:buFontTx/>
              <a:buNone/>
            </a:pPr>
            <a:r>
              <a:rPr lang="zh-CN" altLang="en-US" sz="2800" b="1" dirty="0">
                <a:solidFill>
                  <a:srgbClr val="000000"/>
                </a:solidFill>
                <a:latin typeface="宋体" panose="02010600030101010101" pitchFamily="2" charset="-122"/>
              </a:rPr>
              <a:t> </a:t>
            </a:r>
          </a:p>
        </p:txBody>
      </p:sp>
      <p:sp>
        <p:nvSpPr>
          <p:cNvPr id="2051" name="Rectangle 3"/>
          <p:cNvSpPr>
            <a:spLocks noChangeArrowheads="1"/>
          </p:cNvSpPr>
          <p:nvPr/>
        </p:nvSpPr>
        <p:spPr bwMode="auto">
          <a:xfrm>
            <a:off x="6011863" y="1628775"/>
            <a:ext cx="26638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神经元</a:t>
            </a:r>
          </a:p>
        </p:txBody>
      </p:sp>
      <p:sp>
        <p:nvSpPr>
          <p:cNvPr id="2052" name="Rectangle 4"/>
          <p:cNvSpPr>
            <a:spLocks noChangeArrowheads="1"/>
          </p:cNvSpPr>
          <p:nvPr/>
        </p:nvSpPr>
        <p:spPr bwMode="auto">
          <a:xfrm>
            <a:off x="3635375" y="2205038"/>
            <a:ext cx="51133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反射</a:t>
            </a:r>
          </a:p>
        </p:txBody>
      </p:sp>
      <p:sp>
        <p:nvSpPr>
          <p:cNvPr id="2058" name="AutoShape 10"/>
          <p:cNvSpPr/>
          <p:nvPr/>
        </p:nvSpPr>
        <p:spPr bwMode="auto">
          <a:xfrm>
            <a:off x="3678238" y="2854325"/>
            <a:ext cx="144462" cy="1511300"/>
          </a:xfrm>
          <a:prstGeom prst="leftBrace">
            <a:avLst>
              <a:gd name="adj1" fmla="val 87180"/>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endParaRPr>
          </a:p>
        </p:txBody>
      </p:sp>
      <p:sp>
        <p:nvSpPr>
          <p:cNvPr id="2059" name="Rectangle 11"/>
          <p:cNvSpPr>
            <a:spLocks noChangeArrowheads="1"/>
          </p:cNvSpPr>
          <p:nvPr/>
        </p:nvSpPr>
        <p:spPr bwMode="auto">
          <a:xfrm>
            <a:off x="3817938" y="2817813"/>
            <a:ext cx="4572000"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000000"/>
                </a:solidFill>
              </a:rPr>
              <a:t>细胞体</a:t>
            </a:r>
          </a:p>
          <a:p>
            <a:pPr eaLnBrk="1" hangingPunct="1">
              <a:spcBef>
                <a:spcPct val="0"/>
              </a:spcBef>
              <a:buClrTx/>
              <a:buSzTx/>
              <a:buFontTx/>
              <a:buNone/>
            </a:pPr>
            <a:endParaRPr lang="zh-CN" altLang="en-US" sz="2400" b="1">
              <a:solidFill>
                <a:srgbClr val="000000"/>
              </a:solidFill>
            </a:endParaRPr>
          </a:p>
          <a:p>
            <a:pPr eaLnBrk="1" hangingPunct="1">
              <a:spcBef>
                <a:spcPct val="0"/>
              </a:spcBef>
              <a:buClrTx/>
              <a:buSzTx/>
              <a:buFontTx/>
              <a:buNone/>
            </a:pPr>
            <a:r>
              <a:rPr lang="zh-CN" altLang="en-US" sz="2400" b="1">
                <a:solidFill>
                  <a:srgbClr val="000000"/>
                </a:solidFill>
              </a:rPr>
              <a:t>突起</a:t>
            </a:r>
            <a:endParaRPr lang="zh-CN" altLang="en-US" sz="2400" b="1">
              <a:solidFill>
                <a:srgbClr val="000000"/>
              </a:solidFill>
              <a:latin typeface="宋体" panose="02010600030101010101" pitchFamily="2" charset="-122"/>
            </a:endParaRPr>
          </a:p>
        </p:txBody>
      </p:sp>
      <p:sp>
        <p:nvSpPr>
          <p:cNvPr id="2060" name="AutoShape 12"/>
          <p:cNvSpPr/>
          <p:nvPr/>
        </p:nvSpPr>
        <p:spPr bwMode="auto">
          <a:xfrm>
            <a:off x="4826000" y="3357563"/>
            <a:ext cx="215900" cy="1008062"/>
          </a:xfrm>
          <a:prstGeom prst="leftBrace">
            <a:avLst>
              <a:gd name="adj1" fmla="val 38909"/>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endParaRPr>
          </a:p>
        </p:txBody>
      </p:sp>
      <p:sp>
        <p:nvSpPr>
          <p:cNvPr id="2061" name="Rectangle 13"/>
          <p:cNvSpPr>
            <a:spLocks noChangeArrowheads="1"/>
          </p:cNvSpPr>
          <p:nvPr/>
        </p:nvSpPr>
        <p:spPr bwMode="auto">
          <a:xfrm>
            <a:off x="4968875" y="3251200"/>
            <a:ext cx="4572000"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zh-CN" altLang="en-US" sz="2400" b="1">
                <a:solidFill>
                  <a:srgbClr val="000000"/>
                </a:solidFill>
              </a:rPr>
              <a:t>轴突：一条、较长、分支较少</a:t>
            </a:r>
          </a:p>
          <a:p>
            <a:pPr eaLnBrk="1" hangingPunct="1">
              <a:lnSpc>
                <a:spcPct val="140000"/>
              </a:lnSpc>
              <a:spcBef>
                <a:spcPct val="0"/>
              </a:spcBef>
              <a:buClrTx/>
              <a:buSzTx/>
              <a:buFontTx/>
              <a:buNone/>
            </a:pPr>
            <a:r>
              <a:rPr lang="zh-CN" altLang="en-US" sz="2400" b="1">
                <a:solidFill>
                  <a:srgbClr val="000000"/>
                </a:solidFill>
              </a:rPr>
              <a:t>树突：数条、较短、分支较多</a:t>
            </a:r>
          </a:p>
        </p:txBody>
      </p:sp>
      <p:sp>
        <p:nvSpPr>
          <p:cNvPr id="2064" name="Rectangle 16"/>
          <p:cNvSpPr>
            <a:spLocks noChangeArrowheads="1"/>
          </p:cNvSpPr>
          <p:nvPr/>
        </p:nvSpPr>
        <p:spPr bwMode="auto">
          <a:xfrm>
            <a:off x="2017713" y="3059113"/>
            <a:ext cx="457200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0000"/>
                </a:solidFill>
                <a:latin typeface="宋体" panose="02010600030101010101" pitchFamily="2" charset="-122"/>
              </a:rPr>
              <a:t>  </a:t>
            </a:r>
            <a:r>
              <a:rPr lang="zh-CN" altLang="en-US" sz="2400" b="1">
                <a:solidFill>
                  <a:srgbClr val="FF0000"/>
                </a:solidFill>
                <a:latin typeface="宋体" panose="02010600030101010101" pitchFamily="2" charset="-122"/>
              </a:rPr>
              <a:t>神经元的</a:t>
            </a:r>
          </a:p>
          <a:p>
            <a:pPr eaLnBrk="1" hangingPunct="1">
              <a:spcBef>
                <a:spcPct val="0"/>
              </a:spcBef>
              <a:buClrTx/>
              <a:buSzTx/>
              <a:buFontTx/>
              <a:buNone/>
            </a:pPr>
            <a:r>
              <a:rPr lang="zh-CN" altLang="en-US" sz="2400" b="1">
                <a:solidFill>
                  <a:srgbClr val="FF0000"/>
                </a:solidFill>
                <a:latin typeface="宋体" panose="02010600030101010101" pitchFamily="2" charset="-122"/>
              </a:rPr>
              <a:t>  基本结构</a:t>
            </a:r>
          </a:p>
        </p:txBody>
      </p:sp>
      <p:pic>
        <p:nvPicPr>
          <p:cNvPr id="2065" name="Picture 17" descr="749.T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0" y="3989388"/>
            <a:ext cx="4794250" cy="296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blinds(horizontal)">
                                      <p:cBhvr>
                                        <p:cTn id="7" dur="500"/>
                                        <p:tgtEl>
                                          <p:spTgt spid="2051"/>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052"/>
                                        </p:tgtEl>
                                        <p:attrNameLst>
                                          <p:attrName>style.visibility</p:attrName>
                                        </p:attrNameLst>
                                      </p:cBhvr>
                                      <p:to>
                                        <p:strVal val="visible"/>
                                      </p:to>
                                    </p:set>
                                    <p:animEffect transition="in" filter="blinds(horizontal)">
                                      <p:cBhvr>
                                        <p:cTn id="10" dur="500"/>
                                        <p:tgtEl>
                                          <p:spTgt spid="205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065"/>
                                        </p:tgtEl>
                                        <p:attrNameLst>
                                          <p:attrName>style.visibility</p:attrName>
                                        </p:attrNameLst>
                                      </p:cBhvr>
                                      <p:to>
                                        <p:strVal val="visible"/>
                                      </p:to>
                                    </p:set>
                                    <p:animEffect transition="in" filter="fade">
                                      <p:cBhvr>
                                        <p:cTn id="15" dur="1000"/>
                                        <p:tgtEl>
                                          <p:spTgt spid="2065"/>
                                        </p:tgtEl>
                                      </p:cBhvr>
                                    </p:animEffect>
                                    <p:anim calcmode="lin" valueType="num">
                                      <p:cBhvr>
                                        <p:cTn id="16" dur="1000" fill="hold"/>
                                        <p:tgtEl>
                                          <p:spTgt spid="2065"/>
                                        </p:tgtEl>
                                        <p:attrNameLst>
                                          <p:attrName>ppt_x</p:attrName>
                                        </p:attrNameLst>
                                      </p:cBhvr>
                                      <p:tavLst>
                                        <p:tav tm="0">
                                          <p:val>
                                            <p:strVal val="#ppt_x"/>
                                          </p:val>
                                        </p:tav>
                                        <p:tav tm="100000">
                                          <p:val>
                                            <p:strVal val="#ppt_x"/>
                                          </p:val>
                                        </p:tav>
                                      </p:tavLst>
                                    </p:anim>
                                    <p:anim calcmode="lin" valueType="num">
                                      <p:cBhvr>
                                        <p:cTn id="17" dur="1000" fill="hold"/>
                                        <p:tgtEl>
                                          <p:spTgt spid="2065"/>
                                        </p:tgtEl>
                                        <p:attrNameLst>
                                          <p:attrName>ppt_y</p:attrName>
                                        </p:attrNameLst>
                                      </p:cBhvr>
                                      <p:tavLst>
                                        <p:tav tm="0">
                                          <p:val>
                                            <p:strVal val="#ppt_y+.1"/>
                                          </p:val>
                                        </p:tav>
                                        <p:tav tm="100000">
                                          <p:val>
                                            <p:strVal val="#ppt_y"/>
                                          </p:val>
                                        </p:tav>
                                      </p:tavLst>
                                    </p:anim>
                                  </p:childTnLst>
                                </p:cTn>
                              </p:par>
                              <p:par>
                                <p:cTn id="18" presetID="3" presetClass="entr" presetSubtype="10" fill="hold" grpId="0" nodeType="withEffect">
                                  <p:stCondLst>
                                    <p:cond delay="0"/>
                                  </p:stCondLst>
                                  <p:childTnLst>
                                    <p:set>
                                      <p:cBhvr>
                                        <p:cTn id="19" dur="1" fill="hold">
                                          <p:stCondLst>
                                            <p:cond delay="0"/>
                                          </p:stCondLst>
                                        </p:cTn>
                                        <p:tgtEl>
                                          <p:spTgt spid="2058"/>
                                        </p:tgtEl>
                                        <p:attrNameLst>
                                          <p:attrName>style.visibility</p:attrName>
                                        </p:attrNameLst>
                                      </p:cBhvr>
                                      <p:to>
                                        <p:strVal val="visible"/>
                                      </p:to>
                                    </p:set>
                                    <p:animEffect transition="in" filter="blinds(horizontal)">
                                      <p:cBhvr>
                                        <p:cTn id="20" dur="500"/>
                                        <p:tgtEl>
                                          <p:spTgt spid="2058"/>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2059"/>
                                        </p:tgtEl>
                                        <p:attrNameLst>
                                          <p:attrName>style.visibility</p:attrName>
                                        </p:attrNameLst>
                                      </p:cBhvr>
                                      <p:to>
                                        <p:strVal val="visible"/>
                                      </p:to>
                                    </p:set>
                                    <p:animEffect transition="in" filter="blinds(horizontal)">
                                      <p:cBhvr>
                                        <p:cTn id="23" dur="500"/>
                                        <p:tgtEl>
                                          <p:spTgt spid="2059"/>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60"/>
                                        </p:tgtEl>
                                        <p:attrNameLst>
                                          <p:attrName>style.visibility</p:attrName>
                                        </p:attrNameLst>
                                      </p:cBhvr>
                                      <p:to>
                                        <p:strVal val="visible"/>
                                      </p:to>
                                    </p:set>
                                    <p:animEffect transition="in" filter="blinds(horizontal)">
                                      <p:cBhvr>
                                        <p:cTn id="26" dur="500"/>
                                        <p:tgtEl>
                                          <p:spTgt spid="2060"/>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2061"/>
                                        </p:tgtEl>
                                        <p:attrNameLst>
                                          <p:attrName>style.visibility</p:attrName>
                                        </p:attrNameLst>
                                      </p:cBhvr>
                                      <p:to>
                                        <p:strVal val="visible"/>
                                      </p:to>
                                    </p:set>
                                    <p:animEffect transition="in" filter="blinds(horizontal)">
                                      <p:cBhvr>
                                        <p:cTn id="29" dur="500"/>
                                        <p:tgtEl>
                                          <p:spTgt spid="2061"/>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064"/>
                                        </p:tgtEl>
                                        <p:attrNameLst>
                                          <p:attrName>style.visibility</p:attrName>
                                        </p:attrNameLst>
                                      </p:cBhvr>
                                      <p:to>
                                        <p:strVal val="visible"/>
                                      </p:to>
                                    </p:set>
                                    <p:animEffect transition="in" filter="blinds(horizontal)">
                                      <p:cBhvr>
                                        <p:cTn id="32" dur="500"/>
                                        <p:tgtEl>
                                          <p:spTgt spid="20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ldLvl="0" animBg="1"/>
      <p:bldP spid="2052" grpId="0" bldLvl="0" animBg="1"/>
      <p:bldP spid="2058" grpId="0" animBg="1"/>
      <p:bldP spid="2059" grpId="0" bldLvl="0" animBg="1"/>
      <p:bldP spid="2060" grpId="0" animBg="1"/>
      <p:bldP spid="2061" grpId="0" bldLvl="0" animBg="1"/>
      <p:bldP spid="2064"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noChangeArrowheads="1"/>
          </p:cNvSpPr>
          <p:nvPr>
            <p:ph type="title" idx="4294967295"/>
          </p:nvPr>
        </p:nvSpPr>
        <p:spPr>
          <a:xfrm>
            <a:off x="59690" y="0"/>
            <a:ext cx="8642350" cy="3364865"/>
          </a:xfrm>
        </p:spPr>
        <p:txBody>
          <a:bodyPr>
            <a:noAutofit/>
          </a:bodyPr>
          <a:lstStyle/>
          <a:p>
            <a:pPr eaLnBrk="1" hangingPunct="1">
              <a:lnSpc>
                <a:spcPct val="125000"/>
              </a:lnSpc>
              <a:defRPr/>
            </a:pPr>
            <a:r>
              <a:rPr lang="en-US" altLang="zh-CN"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 1</a:t>
            </a:r>
            <a: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en-US" altLang="zh-CN"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zh-CN" altLang="en-US" b="1"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上海卷，</a:t>
            </a:r>
            <a:r>
              <a:rPr lang="en-US" altLang="zh-CN" b="1"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7</a:t>
            </a:r>
            <a:r>
              <a:rPr lang="en-US" altLang="zh-CN"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如图①～④</a:t>
            </a:r>
            <a:b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表示麻醉剂阻断神经冲动传导的可能</a:t>
            </a:r>
            <a:b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位置。如果病人有感觉，但手不能动， </a:t>
            </a:r>
            <a:b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那么阻断的位置是</a:t>
            </a:r>
            <a:r>
              <a:rPr lang="en-US" altLang="zh-CN"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　　</a:t>
            </a:r>
            <a:r>
              <a:rPr lang="en-US" altLang="zh-CN"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br>
              <a:rPr lang="en-US" altLang="zh-CN"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en-US" altLang="zh-CN"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    A</a:t>
            </a:r>
            <a: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．①  	</a:t>
            </a:r>
            <a:r>
              <a:rPr lang="en-US" altLang="zh-CN"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B</a:t>
            </a:r>
            <a: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．②</a:t>
            </a:r>
            <a:b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    </a:t>
            </a:r>
            <a:r>
              <a:rPr lang="en-US" altLang="zh-CN"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C</a:t>
            </a:r>
            <a: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．③  	</a:t>
            </a:r>
            <a:r>
              <a:rPr lang="en-US" altLang="zh-CN"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D</a:t>
            </a:r>
            <a:r>
              <a:rPr lang="zh-CN" altLang="en-US"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．④</a:t>
            </a:r>
          </a:p>
        </p:txBody>
      </p:sp>
      <p:pic>
        <p:nvPicPr>
          <p:cNvPr id="164874" name="Picture 10" descr="754.TIF"/>
          <p:cNvPicPr>
            <a:picLocks noChangeAspect="1" noChangeArrowheads="1"/>
          </p:cNvPicPr>
          <p:nvPr/>
        </p:nvPicPr>
        <p:blipFill>
          <a:blip r:embed="rId3" r:link="rId4" cstate="print">
            <a:extLst>
              <a:ext uri="{28A0092B-C50C-407E-A947-70E740481C1C}">
                <a14:useLocalDpi xmlns:a14="http://schemas.microsoft.com/office/drawing/2010/main" val="0"/>
              </a:ext>
            </a:extLst>
          </a:blip>
          <a:srcRect/>
          <a:stretch>
            <a:fillRect/>
          </a:stretch>
        </p:blipFill>
        <p:spPr bwMode="auto">
          <a:xfrm>
            <a:off x="4331335" y="2118360"/>
            <a:ext cx="4722495" cy="4250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4876" name="Rectangle 12"/>
          <p:cNvSpPr>
            <a:spLocks noChangeArrowheads="1"/>
          </p:cNvSpPr>
          <p:nvPr/>
        </p:nvSpPr>
        <p:spPr bwMode="auto">
          <a:xfrm>
            <a:off x="3197860" y="1633855"/>
            <a:ext cx="1133475"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US" altLang="zh-CN" sz="4400" b="1" dirty="0">
                <a:solidFill>
                  <a:srgbClr val="FF0000"/>
                </a:solidFill>
                <a:effectLst>
                  <a:outerShdw blurRad="38100" dist="38100" dir="2700000" algn="tl">
                    <a:srgbClr val="C0C0C0"/>
                  </a:outerShdw>
                </a:effectLst>
              </a:rPr>
              <a: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4866"/>
                                        </p:tgtEl>
                                        <p:attrNameLst>
                                          <p:attrName>style.visibility</p:attrName>
                                        </p:attrNameLst>
                                      </p:cBhvr>
                                      <p:to>
                                        <p:strVal val="visible"/>
                                      </p:to>
                                    </p:set>
                                    <p:animEffect transition="in" filter="blinds(horizontal)">
                                      <p:cBhvr>
                                        <p:cTn id="7" dur="500"/>
                                        <p:tgtEl>
                                          <p:spTgt spid="164866"/>
                                        </p:tgtEl>
                                      </p:cBhvr>
                                    </p:animEffect>
                                  </p:childTnLst>
                                </p:cTn>
                              </p:par>
                            </p:childTnLst>
                          </p:cTn>
                        </p:par>
                        <p:par>
                          <p:cTn id="8" fill="hold">
                            <p:stCondLst>
                              <p:cond delay="500"/>
                            </p:stCondLst>
                            <p:childTnLst>
                              <p:par>
                                <p:cTn id="9" presetID="4" presetClass="entr" presetSubtype="16" fill="hold" nodeType="afterEffect">
                                  <p:stCondLst>
                                    <p:cond delay="0"/>
                                  </p:stCondLst>
                                  <p:childTnLst>
                                    <p:set>
                                      <p:cBhvr>
                                        <p:cTn id="10" dur="1" fill="hold">
                                          <p:stCondLst>
                                            <p:cond delay="0"/>
                                          </p:stCondLst>
                                        </p:cTn>
                                        <p:tgtEl>
                                          <p:spTgt spid="164874"/>
                                        </p:tgtEl>
                                        <p:attrNameLst>
                                          <p:attrName>style.visibility</p:attrName>
                                        </p:attrNameLst>
                                      </p:cBhvr>
                                      <p:to>
                                        <p:strVal val="visible"/>
                                      </p:to>
                                    </p:set>
                                    <p:animEffect transition="in" filter="box(in)">
                                      <p:cBhvr>
                                        <p:cTn id="11" dur="500"/>
                                        <p:tgtEl>
                                          <p:spTgt spid="164874"/>
                                        </p:tgtEl>
                                      </p:cBhvr>
                                    </p:animEffect>
                                  </p:childTnLst>
                                </p:cTn>
                              </p:par>
                            </p:childTnLst>
                          </p:cTn>
                        </p:par>
                      </p:childTnLst>
                    </p:cTn>
                  </p:par>
                  <p:par>
                    <p:cTn id="12" fill="hold">
                      <p:stCondLst>
                        <p:cond delay="indefinite"/>
                      </p:stCondLst>
                      <p:childTnLst>
                        <p:par>
                          <p:cTn id="13" fill="hold">
                            <p:stCondLst>
                              <p:cond delay="0"/>
                            </p:stCondLst>
                            <p:childTnLst>
                              <p:par>
                                <p:cTn id="14" presetID="4" presetClass="entr" presetSubtype="16" fill="hold" grpId="0" nodeType="clickEffect">
                                  <p:stCondLst>
                                    <p:cond delay="0"/>
                                  </p:stCondLst>
                                  <p:childTnLst>
                                    <p:set>
                                      <p:cBhvr>
                                        <p:cTn id="15" dur="1" fill="hold">
                                          <p:stCondLst>
                                            <p:cond delay="0"/>
                                          </p:stCondLst>
                                        </p:cTn>
                                        <p:tgtEl>
                                          <p:spTgt spid="164876"/>
                                        </p:tgtEl>
                                        <p:attrNameLst>
                                          <p:attrName>style.visibility</p:attrName>
                                        </p:attrNameLst>
                                      </p:cBhvr>
                                      <p:to>
                                        <p:strVal val="visible"/>
                                      </p:to>
                                    </p:set>
                                    <p:animEffect transition="in" filter="box(in)">
                                      <p:cBhvr>
                                        <p:cTn id="16" dur="500"/>
                                        <p:tgtEl>
                                          <p:spTgt spid="1648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866" grpId="0"/>
      <p:bldP spid="164876"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p:cNvSpPr>
            <a:spLocks noChangeArrowheads="1"/>
          </p:cNvSpPr>
          <p:nvPr/>
        </p:nvSpPr>
        <p:spPr bwMode="auto">
          <a:xfrm>
            <a:off x="359728" y="473393"/>
            <a:ext cx="8424862" cy="37077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zh-CN" altLang="en-US" sz="2800" b="1">
                <a:solidFill>
                  <a:srgbClr val="000000"/>
                </a:solidFill>
              </a:rPr>
              <a:t>（</a:t>
            </a:r>
            <a:r>
              <a:rPr lang="zh-CN" altLang="en-US" sz="2800" b="1"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全国新课标T4</a:t>
            </a:r>
            <a:r>
              <a:rPr lang="zh-CN" altLang="en-US" sz="2800" b="1">
                <a:solidFill>
                  <a:srgbClr val="000000"/>
                </a:solidFill>
              </a:rPr>
              <a:t>）当人看见酸梅时唾液分泌会大量增加。对此现象的分析，错误的是</a:t>
            </a:r>
          </a:p>
          <a:p>
            <a:pPr eaLnBrk="1" hangingPunct="1">
              <a:lnSpc>
                <a:spcPct val="140000"/>
              </a:lnSpc>
              <a:spcBef>
                <a:spcPct val="0"/>
              </a:spcBef>
              <a:buClrTx/>
              <a:buSzTx/>
              <a:buFontTx/>
              <a:buNone/>
            </a:pPr>
            <a:r>
              <a:rPr lang="en-US" altLang="zh-CN" sz="2800" b="1">
                <a:solidFill>
                  <a:srgbClr val="000000"/>
                </a:solidFill>
              </a:rPr>
              <a:t>A.</a:t>
            </a:r>
            <a:r>
              <a:rPr lang="zh-CN" altLang="en-US" sz="2800" b="1">
                <a:solidFill>
                  <a:srgbClr val="000000"/>
                </a:solidFill>
              </a:rPr>
              <a:t>这一反射过程需要大脑皮层的参与</a:t>
            </a:r>
          </a:p>
          <a:p>
            <a:pPr eaLnBrk="1" hangingPunct="1">
              <a:lnSpc>
                <a:spcPct val="140000"/>
              </a:lnSpc>
              <a:spcBef>
                <a:spcPct val="0"/>
              </a:spcBef>
              <a:buClrTx/>
              <a:buSzTx/>
              <a:buFontTx/>
              <a:buNone/>
            </a:pPr>
            <a:r>
              <a:rPr lang="en-US" altLang="zh-CN" sz="2800" b="1">
                <a:solidFill>
                  <a:srgbClr val="000000"/>
                </a:solidFill>
              </a:rPr>
              <a:t>B.</a:t>
            </a:r>
            <a:r>
              <a:rPr lang="zh-CN" altLang="en-US" sz="2800" b="1">
                <a:solidFill>
                  <a:srgbClr val="000000"/>
                </a:solidFill>
              </a:rPr>
              <a:t>这是一种反射活动，其效应器是唾液腺</a:t>
            </a:r>
          </a:p>
          <a:p>
            <a:pPr eaLnBrk="1" hangingPunct="1">
              <a:lnSpc>
                <a:spcPct val="140000"/>
              </a:lnSpc>
              <a:spcBef>
                <a:spcPct val="0"/>
              </a:spcBef>
              <a:buClrTx/>
              <a:buSzTx/>
              <a:buFontTx/>
              <a:buNone/>
            </a:pPr>
            <a:r>
              <a:rPr lang="en-US" altLang="zh-CN" sz="2800" b="1">
                <a:solidFill>
                  <a:srgbClr val="000000"/>
                </a:solidFill>
              </a:rPr>
              <a:t>C.</a:t>
            </a:r>
            <a:r>
              <a:rPr lang="zh-CN" altLang="en-US" sz="2800" b="1">
                <a:solidFill>
                  <a:srgbClr val="000000"/>
                </a:solidFill>
              </a:rPr>
              <a:t>酸梅色泽直接刺激神经中枢引起唾液分泌</a:t>
            </a:r>
          </a:p>
          <a:p>
            <a:pPr eaLnBrk="1" hangingPunct="1">
              <a:lnSpc>
                <a:spcPct val="140000"/>
              </a:lnSpc>
              <a:spcBef>
                <a:spcPct val="0"/>
              </a:spcBef>
              <a:buClrTx/>
              <a:buSzTx/>
              <a:buFontTx/>
              <a:buNone/>
            </a:pPr>
            <a:r>
              <a:rPr lang="en-US" altLang="zh-CN" sz="2800" b="1">
                <a:solidFill>
                  <a:srgbClr val="000000"/>
                </a:solidFill>
              </a:rPr>
              <a:t>D.</a:t>
            </a:r>
            <a:r>
              <a:rPr lang="zh-CN" altLang="en-US" sz="2800" b="1">
                <a:solidFill>
                  <a:srgbClr val="000000"/>
                </a:solidFill>
              </a:rPr>
              <a:t>这一过程中有“电</a:t>
            </a:r>
            <a:r>
              <a:rPr lang="en-US" altLang="zh-CN" sz="2800" b="1">
                <a:solidFill>
                  <a:srgbClr val="000000"/>
                </a:solidFill>
              </a:rPr>
              <a:t>—</a:t>
            </a:r>
            <a:r>
              <a:rPr lang="zh-CN" altLang="en-US" sz="2800" b="1">
                <a:solidFill>
                  <a:srgbClr val="000000"/>
                </a:solidFill>
              </a:rPr>
              <a:t>化学</a:t>
            </a:r>
            <a:r>
              <a:rPr lang="en-US" altLang="zh-CN" sz="2800" b="1">
                <a:solidFill>
                  <a:srgbClr val="000000"/>
                </a:solidFill>
              </a:rPr>
              <a:t>—</a:t>
            </a:r>
            <a:r>
              <a:rPr lang="zh-CN" altLang="en-US" sz="2800" b="1">
                <a:solidFill>
                  <a:srgbClr val="000000"/>
                </a:solidFill>
              </a:rPr>
              <a:t>电”信号的转化</a:t>
            </a:r>
          </a:p>
        </p:txBody>
      </p:sp>
      <p:sp>
        <p:nvSpPr>
          <p:cNvPr id="3" name="Rectangle 6"/>
          <p:cNvSpPr>
            <a:spLocks noChangeArrowheads="1"/>
          </p:cNvSpPr>
          <p:nvPr/>
        </p:nvSpPr>
        <p:spPr bwMode="auto">
          <a:xfrm>
            <a:off x="5725160" y="1087120"/>
            <a:ext cx="99060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4400" b="1">
                <a:solidFill>
                  <a:srgbClr val="FF0000"/>
                </a:solidFill>
              </a:rPr>
              <a:t>C</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ox(i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8"/>
          <p:cNvSpPr>
            <a:spLocks noChangeArrowheads="1"/>
          </p:cNvSpPr>
          <p:nvPr/>
        </p:nvSpPr>
        <p:spPr bwMode="auto">
          <a:xfrm>
            <a:off x="123190" y="235585"/>
            <a:ext cx="8870315"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b="1">
                <a:solidFill>
                  <a:srgbClr val="000000"/>
                </a:solidFill>
              </a:rPr>
              <a:t>二</a:t>
            </a:r>
            <a:r>
              <a:rPr lang="en-US" altLang="zh-CN" b="1">
                <a:solidFill>
                  <a:srgbClr val="000000"/>
                </a:solidFill>
              </a:rPr>
              <a:t>.</a:t>
            </a:r>
            <a:r>
              <a:rPr lang="zh-CN" altLang="en-US" b="1">
                <a:solidFill>
                  <a:srgbClr val="000000"/>
                </a:solidFill>
              </a:rPr>
              <a:t>兴奋在</a:t>
            </a:r>
            <a:r>
              <a:rPr lang="zh-CN" altLang="en-US" b="1">
                <a:solidFill>
                  <a:srgbClr val="FF0000"/>
                </a:solidFill>
              </a:rPr>
              <a:t>神经纤维</a:t>
            </a:r>
            <a:r>
              <a:rPr lang="zh-CN" altLang="en-US" b="1">
                <a:solidFill>
                  <a:srgbClr val="000000"/>
                </a:solidFill>
              </a:rPr>
              <a:t>上传导和在</a:t>
            </a:r>
            <a:r>
              <a:rPr lang="zh-CN" altLang="en-US" b="1">
                <a:solidFill>
                  <a:srgbClr val="FF0000"/>
                </a:solidFill>
              </a:rPr>
              <a:t>神经元之间</a:t>
            </a:r>
            <a:r>
              <a:rPr lang="zh-CN" altLang="en-US" b="1">
                <a:solidFill>
                  <a:srgbClr val="000000"/>
                </a:solidFill>
              </a:rPr>
              <a:t>的传递</a:t>
            </a:r>
          </a:p>
        </p:txBody>
      </p:sp>
      <p:sp>
        <p:nvSpPr>
          <p:cNvPr id="126985" name="Rectangle 9"/>
          <p:cNvSpPr>
            <a:spLocks noChangeArrowheads="1"/>
          </p:cNvSpPr>
          <p:nvPr/>
        </p:nvSpPr>
        <p:spPr bwMode="auto">
          <a:xfrm>
            <a:off x="468313" y="1341438"/>
            <a:ext cx="8207375" cy="13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zh-CN" altLang="en-US" sz="2800" b="1">
                <a:solidFill>
                  <a:srgbClr val="FF0000"/>
                </a:solidFill>
                <a:effectLst>
                  <a:outerShdw blurRad="38100" dist="38100" dir="2700000" algn="tl">
                    <a:srgbClr val="C0C0C0"/>
                  </a:outerShdw>
                </a:effectLst>
              </a:rPr>
              <a:t>兴奋：</a:t>
            </a:r>
            <a:r>
              <a:rPr kumimoji="1" lang="zh-CN" altLang="en-US" sz="2800" b="1">
                <a:solidFill>
                  <a:srgbClr val="000000"/>
                </a:solidFill>
                <a:effectLst>
                  <a:outerShdw blurRad="38100" dist="38100" dir="2700000" algn="tl">
                    <a:srgbClr val="C0C0C0"/>
                  </a:outerShdw>
                </a:effectLst>
              </a:rPr>
              <a:t>动物体或人体内的某些组织</a:t>
            </a:r>
            <a:r>
              <a:rPr kumimoji="1" lang="en-US" altLang="zh-CN" sz="2800" b="1">
                <a:solidFill>
                  <a:srgbClr val="000000"/>
                </a:solidFill>
                <a:effectLst>
                  <a:outerShdw blurRad="38100" dist="38100" dir="2700000" algn="tl">
                    <a:srgbClr val="C0C0C0"/>
                  </a:outerShdw>
                </a:effectLst>
              </a:rPr>
              <a:t>(</a:t>
            </a:r>
            <a:r>
              <a:rPr kumimoji="1" lang="zh-CN" altLang="en-US" sz="2800" b="1">
                <a:solidFill>
                  <a:srgbClr val="000000"/>
                </a:solidFill>
                <a:effectLst>
                  <a:outerShdw blurRad="38100" dist="38100" dir="2700000" algn="tl">
                    <a:srgbClr val="C0C0C0"/>
                  </a:outerShdw>
                </a:effectLst>
              </a:rPr>
              <a:t>如神经组织</a:t>
            </a:r>
            <a:r>
              <a:rPr kumimoji="1" lang="en-US" altLang="zh-CN" sz="2800" b="1">
                <a:solidFill>
                  <a:srgbClr val="000000"/>
                </a:solidFill>
                <a:effectLst>
                  <a:outerShdw blurRad="38100" dist="38100" dir="2700000" algn="tl">
                    <a:srgbClr val="C0C0C0"/>
                  </a:outerShdw>
                </a:effectLst>
              </a:rPr>
              <a:t>)</a:t>
            </a:r>
            <a:r>
              <a:rPr kumimoji="1" lang="zh-CN" altLang="en-US" sz="2800" b="1">
                <a:solidFill>
                  <a:srgbClr val="000000"/>
                </a:solidFill>
                <a:effectLst>
                  <a:outerShdw blurRad="38100" dist="38100" dir="2700000" algn="tl">
                    <a:srgbClr val="C0C0C0"/>
                  </a:outerShdw>
                </a:effectLst>
              </a:rPr>
              <a:t>或细胞感受＿＿＿＿后，由＿＿＿＿状态变为＿＿＿＿状态的过程。</a:t>
            </a:r>
          </a:p>
        </p:txBody>
      </p:sp>
      <p:sp>
        <p:nvSpPr>
          <p:cNvPr id="126986" name="Rectangle 10"/>
          <p:cNvSpPr>
            <a:spLocks noChangeArrowheads="1"/>
          </p:cNvSpPr>
          <p:nvPr/>
        </p:nvSpPr>
        <p:spPr bwMode="auto">
          <a:xfrm>
            <a:off x="1979613" y="1773238"/>
            <a:ext cx="16129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sz="2800" b="1">
                <a:solidFill>
                  <a:srgbClr val="FF0000"/>
                </a:solidFill>
                <a:effectLst>
                  <a:outerShdw blurRad="38100" dist="38100" dir="2700000" algn="tl">
                    <a:srgbClr val="C0C0C0"/>
                  </a:outerShdw>
                </a:effectLst>
                <a:latin typeface="楷体_GB2312" pitchFamily="49" charset="-122"/>
                <a:ea typeface="楷体_GB2312" pitchFamily="49" charset="-122"/>
              </a:rPr>
              <a:t>外界刺激</a:t>
            </a:r>
          </a:p>
        </p:txBody>
      </p:sp>
      <p:sp>
        <p:nvSpPr>
          <p:cNvPr id="126987" name="Rectangle 11"/>
          <p:cNvSpPr>
            <a:spLocks noChangeArrowheads="1"/>
          </p:cNvSpPr>
          <p:nvPr/>
        </p:nvSpPr>
        <p:spPr bwMode="auto">
          <a:xfrm>
            <a:off x="4500563" y="1773238"/>
            <a:ext cx="16129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sz="2800" b="1">
                <a:solidFill>
                  <a:srgbClr val="FF0000"/>
                </a:solidFill>
                <a:effectLst>
                  <a:outerShdw blurRad="38100" dist="38100" dir="2700000" algn="tl">
                    <a:srgbClr val="C0C0C0"/>
                  </a:outerShdw>
                </a:effectLst>
                <a:latin typeface="楷体_GB2312" pitchFamily="49" charset="-122"/>
                <a:ea typeface="楷体_GB2312" pitchFamily="49" charset="-122"/>
              </a:rPr>
              <a:t>相对静止</a:t>
            </a:r>
          </a:p>
        </p:txBody>
      </p:sp>
      <p:sp>
        <p:nvSpPr>
          <p:cNvPr id="126988" name="Rectangle 12"/>
          <p:cNvSpPr>
            <a:spLocks noChangeArrowheads="1"/>
          </p:cNvSpPr>
          <p:nvPr/>
        </p:nvSpPr>
        <p:spPr bwMode="auto">
          <a:xfrm>
            <a:off x="7380288" y="1773238"/>
            <a:ext cx="16129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zh-CN" altLang="en-US" sz="2800" b="1">
                <a:solidFill>
                  <a:srgbClr val="FF0000"/>
                </a:solidFill>
                <a:effectLst>
                  <a:outerShdw blurRad="38100" dist="38100" dir="2700000" algn="tl">
                    <a:srgbClr val="C0C0C0"/>
                  </a:outerShdw>
                </a:effectLst>
                <a:latin typeface="楷体_GB2312" pitchFamily="49" charset="-122"/>
                <a:ea typeface="楷体_GB2312" pitchFamily="49" charset="-122"/>
              </a:rPr>
              <a:t>显著活跃</a:t>
            </a:r>
          </a:p>
        </p:txBody>
      </p:sp>
      <p:pic>
        <p:nvPicPr>
          <p:cNvPr id="126990" name="Picture 14" descr="1625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813" y="3184525"/>
            <a:ext cx="5616575" cy="3673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6991" name="Text Box 15"/>
          <p:cNvSpPr txBox="1">
            <a:spLocks noChangeArrowheads="1"/>
          </p:cNvSpPr>
          <p:nvPr/>
        </p:nvSpPr>
        <p:spPr bwMode="auto">
          <a:xfrm>
            <a:off x="611188" y="2852738"/>
            <a:ext cx="7777162"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000000"/>
                </a:solidFill>
              </a:rPr>
              <a:t>神经元、神经纤维和神经之间的关系是什么？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126986"/>
                                        </p:tgtEl>
                                        <p:attrNameLst>
                                          <p:attrName>style.visibility</p:attrName>
                                        </p:attrNameLst>
                                      </p:cBhvr>
                                      <p:to>
                                        <p:strVal val="visible"/>
                                      </p:to>
                                    </p:set>
                                    <p:animEffect transition="in" filter="diamond(in)">
                                      <p:cBhvr>
                                        <p:cTn id="7" dur="2000"/>
                                        <p:tgtEl>
                                          <p:spTgt spid="126986"/>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26987"/>
                                        </p:tgtEl>
                                        <p:attrNameLst>
                                          <p:attrName>style.visibility</p:attrName>
                                        </p:attrNameLst>
                                      </p:cBhvr>
                                      <p:to>
                                        <p:strVal val="visible"/>
                                      </p:to>
                                    </p:set>
                                    <p:animEffect transition="in" filter="diamond(in)">
                                      <p:cBhvr>
                                        <p:cTn id="10" dur="2000"/>
                                        <p:tgtEl>
                                          <p:spTgt spid="126987"/>
                                        </p:tgtEl>
                                      </p:cBhvr>
                                    </p:animEffect>
                                  </p:childTnLst>
                                </p:cTn>
                              </p:par>
                              <p:par>
                                <p:cTn id="11" presetID="8" presetClass="entr" presetSubtype="16" fill="hold" grpId="0" nodeType="withEffect">
                                  <p:stCondLst>
                                    <p:cond delay="0"/>
                                  </p:stCondLst>
                                  <p:childTnLst>
                                    <p:set>
                                      <p:cBhvr>
                                        <p:cTn id="12" dur="1" fill="hold">
                                          <p:stCondLst>
                                            <p:cond delay="0"/>
                                          </p:stCondLst>
                                        </p:cTn>
                                        <p:tgtEl>
                                          <p:spTgt spid="126988"/>
                                        </p:tgtEl>
                                        <p:attrNameLst>
                                          <p:attrName>style.visibility</p:attrName>
                                        </p:attrNameLst>
                                      </p:cBhvr>
                                      <p:to>
                                        <p:strVal val="visible"/>
                                      </p:to>
                                    </p:set>
                                    <p:animEffect transition="in" filter="diamond(in)">
                                      <p:cBhvr>
                                        <p:cTn id="13" dur="2000"/>
                                        <p:tgtEl>
                                          <p:spTgt spid="126988"/>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26991"/>
                                        </p:tgtEl>
                                        <p:attrNameLst>
                                          <p:attrName>style.visibility</p:attrName>
                                        </p:attrNameLst>
                                      </p:cBhvr>
                                      <p:to>
                                        <p:strVal val="visible"/>
                                      </p:to>
                                    </p:set>
                                    <p:animEffect transition="in" filter="box(in)">
                                      <p:cBhvr>
                                        <p:cTn id="18" dur="500"/>
                                        <p:tgtEl>
                                          <p:spTgt spid="12699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nodeType="clickEffect">
                                  <p:stCondLst>
                                    <p:cond delay="0"/>
                                  </p:stCondLst>
                                  <p:childTnLst>
                                    <p:set>
                                      <p:cBhvr>
                                        <p:cTn id="22" dur="1" fill="hold">
                                          <p:stCondLst>
                                            <p:cond delay="0"/>
                                          </p:stCondLst>
                                        </p:cTn>
                                        <p:tgtEl>
                                          <p:spTgt spid="126990"/>
                                        </p:tgtEl>
                                        <p:attrNameLst>
                                          <p:attrName>style.visibility</p:attrName>
                                        </p:attrNameLst>
                                      </p:cBhvr>
                                      <p:to>
                                        <p:strVal val="visible"/>
                                      </p:to>
                                    </p:set>
                                    <p:animEffect transition="in" filter="box(in)">
                                      <p:cBhvr>
                                        <p:cTn id="23" dur="500"/>
                                        <p:tgtEl>
                                          <p:spTgt spid="1269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986" grpId="0" bldLvl="0" animBg="1"/>
      <p:bldP spid="126987" grpId="0" bldLvl="0" animBg="1"/>
      <p:bldP spid="126988" grpId="0" bldLvl="0" animBg="1"/>
      <p:bldP spid="126991" grpId="0" bldLvl="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AutoShape 2"/>
          <p:cNvSpPr/>
          <p:nvPr/>
        </p:nvSpPr>
        <p:spPr>
          <a:xfrm>
            <a:off x="1323975" y="2417763"/>
            <a:ext cx="228600" cy="1828800"/>
          </a:xfrm>
          <a:prstGeom prst="leftBrace">
            <a:avLst>
              <a:gd name="adj1" fmla="val 66592"/>
              <a:gd name="adj2" fmla="val 50000"/>
            </a:avLst>
          </a:prstGeom>
          <a:noFill/>
          <a:ln w="38100" cap="flat" cmpd="sng">
            <a:solidFill>
              <a:schemeClr val="hlink"/>
            </a:solidFill>
            <a:prstDash val="solid"/>
            <a:round/>
            <a:headEnd type="none" w="med" len="med"/>
            <a:tailEnd type="none" w="med" len="med"/>
          </a:ln>
        </p:spPr>
        <p:txBody>
          <a:bodyPr anchor="ctr"/>
          <a:lstStyle/>
          <a:p>
            <a:endParaRPr lang="zh-CN" altLang="en-US" dirty="0">
              <a:solidFill>
                <a:srgbClr val="0A0908"/>
              </a:solidFill>
              <a:latin typeface="黑体" panose="02010609060101010101" pitchFamily="49" charset="-122"/>
              <a:ea typeface="黑体" panose="02010609060101010101" pitchFamily="49" charset="-122"/>
            </a:endParaRPr>
          </a:p>
        </p:txBody>
      </p:sp>
      <p:sp>
        <p:nvSpPr>
          <p:cNvPr id="36867" name="Text Box 3"/>
          <p:cNvSpPr txBox="1"/>
          <p:nvPr/>
        </p:nvSpPr>
        <p:spPr>
          <a:xfrm>
            <a:off x="-33337" y="2987675"/>
            <a:ext cx="1722437" cy="549275"/>
          </a:xfrm>
          <a:prstGeom prst="rect">
            <a:avLst/>
          </a:prstGeom>
          <a:noFill/>
          <a:ln w="9525">
            <a:noFill/>
          </a:ln>
        </p:spPr>
        <p:txBody>
          <a:bodyPr anchor="t">
            <a:spAutoFit/>
          </a:bodyPr>
          <a:lstStyle/>
          <a:p>
            <a:r>
              <a:rPr lang="zh-CN" altLang="en-US" sz="3000" dirty="0">
                <a:solidFill>
                  <a:srgbClr val="0A0908"/>
                </a:solidFill>
                <a:latin typeface="黑体" panose="02010609060101010101" pitchFamily="49" charset="-122"/>
                <a:ea typeface="黑体" panose="02010609060101010101" pitchFamily="49" charset="-122"/>
              </a:rPr>
              <a:t>神经元</a:t>
            </a:r>
          </a:p>
        </p:txBody>
      </p:sp>
      <p:sp>
        <p:nvSpPr>
          <p:cNvPr id="36868" name="Text Box 4"/>
          <p:cNvSpPr txBox="1"/>
          <p:nvPr/>
        </p:nvSpPr>
        <p:spPr>
          <a:xfrm>
            <a:off x="1470025" y="2257425"/>
            <a:ext cx="1730375" cy="553085"/>
          </a:xfrm>
          <a:prstGeom prst="rect">
            <a:avLst/>
          </a:prstGeom>
          <a:noFill/>
          <a:ln w="9525">
            <a:noFill/>
          </a:ln>
        </p:spPr>
        <p:txBody>
          <a:bodyPr anchor="t">
            <a:spAutoFit/>
          </a:bodyPr>
          <a:lstStyle/>
          <a:p>
            <a:r>
              <a:rPr lang="zh-CN" altLang="en-US" sz="3000" dirty="0">
                <a:solidFill>
                  <a:srgbClr val="0A0908"/>
                </a:solidFill>
                <a:latin typeface="黑体" panose="02010609060101010101" pitchFamily="49" charset="-122"/>
                <a:ea typeface="黑体" panose="02010609060101010101" pitchFamily="49" charset="-122"/>
              </a:rPr>
              <a:t>胞体</a:t>
            </a:r>
          </a:p>
        </p:txBody>
      </p:sp>
      <p:sp>
        <p:nvSpPr>
          <p:cNvPr id="36869" name="Text Box 5"/>
          <p:cNvSpPr txBox="1"/>
          <p:nvPr/>
        </p:nvSpPr>
        <p:spPr>
          <a:xfrm>
            <a:off x="1520825" y="3744913"/>
            <a:ext cx="1730375" cy="549275"/>
          </a:xfrm>
          <a:prstGeom prst="rect">
            <a:avLst/>
          </a:prstGeom>
          <a:noFill/>
          <a:ln w="9525">
            <a:noFill/>
          </a:ln>
        </p:spPr>
        <p:txBody>
          <a:bodyPr anchor="t">
            <a:spAutoFit/>
          </a:bodyPr>
          <a:lstStyle/>
          <a:p>
            <a:r>
              <a:rPr lang="zh-CN" altLang="en-US" sz="3000" dirty="0">
                <a:solidFill>
                  <a:srgbClr val="0A0908"/>
                </a:solidFill>
                <a:latin typeface="黑体" panose="02010609060101010101" pitchFamily="49" charset="-122"/>
                <a:ea typeface="黑体" panose="02010609060101010101" pitchFamily="49" charset="-122"/>
              </a:rPr>
              <a:t>突起</a:t>
            </a:r>
          </a:p>
        </p:txBody>
      </p:sp>
      <p:sp>
        <p:nvSpPr>
          <p:cNvPr id="36870" name="AutoShape 6"/>
          <p:cNvSpPr/>
          <p:nvPr/>
        </p:nvSpPr>
        <p:spPr>
          <a:xfrm>
            <a:off x="2452688" y="3257550"/>
            <a:ext cx="228600" cy="1570038"/>
          </a:xfrm>
          <a:prstGeom prst="leftBrace">
            <a:avLst>
              <a:gd name="adj1" fmla="val 57170"/>
              <a:gd name="adj2" fmla="val 50000"/>
            </a:avLst>
          </a:prstGeom>
          <a:noFill/>
          <a:ln w="38100" cap="flat" cmpd="sng">
            <a:solidFill>
              <a:schemeClr val="hlink"/>
            </a:solidFill>
            <a:prstDash val="solid"/>
            <a:round/>
            <a:headEnd type="none" w="med" len="med"/>
            <a:tailEnd type="none" w="med" len="med"/>
          </a:ln>
        </p:spPr>
        <p:txBody>
          <a:bodyPr anchor="ctr"/>
          <a:lstStyle/>
          <a:p>
            <a:endParaRPr lang="zh-CN" altLang="en-US" dirty="0">
              <a:solidFill>
                <a:srgbClr val="0A0908"/>
              </a:solidFill>
              <a:latin typeface="黑体" panose="02010609060101010101" pitchFamily="49" charset="-122"/>
              <a:ea typeface="黑体" panose="02010609060101010101" pitchFamily="49" charset="-122"/>
            </a:endParaRPr>
          </a:p>
        </p:txBody>
      </p:sp>
      <p:sp>
        <p:nvSpPr>
          <p:cNvPr id="36871" name="Text Box 7"/>
          <p:cNvSpPr txBox="1"/>
          <p:nvPr/>
        </p:nvSpPr>
        <p:spPr>
          <a:xfrm>
            <a:off x="2794000" y="3116263"/>
            <a:ext cx="1728788" cy="549275"/>
          </a:xfrm>
          <a:prstGeom prst="rect">
            <a:avLst/>
          </a:prstGeom>
          <a:noFill/>
          <a:ln w="9525">
            <a:noFill/>
          </a:ln>
        </p:spPr>
        <p:txBody>
          <a:bodyPr anchor="t">
            <a:spAutoFit/>
          </a:bodyPr>
          <a:lstStyle/>
          <a:p>
            <a:r>
              <a:rPr lang="zh-CN" altLang="en-US" sz="3000" dirty="0">
                <a:solidFill>
                  <a:srgbClr val="0A0908"/>
                </a:solidFill>
                <a:latin typeface="黑体" panose="02010609060101010101" pitchFamily="49" charset="-122"/>
                <a:ea typeface="黑体" panose="02010609060101010101" pitchFamily="49" charset="-122"/>
              </a:rPr>
              <a:t>树突</a:t>
            </a:r>
          </a:p>
        </p:txBody>
      </p:sp>
      <p:sp>
        <p:nvSpPr>
          <p:cNvPr id="36872" name="Text Box 8"/>
          <p:cNvSpPr txBox="1"/>
          <p:nvPr/>
        </p:nvSpPr>
        <p:spPr>
          <a:xfrm>
            <a:off x="2774950" y="4452938"/>
            <a:ext cx="1727200" cy="549275"/>
          </a:xfrm>
          <a:prstGeom prst="rect">
            <a:avLst/>
          </a:prstGeom>
          <a:noFill/>
          <a:ln w="9525">
            <a:noFill/>
          </a:ln>
        </p:spPr>
        <p:txBody>
          <a:bodyPr anchor="t">
            <a:spAutoFit/>
          </a:bodyPr>
          <a:lstStyle/>
          <a:p>
            <a:r>
              <a:rPr lang="zh-CN" altLang="en-US" sz="3000" dirty="0">
                <a:solidFill>
                  <a:srgbClr val="0A0908"/>
                </a:solidFill>
                <a:latin typeface="黑体" panose="02010609060101010101" pitchFamily="49" charset="-122"/>
                <a:ea typeface="黑体" panose="02010609060101010101" pitchFamily="49" charset="-122"/>
              </a:rPr>
              <a:t>轴突</a:t>
            </a:r>
          </a:p>
        </p:txBody>
      </p:sp>
      <p:sp>
        <p:nvSpPr>
          <p:cNvPr id="10250" name="Rectangle 11"/>
          <p:cNvSpPr/>
          <p:nvPr/>
        </p:nvSpPr>
        <p:spPr>
          <a:xfrm>
            <a:off x="2774950" y="5157788"/>
            <a:ext cx="949325" cy="549275"/>
          </a:xfrm>
          <a:prstGeom prst="rect">
            <a:avLst/>
          </a:prstGeom>
          <a:noFill/>
          <a:ln w="9525">
            <a:noFill/>
          </a:ln>
        </p:spPr>
        <p:txBody>
          <a:bodyPr wrap="none" anchor="t">
            <a:spAutoFit/>
          </a:bodyPr>
          <a:lstStyle/>
          <a:p>
            <a:pPr eaLnBrk="0" hangingPunct="0"/>
            <a:r>
              <a:rPr lang="zh-CN" altLang="en-US" sz="3000" dirty="0">
                <a:solidFill>
                  <a:srgbClr val="0A0908"/>
                </a:solidFill>
                <a:latin typeface="黑体" panose="02010609060101010101" pitchFamily="49" charset="-122"/>
                <a:ea typeface="黑体" panose="02010609060101010101" pitchFamily="49" charset="-122"/>
              </a:rPr>
              <a:t>髓鞘</a:t>
            </a:r>
          </a:p>
        </p:txBody>
      </p:sp>
      <p:sp>
        <p:nvSpPr>
          <p:cNvPr id="10251" name="AutoShape 12"/>
          <p:cNvSpPr/>
          <p:nvPr/>
        </p:nvSpPr>
        <p:spPr>
          <a:xfrm rot="10800000">
            <a:off x="3854450" y="4652963"/>
            <a:ext cx="228600" cy="1008062"/>
          </a:xfrm>
          <a:prstGeom prst="leftBrace">
            <a:avLst>
              <a:gd name="adj1" fmla="val 36706"/>
              <a:gd name="adj2" fmla="val 44944"/>
            </a:avLst>
          </a:prstGeom>
          <a:noFill/>
          <a:ln w="38100" cap="flat" cmpd="sng">
            <a:solidFill>
              <a:schemeClr val="hlink"/>
            </a:solidFill>
            <a:prstDash val="solid"/>
            <a:round/>
            <a:headEnd type="none" w="med" len="med"/>
            <a:tailEnd type="none" w="med" len="med"/>
          </a:ln>
        </p:spPr>
        <p:txBody>
          <a:bodyPr anchor="ctr"/>
          <a:lstStyle/>
          <a:p>
            <a:endParaRPr lang="zh-CN" altLang="en-US" dirty="0">
              <a:solidFill>
                <a:srgbClr val="0A0908"/>
              </a:solidFill>
              <a:latin typeface="黑体" panose="02010609060101010101" pitchFamily="49" charset="-122"/>
              <a:ea typeface="黑体" panose="02010609060101010101" pitchFamily="49" charset="-122"/>
            </a:endParaRPr>
          </a:p>
        </p:txBody>
      </p:sp>
      <p:sp>
        <p:nvSpPr>
          <p:cNvPr id="10252" name="Text Box 13"/>
          <p:cNvSpPr txBox="1"/>
          <p:nvPr/>
        </p:nvSpPr>
        <p:spPr>
          <a:xfrm>
            <a:off x="4000500" y="4940300"/>
            <a:ext cx="2016125" cy="549275"/>
          </a:xfrm>
          <a:prstGeom prst="rect">
            <a:avLst/>
          </a:prstGeom>
          <a:noFill/>
          <a:ln w="9525">
            <a:noFill/>
          </a:ln>
        </p:spPr>
        <p:txBody>
          <a:bodyPr anchor="t">
            <a:spAutoFit/>
          </a:bodyPr>
          <a:lstStyle/>
          <a:p>
            <a:r>
              <a:rPr lang="zh-CN" altLang="en-US" sz="3000" dirty="0">
                <a:solidFill>
                  <a:srgbClr val="0A0908"/>
                </a:solidFill>
                <a:latin typeface="黑体" panose="02010609060101010101" pitchFamily="49" charset="-122"/>
                <a:ea typeface="黑体" panose="02010609060101010101" pitchFamily="49" charset="-122"/>
              </a:rPr>
              <a:t>神经纤维</a:t>
            </a:r>
          </a:p>
        </p:txBody>
      </p:sp>
      <p:sp>
        <p:nvSpPr>
          <p:cNvPr id="10253" name="箭头 1298"/>
          <p:cNvSpPr/>
          <p:nvPr/>
        </p:nvSpPr>
        <p:spPr>
          <a:xfrm>
            <a:off x="5656263" y="5229225"/>
            <a:ext cx="431800" cy="0"/>
          </a:xfrm>
          <a:prstGeom prst="line">
            <a:avLst/>
          </a:prstGeom>
          <a:ln w="38100" cap="flat" cmpd="sng">
            <a:solidFill>
              <a:schemeClr val="hlink"/>
            </a:solidFill>
            <a:prstDash val="solid"/>
            <a:round/>
            <a:headEnd type="none" w="med" len="med"/>
            <a:tailEnd type="triangl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10254" name="Text Box 15"/>
          <p:cNvSpPr txBox="1"/>
          <p:nvPr/>
        </p:nvSpPr>
        <p:spPr>
          <a:xfrm>
            <a:off x="6159500" y="4941888"/>
            <a:ext cx="2089150" cy="547687"/>
          </a:xfrm>
          <a:prstGeom prst="rect">
            <a:avLst/>
          </a:prstGeom>
          <a:noFill/>
          <a:ln w="9525">
            <a:noFill/>
          </a:ln>
        </p:spPr>
        <p:txBody>
          <a:bodyPr anchor="t">
            <a:spAutoFit/>
          </a:bodyPr>
          <a:lstStyle/>
          <a:p>
            <a:r>
              <a:rPr lang="zh-CN" altLang="en-US" sz="3000" dirty="0">
                <a:solidFill>
                  <a:srgbClr val="0A0908"/>
                </a:solidFill>
                <a:latin typeface="黑体" panose="02010609060101010101" pitchFamily="49" charset="-122"/>
                <a:ea typeface="黑体" panose="02010609060101010101" pitchFamily="49" charset="-122"/>
              </a:rPr>
              <a:t>集结成束</a:t>
            </a:r>
          </a:p>
        </p:txBody>
      </p:sp>
      <p:sp>
        <p:nvSpPr>
          <p:cNvPr id="10255" name="Rectangle 16"/>
          <p:cNvSpPr/>
          <p:nvPr/>
        </p:nvSpPr>
        <p:spPr>
          <a:xfrm>
            <a:off x="5726113" y="5518150"/>
            <a:ext cx="2087562" cy="549275"/>
          </a:xfrm>
          <a:prstGeom prst="rect">
            <a:avLst/>
          </a:prstGeom>
          <a:noFill/>
          <a:ln w="9525">
            <a:noFill/>
          </a:ln>
        </p:spPr>
        <p:txBody>
          <a:bodyPr wrap="none" anchor="t">
            <a:spAutoFit/>
          </a:bodyPr>
          <a:lstStyle/>
          <a:p>
            <a:pPr eaLnBrk="0" hangingPunct="0"/>
            <a:r>
              <a:rPr lang="zh-CN" altLang="en-US" sz="3000" dirty="0">
                <a:solidFill>
                  <a:srgbClr val="0A0908"/>
                </a:solidFill>
                <a:latin typeface="黑体" panose="02010609060101010101" pitchFamily="49" charset="-122"/>
                <a:ea typeface="黑体" panose="02010609060101010101" pitchFamily="49" charset="-122"/>
              </a:rPr>
              <a:t>结缔组织膜</a:t>
            </a:r>
          </a:p>
        </p:txBody>
      </p:sp>
      <p:sp>
        <p:nvSpPr>
          <p:cNvPr id="10256" name="AutoShape 17"/>
          <p:cNvSpPr/>
          <p:nvPr/>
        </p:nvSpPr>
        <p:spPr>
          <a:xfrm rot="10800000">
            <a:off x="7856538" y="4994275"/>
            <a:ext cx="100012" cy="1008063"/>
          </a:xfrm>
          <a:prstGeom prst="leftBrace">
            <a:avLst>
              <a:gd name="adj1" fmla="val 83901"/>
              <a:gd name="adj2" fmla="val 42343"/>
            </a:avLst>
          </a:prstGeom>
          <a:noFill/>
          <a:ln w="38100" cap="flat" cmpd="sng">
            <a:solidFill>
              <a:schemeClr val="hlink"/>
            </a:solidFill>
            <a:prstDash val="solid"/>
            <a:round/>
            <a:headEnd type="none" w="med" len="med"/>
            <a:tailEnd type="none" w="med" len="med"/>
          </a:ln>
        </p:spPr>
        <p:txBody>
          <a:bodyPr anchor="ctr"/>
          <a:lstStyle/>
          <a:p>
            <a:endParaRPr lang="zh-CN" altLang="en-US" dirty="0">
              <a:solidFill>
                <a:srgbClr val="0A0908"/>
              </a:solidFill>
              <a:latin typeface="黑体" panose="02010609060101010101" pitchFamily="49" charset="-122"/>
              <a:ea typeface="黑体" panose="02010609060101010101" pitchFamily="49" charset="-122"/>
            </a:endParaRPr>
          </a:p>
        </p:txBody>
      </p:sp>
      <p:sp>
        <p:nvSpPr>
          <p:cNvPr id="10257" name="Text Box 18"/>
          <p:cNvSpPr txBox="1"/>
          <p:nvPr/>
        </p:nvSpPr>
        <p:spPr>
          <a:xfrm>
            <a:off x="8002588" y="5283200"/>
            <a:ext cx="1106487" cy="550863"/>
          </a:xfrm>
          <a:prstGeom prst="rect">
            <a:avLst/>
          </a:prstGeom>
          <a:solidFill>
            <a:schemeClr val="bg1"/>
          </a:solidFill>
          <a:ln w="9525">
            <a:noFill/>
          </a:ln>
        </p:spPr>
        <p:txBody>
          <a:bodyPr lIns="90170" tIns="46990" rIns="90170" bIns="46990" anchor="t">
            <a:spAutoFit/>
          </a:bodyPr>
          <a:lstStyle/>
          <a:p>
            <a:r>
              <a:rPr lang="zh-CN" altLang="en-US" sz="3000" dirty="0">
                <a:solidFill>
                  <a:srgbClr val="0A0908"/>
                </a:solidFill>
                <a:latin typeface="黑体" panose="02010609060101010101" pitchFamily="49" charset="-122"/>
                <a:ea typeface="黑体" panose="02010609060101010101" pitchFamily="49" charset="-122"/>
              </a:rPr>
              <a:t>神经</a:t>
            </a:r>
          </a:p>
        </p:txBody>
      </p:sp>
      <p:pic>
        <p:nvPicPr>
          <p:cNvPr id="36881" name="Picture 20" descr="神经元"/>
          <p:cNvPicPr>
            <a:picLocks noChangeAspect="1"/>
          </p:cNvPicPr>
          <p:nvPr/>
        </p:nvPicPr>
        <p:blipFill>
          <a:blip r:embed="rId2">
            <a:clrChange>
              <a:clrFrom>
                <a:srgbClr val="FFFFFF"/>
              </a:clrFrom>
              <a:clrTo>
                <a:srgbClr val="FFFFFF">
                  <a:alpha val="0"/>
                </a:srgbClr>
              </a:clrTo>
            </a:clrChange>
            <a:lum bright="-23996" contrast="48000"/>
          </a:blip>
          <a:stretch>
            <a:fillRect/>
          </a:stretch>
        </p:blipFill>
        <p:spPr>
          <a:xfrm>
            <a:off x="4716463" y="2060575"/>
            <a:ext cx="3970337" cy="2809875"/>
          </a:xfrm>
          <a:prstGeom prst="rect">
            <a:avLst/>
          </a:prstGeom>
          <a:noFill/>
          <a:ln w="9525">
            <a:noFill/>
          </a:ln>
        </p:spPr>
      </p:pic>
      <p:sp>
        <p:nvSpPr>
          <p:cNvPr id="36882" name="Text Box 3"/>
          <p:cNvSpPr txBox="1"/>
          <p:nvPr/>
        </p:nvSpPr>
        <p:spPr>
          <a:xfrm>
            <a:off x="481330" y="875665"/>
            <a:ext cx="8791575" cy="645160"/>
          </a:xfrm>
          <a:prstGeom prst="rect">
            <a:avLst/>
          </a:prstGeom>
          <a:noFill/>
          <a:ln w="9525">
            <a:noFill/>
          </a:ln>
        </p:spPr>
        <p:txBody>
          <a:bodyPr anchor="t">
            <a:spAutoFit/>
          </a:bodyPr>
          <a:lstStyle/>
          <a:p>
            <a:r>
              <a:rPr lang="zh-CN" altLang="en-US" sz="3600" dirty="0">
                <a:solidFill>
                  <a:srgbClr val="0A0908"/>
                </a:solidFill>
                <a:latin typeface="黑体" panose="02010609060101010101" pitchFamily="49" charset="-122"/>
                <a:ea typeface="黑体" panose="02010609060101010101" pitchFamily="49" charset="-122"/>
              </a:rPr>
              <a:t>神经元、神经纤维、神经之间的关系</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auto">
          <a:xfrm>
            <a:off x="368300" y="770890"/>
            <a:ext cx="8089265" cy="4914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b="1">
                <a:solidFill>
                  <a:srgbClr val="3333FF"/>
                </a:solidFill>
                <a:latin typeface="宋体" panose="02010600030101010101" pitchFamily="2" charset="-122"/>
              </a:rPr>
              <a:t> </a:t>
            </a:r>
            <a:r>
              <a:rPr lang="en-US" altLang="zh-CN" b="1">
                <a:solidFill>
                  <a:srgbClr val="FF0000"/>
                </a:solidFill>
                <a:latin typeface="宋体" panose="02010600030101010101" pitchFamily="2" charset="-122"/>
              </a:rPr>
              <a:t>1.</a:t>
            </a:r>
            <a:r>
              <a:rPr lang="zh-CN" altLang="en-US" b="1">
                <a:solidFill>
                  <a:srgbClr val="FF0000"/>
                </a:solidFill>
                <a:latin typeface="宋体" panose="02010600030101010101" pitchFamily="2" charset="-122"/>
              </a:rPr>
              <a:t>兴奋在神经纤维上的传导</a:t>
            </a: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1</a:t>
            </a:r>
            <a:r>
              <a:rPr lang="zh-CN" altLang="en-US" sz="2400" b="1">
                <a:solidFill>
                  <a:srgbClr val="000000"/>
                </a:solidFill>
                <a:latin typeface="宋体" panose="02010600030101010101" pitchFamily="2" charset="-122"/>
              </a:rPr>
              <a:t>）静息电位的形成</a:t>
            </a:r>
          </a:p>
          <a:p>
            <a:pPr eaLnBrk="1" hangingPunct="1">
              <a:lnSpc>
                <a:spcPct val="140000"/>
              </a:lnSpc>
              <a:spcBef>
                <a:spcPct val="0"/>
              </a:spcBef>
              <a:buClrTx/>
              <a:buSzTx/>
              <a:buFontTx/>
              <a:buNone/>
            </a:pPr>
            <a:endParaRPr lang="zh-CN" altLang="en-US" sz="2400" b="1">
              <a:solidFill>
                <a:srgbClr val="000000"/>
              </a:solidFill>
              <a:latin typeface="宋体" panose="02010600030101010101" pitchFamily="2" charset="-122"/>
            </a:endParaRPr>
          </a:p>
          <a:p>
            <a:pPr eaLnBrk="1" hangingPunct="1">
              <a:lnSpc>
                <a:spcPct val="140000"/>
              </a:lnSpc>
              <a:spcBef>
                <a:spcPct val="0"/>
              </a:spcBef>
              <a:buClrTx/>
              <a:buSzTx/>
              <a:buFontTx/>
              <a:buNone/>
            </a:pPr>
            <a:endParaRPr lang="zh-CN" altLang="en-US" sz="2400" b="1">
              <a:solidFill>
                <a:srgbClr val="000000"/>
              </a:solidFill>
              <a:latin typeface="宋体" panose="02010600030101010101" pitchFamily="2" charset="-122"/>
            </a:endParaRP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2</a:t>
            </a:r>
            <a:r>
              <a:rPr lang="zh-CN" altLang="en-US" sz="2400" b="1">
                <a:solidFill>
                  <a:srgbClr val="000000"/>
                </a:solidFill>
                <a:latin typeface="宋体" panose="02010600030101010101" pitchFamily="2" charset="-122"/>
              </a:rPr>
              <a:t>）动作电位的形成</a:t>
            </a:r>
            <a:r>
              <a:rPr lang="en-US" altLang="zh-CN" sz="2400" b="1">
                <a:solidFill>
                  <a:srgbClr val="000000"/>
                </a:solidFill>
                <a:latin typeface="宋体" panose="02010600030101010101" pitchFamily="2" charset="-122"/>
              </a:rPr>
              <a:t>——</a:t>
            </a:r>
            <a:r>
              <a:rPr lang="zh-CN" altLang="en-US" sz="2400" b="1">
                <a:solidFill>
                  <a:srgbClr val="000000"/>
                </a:solidFill>
                <a:latin typeface="宋体" panose="02010600030101010101" pitchFamily="2" charset="-122"/>
              </a:rPr>
              <a:t>受刺激时兴奋产生</a:t>
            </a: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a:t>
            </a:r>
          </a:p>
          <a:p>
            <a:pPr eaLnBrk="1" hangingPunct="1">
              <a:lnSpc>
                <a:spcPct val="140000"/>
              </a:lnSpc>
              <a:spcBef>
                <a:spcPct val="0"/>
              </a:spcBef>
              <a:buClrTx/>
              <a:buSzTx/>
              <a:buFontTx/>
              <a:buNone/>
            </a:pPr>
            <a:endParaRPr lang="zh-CN" altLang="en-US" sz="2400" b="1">
              <a:solidFill>
                <a:srgbClr val="000000"/>
              </a:solidFill>
              <a:latin typeface="宋体" panose="02010600030101010101" pitchFamily="2" charset="-122"/>
            </a:endParaRPr>
          </a:p>
          <a:p>
            <a:pPr eaLnBrk="1" hangingPunct="1">
              <a:lnSpc>
                <a:spcPct val="140000"/>
              </a:lnSpc>
              <a:spcBef>
                <a:spcPct val="0"/>
              </a:spcBef>
              <a:buClrTx/>
              <a:buSzTx/>
              <a:buFontTx/>
              <a:buNone/>
            </a:pPr>
            <a:endParaRPr lang="zh-CN" altLang="en-US" sz="2400" b="1">
              <a:solidFill>
                <a:srgbClr val="000000"/>
              </a:solidFill>
              <a:latin typeface="宋体" panose="02010600030101010101" pitchFamily="2" charset="-122"/>
            </a:endParaRP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a:t>
            </a:r>
          </a:p>
        </p:txBody>
      </p:sp>
      <p:pic>
        <p:nvPicPr>
          <p:cNvPr id="12291" name="Picture 3" descr="a27"/>
          <p:cNvPicPr>
            <a:picLocks noChangeAspect="1" noChangeArrowheads="1"/>
          </p:cNvPicPr>
          <p:nvPr/>
        </p:nvPicPr>
        <p:blipFill>
          <a:blip r:embed="rId2" cstate="print">
            <a:lum bright="-24000" contrast="42000"/>
            <a:extLst>
              <a:ext uri="{28A0092B-C50C-407E-A947-70E740481C1C}">
                <a14:useLocalDpi xmlns:a14="http://schemas.microsoft.com/office/drawing/2010/main" val="0"/>
              </a:ext>
            </a:extLst>
          </a:blip>
          <a:srcRect/>
          <a:stretch>
            <a:fillRect/>
          </a:stretch>
        </p:blipFill>
        <p:spPr bwMode="auto">
          <a:xfrm>
            <a:off x="250825" y="1957705"/>
            <a:ext cx="4155440" cy="119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2" name="Picture 4" descr="a28"/>
          <p:cNvPicPr>
            <a:picLocks noChangeAspect="1" noChangeArrowheads="1"/>
          </p:cNvPicPr>
          <p:nvPr/>
        </p:nvPicPr>
        <p:blipFill>
          <a:blip r:embed="rId3" cstate="print">
            <a:lum bright="-36000" contrast="54000"/>
            <a:extLst>
              <a:ext uri="{28A0092B-C50C-407E-A947-70E740481C1C}">
                <a14:useLocalDpi xmlns:a14="http://schemas.microsoft.com/office/drawing/2010/main" val="0"/>
              </a:ext>
            </a:extLst>
          </a:blip>
          <a:srcRect/>
          <a:stretch>
            <a:fillRect/>
          </a:stretch>
        </p:blipFill>
        <p:spPr bwMode="auto">
          <a:xfrm>
            <a:off x="113030" y="3527425"/>
            <a:ext cx="4890770" cy="177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6"/>
          <p:cNvSpPr>
            <a:spLocks noChangeArrowheads="1"/>
          </p:cNvSpPr>
          <p:nvPr/>
        </p:nvSpPr>
        <p:spPr bwMode="auto">
          <a:xfrm>
            <a:off x="5292725" y="1871663"/>
            <a:ext cx="3384550"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400" b="1">
                <a:solidFill>
                  <a:srgbClr val="000000"/>
                </a:solidFill>
                <a:latin typeface="宋体" panose="02010600030101010101" pitchFamily="2" charset="-122"/>
              </a:rPr>
              <a:t> ①</a:t>
            </a:r>
            <a:r>
              <a:rPr lang="zh-CN" altLang="en-US" sz="2400" b="1">
                <a:solidFill>
                  <a:srgbClr val="000000"/>
                </a:solidFill>
                <a:latin typeface="宋体" panose="02010600030101010101" pitchFamily="2" charset="-122"/>
              </a:rPr>
              <a:t>电位：</a:t>
            </a: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②机理</a:t>
            </a:r>
            <a:r>
              <a:rPr lang="zh-CN" altLang="en-US" sz="2400" b="1">
                <a:solidFill>
                  <a:srgbClr val="000000"/>
                </a:solidFill>
                <a:latin typeface="EU-B1" pitchFamily="65" charset="-122"/>
                <a:ea typeface="EU-B1" pitchFamily="65" charset="-122"/>
              </a:rPr>
              <a:t>：</a:t>
            </a:r>
            <a:endParaRPr lang="zh-CN" altLang="en-US" sz="2400" b="1">
              <a:solidFill>
                <a:srgbClr val="000000"/>
              </a:solidFill>
              <a:latin typeface="宋体" panose="02010600030101010101" pitchFamily="2" charset="-122"/>
            </a:endParaRPr>
          </a:p>
        </p:txBody>
      </p:sp>
      <p:sp>
        <p:nvSpPr>
          <p:cNvPr id="12294" name="Rectangle 8"/>
          <p:cNvSpPr>
            <a:spLocks noChangeArrowheads="1"/>
          </p:cNvSpPr>
          <p:nvPr/>
        </p:nvSpPr>
        <p:spPr bwMode="auto">
          <a:xfrm>
            <a:off x="5580063" y="3743325"/>
            <a:ext cx="3240087"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400" b="1">
                <a:solidFill>
                  <a:srgbClr val="000000"/>
                </a:solidFill>
                <a:latin typeface="宋体" panose="02010600030101010101" pitchFamily="2" charset="-122"/>
              </a:rPr>
              <a:t>①</a:t>
            </a:r>
            <a:r>
              <a:rPr lang="zh-CN" altLang="en-US" sz="2400" b="1">
                <a:solidFill>
                  <a:srgbClr val="000000"/>
                </a:solidFill>
                <a:latin typeface="宋体" panose="02010600030101010101" pitchFamily="2" charset="-122"/>
              </a:rPr>
              <a:t>电位：</a:t>
            </a: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②机理：</a:t>
            </a:r>
          </a:p>
        </p:txBody>
      </p:sp>
      <p:sp>
        <p:nvSpPr>
          <p:cNvPr id="128010" name="Rectangle 10"/>
          <p:cNvSpPr>
            <a:spLocks noChangeArrowheads="1"/>
          </p:cNvSpPr>
          <p:nvPr/>
        </p:nvSpPr>
        <p:spPr bwMode="auto">
          <a:xfrm>
            <a:off x="6659880" y="1943100"/>
            <a:ext cx="202057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lang="zh-CN" altLang="en-US" sz="2800" b="1">
                <a:solidFill>
                  <a:srgbClr val="FF0000"/>
                </a:solidFill>
                <a:latin typeface="宋体" panose="02010600030101010101" pitchFamily="2" charset="-122"/>
                <a:sym typeface="+mn-ea"/>
              </a:rPr>
              <a:t>外正</a:t>
            </a:r>
            <a:r>
              <a:rPr lang="zh-CN" altLang="en-US" sz="2800" b="1">
                <a:solidFill>
                  <a:srgbClr val="FF0000"/>
                </a:solidFill>
                <a:latin typeface="宋体" panose="02010600030101010101" pitchFamily="2" charset="-122"/>
              </a:rPr>
              <a:t>内负</a:t>
            </a:r>
          </a:p>
        </p:txBody>
      </p:sp>
      <p:sp>
        <p:nvSpPr>
          <p:cNvPr id="128012" name="Rectangle 12"/>
          <p:cNvSpPr>
            <a:spLocks noChangeArrowheads="1"/>
          </p:cNvSpPr>
          <p:nvPr/>
        </p:nvSpPr>
        <p:spPr bwMode="auto">
          <a:xfrm>
            <a:off x="6732588" y="2493963"/>
            <a:ext cx="155194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FF0000"/>
                </a:solidFill>
                <a:latin typeface="EU-B1" pitchFamily="65" charset="-122"/>
                <a:ea typeface="EU-B1" pitchFamily="65" charset="-122"/>
              </a:rPr>
              <a:t>K</a:t>
            </a:r>
            <a:r>
              <a:rPr lang="en-US" altLang="zh-CN" sz="2800" b="1" baseline="30000">
                <a:solidFill>
                  <a:srgbClr val="FF0000"/>
                </a:solidFill>
                <a:latin typeface="宋体" panose="02010600030101010101" pitchFamily="2" charset="-122"/>
              </a:rPr>
              <a:t>+</a:t>
            </a:r>
            <a:r>
              <a:rPr lang="zh-CN" altLang="en-US" sz="2800" b="1">
                <a:solidFill>
                  <a:srgbClr val="000000"/>
                </a:solidFill>
                <a:latin typeface="宋体" panose="02010600030101010101" pitchFamily="2" charset="-122"/>
              </a:rPr>
              <a:t>外流。</a:t>
            </a:r>
          </a:p>
        </p:txBody>
      </p:sp>
      <p:sp>
        <p:nvSpPr>
          <p:cNvPr id="128014" name="Rectangle 14"/>
          <p:cNvSpPr>
            <a:spLocks noChangeArrowheads="1"/>
          </p:cNvSpPr>
          <p:nvPr/>
        </p:nvSpPr>
        <p:spPr bwMode="auto">
          <a:xfrm>
            <a:off x="6877050" y="3814763"/>
            <a:ext cx="16129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lang="zh-CN" altLang="en-US" sz="2800" b="1">
                <a:solidFill>
                  <a:srgbClr val="FF0000"/>
                </a:solidFill>
                <a:latin typeface="宋体" panose="02010600030101010101" pitchFamily="2" charset="-122"/>
                <a:sym typeface="+mn-ea"/>
              </a:rPr>
              <a:t>外负</a:t>
            </a:r>
            <a:r>
              <a:rPr lang="zh-CN" altLang="en-US" sz="2800" b="1">
                <a:solidFill>
                  <a:srgbClr val="FF0000"/>
                </a:solidFill>
                <a:latin typeface="宋体" panose="02010600030101010101" pitchFamily="2" charset="-122"/>
              </a:rPr>
              <a:t>内正</a:t>
            </a:r>
            <a:endParaRPr lang="zh-CN" altLang="en-US" sz="2800" b="1">
              <a:solidFill>
                <a:srgbClr val="000000"/>
              </a:solidFill>
              <a:latin typeface="宋体" panose="02010600030101010101" pitchFamily="2" charset="-122"/>
            </a:endParaRPr>
          </a:p>
        </p:txBody>
      </p:sp>
      <p:sp>
        <p:nvSpPr>
          <p:cNvPr id="128016" name="Rectangle 16"/>
          <p:cNvSpPr>
            <a:spLocks noChangeArrowheads="1"/>
          </p:cNvSpPr>
          <p:nvPr/>
        </p:nvSpPr>
        <p:spPr bwMode="auto">
          <a:xfrm>
            <a:off x="6948488" y="4391025"/>
            <a:ext cx="173164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FF0000"/>
                </a:solidFill>
                <a:latin typeface="EU-B1" pitchFamily="65" charset="-122"/>
                <a:ea typeface="EU-B1" pitchFamily="65" charset="-122"/>
              </a:rPr>
              <a:t>Na</a:t>
            </a:r>
            <a:r>
              <a:rPr lang="en-US" altLang="zh-CN" sz="2800" b="1" baseline="30000">
                <a:solidFill>
                  <a:srgbClr val="FF0000"/>
                </a:solidFill>
                <a:latin typeface="宋体" panose="02010600030101010101" pitchFamily="2" charset="-122"/>
              </a:rPr>
              <a:t>+</a:t>
            </a:r>
            <a:r>
              <a:rPr lang="zh-CN" altLang="en-US" sz="2800" b="1">
                <a:solidFill>
                  <a:srgbClr val="000000"/>
                </a:solidFill>
                <a:latin typeface="宋体" panose="02010600030101010101" pitchFamily="2" charset="-122"/>
              </a:rPr>
              <a:t>内流。</a:t>
            </a:r>
          </a:p>
        </p:txBody>
      </p:sp>
      <p:sp>
        <p:nvSpPr>
          <p:cNvPr id="2" name="Rectangle 10"/>
          <p:cNvSpPr>
            <a:spLocks noChangeArrowheads="1"/>
          </p:cNvSpPr>
          <p:nvPr/>
        </p:nvSpPr>
        <p:spPr bwMode="auto">
          <a:xfrm>
            <a:off x="3402965" y="5579745"/>
            <a:ext cx="3799840"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lang="zh-CN" altLang="en-US" sz="4400" b="1">
                <a:solidFill>
                  <a:srgbClr val="FF0000"/>
                </a:solidFill>
                <a:latin typeface="宋体" panose="02010600030101010101" pitchFamily="2" charset="-122"/>
              </a:rPr>
              <a:t>均为协助扩散</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8010"/>
                                        </p:tgtEl>
                                        <p:attrNameLst>
                                          <p:attrName>style.visibility</p:attrName>
                                        </p:attrNameLst>
                                      </p:cBhvr>
                                      <p:to>
                                        <p:strVal val="visible"/>
                                      </p:to>
                                    </p:set>
                                    <p:animEffect transition="in" filter="box(in)">
                                      <p:cBhvr>
                                        <p:cTn id="7" dur="500"/>
                                        <p:tgtEl>
                                          <p:spTgt spid="128010"/>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8012"/>
                                        </p:tgtEl>
                                        <p:attrNameLst>
                                          <p:attrName>style.visibility</p:attrName>
                                        </p:attrNameLst>
                                      </p:cBhvr>
                                      <p:to>
                                        <p:strVal val="visible"/>
                                      </p:to>
                                    </p:set>
                                    <p:animEffect transition="in" filter="box(in)">
                                      <p:cBhvr>
                                        <p:cTn id="12" dur="500"/>
                                        <p:tgtEl>
                                          <p:spTgt spid="12801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8014"/>
                                        </p:tgtEl>
                                        <p:attrNameLst>
                                          <p:attrName>style.visibility</p:attrName>
                                        </p:attrNameLst>
                                      </p:cBhvr>
                                      <p:to>
                                        <p:strVal val="visible"/>
                                      </p:to>
                                    </p:set>
                                    <p:animEffect transition="in" filter="box(in)">
                                      <p:cBhvr>
                                        <p:cTn id="17" dur="500"/>
                                        <p:tgtEl>
                                          <p:spTgt spid="128014"/>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28016"/>
                                        </p:tgtEl>
                                        <p:attrNameLst>
                                          <p:attrName>style.visibility</p:attrName>
                                        </p:attrNameLst>
                                      </p:cBhvr>
                                      <p:to>
                                        <p:strVal val="visible"/>
                                      </p:to>
                                    </p:set>
                                    <p:animEffect transition="in" filter="box(in)">
                                      <p:cBhvr>
                                        <p:cTn id="22" dur="500"/>
                                        <p:tgtEl>
                                          <p:spTgt spid="12801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box(in)">
                                      <p:cBhvr>
                                        <p:cTn id="2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10" grpId="0" bldLvl="0" animBg="1"/>
      <p:bldP spid="128012" grpId="0" bldLvl="0" animBg="1"/>
      <p:bldP spid="128014" grpId="0" bldLvl="0" animBg="1"/>
      <p:bldP spid="128016" grpId="0" bldLvl="0" animBg="1"/>
      <p:bldP spid="2" grpId="0" bldLvl="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1506" name="Group 2"/>
          <p:cNvGrpSpPr/>
          <p:nvPr/>
        </p:nvGrpSpPr>
        <p:grpSpPr>
          <a:xfrm>
            <a:off x="34925" y="2492375"/>
            <a:ext cx="5478463" cy="1930400"/>
            <a:chOff x="113" y="1554"/>
            <a:chExt cx="3451" cy="1216"/>
          </a:xfrm>
        </p:grpSpPr>
        <p:pic>
          <p:nvPicPr>
            <p:cNvPr id="21533" name="Picture 3"/>
            <p:cNvPicPr>
              <a:picLocks noChangeAspect="1"/>
            </p:cNvPicPr>
            <p:nvPr/>
          </p:nvPicPr>
          <p:blipFill>
            <a:blip r:embed="rId2"/>
            <a:stretch>
              <a:fillRect/>
            </a:stretch>
          </p:blipFill>
          <p:spPr>
            <a:xfrm>
              <a:off x="113" y="1570"/>
              <a:ext cx="3312" cy="1200"/>
            </a:xfrm>
            <a:prstGeom prst="rect">
              <a:avLst/>
            </a:prstGeom>
            <a:noFill/>
            <a:ln w="9525">
              <a:noFill/>
            </a:ln>
          </p:spPr>
        </p:pic>
        <p:sp>
          <p:nvSpPr>
            <p:cNvPr id="21534" name="Text Box 4"/>
            <p:cNvSpPr txBox="1"/>
            <p:nvPr/>
          </p:nvSpPr>
          <p:spPr>
            <a:xfrm>
              <a:off x="2290" y="1554"/>
              <a:ext cx="1274" cy="290"/>
            </a:xfrm>
            <a:prstGeom prst="rect">
              <a:avLst/>
            </a:prstGeom>
            <a:noFill/>
            <a:ln w="9525">
              <a:noFill/>
            </a:ln>
          </p:spPr>
          <p:txBody>
            <a:bodyPr wrap="square">
              <a:spAutoFit/>
            </a:bodyPr>
            <a:lstStyle/>
            <a:p>
              <a:pPr>
                <a:spcBef>
                  <a:spcPct val="50000"/>
                </a:spcBef>
              </a:pPr>
              <a:r>
                <a:rPr lang="zh-CN" altLang="en-US" sz="2400" b="1" dirty="0">
                  <a:solidFill>
                    <a:srgbClr val="FF3300"/>
                  </a:solidFill>
                  <a:latin typeface="Arial" panose="020B0604020202020204" pitchFamily="34" charset="0"/>
                  <a:ea typeface="楷体_GB2312" pitchFamily="49" charset="-122"/>
                </a:rPr>
                <a:t>（动作电位）</a:t>
              </a:r>
            </a:p>
          </p:txBody>
        </p:sp>
      </p:grpSp>
      <p:pic>
        <p:nvPicPr>
          <p:cNvPr id="21507" name="Picture 5"/>
          <p:cNvPicPr>
            <a:picLocks noChangeAspect="1"/>
          </p:cNvPicPr>
          <p:nvPr/>
        </p:nvPicPr>
        <p:blipFill>
          <a:blip r:embed="rId3"/>
          <a:stretch>
            <a:fillRect/>
          </a:stretch>
        </p:blipFill>
        <p:spPr>
          <a:xfrm>
            <a:off x="34925" y="4395788"/>
            <a:ext cx="5257800" cy="2057400"/>
          </a:xfrm>
          <a:prstGeom prst="rect">
            <a:avLst/>
          </a:prstGeom>
          <a:noFill/>
          <a:ln w="9525">
            <a:noFill/>
          </a:ln>
        </p:spPr>
      </p:pic>
      <p:sp>
        <p:nvSpPr>
          <p:cNvPr id="233478" name="Text Box 6"/>
          <p:cNvSpPr txBox="1"/>
          <p:nvPr/>
        </p:nvSpPr>
        <p:spPr>
          <a:xfrm>
            <a:off x="5292725" y="1268413"/>
            <a:ext cx="3270250" cy="519112"/>
          </a:xfrm>
          <a:prstGeom prst="rect">
            <a:avLst/>
          </a:prstGeom>
          <a:noFill/>
          <a:ln w="9525">
            <a:noFill/>
          </a:ln>
        </p:spPr>
        <p:txBody>
          <a:bodyPr>
            <a:spAutoFit/>
          </a:bodyPr>
          <a:lstStyle/>
          <a:p>
            <a:pPr>
              <a:spcBef>
                <a:spcPct val="50000"/>
              </a:spcBef>
            </a:pPr>
            <a:r>
              <a:rPr lang="zh-CN" altLang="en-US" sz="2800" b="1" dirty="0">
                <a:solidFill>
                  <a:srgbClr val="000066"/>
                </a:solidFill>
                <a:latin typeface="华文新魏" panose="02010800040101010101" pitchFamily="2" charset="-122"/>
                <a:ea typeface="华文新魏" panose="02010800040101010101" pitchFamily="2" charset="-122"/>
              </a:rPr>
              <a:t>静息时：外正内负</a:t>
            </a:r>
          </a:p>
        </p:txBody>
      </p:sp>
      <p:sp>
        <p:nvSpPr>
          <p:cNvPr id="233479" name="Text Box 7"/>
          <p:cNvSpPr txBox="1"/>
          <p:nvPr/>
        </p:nvSpPr>
        <p:spPr>
          <a:xfrm>
            <a:off x="5292725" y="2276475"/>
            <a:ext cx="3479800" cy="519113"/>
          </a:xfrm>
          <a:prstGeom prst="rect">
            <a:avLst/>
          </a:prstGeom>
          <a:noFill/>
          <a:ln w="9525">
            <a:noFill/>
          </a:ln>
        </p:spPr>
        <p:txBody>
          <a:bodyPr>
            <a:spAutoFit/>
          </a:bodyPr>
          <a:lstStyle/>
          <a:p>
            <a:pPr>
              <a:spcBef>
                <a:spcPct val="50000"/>
              </a:spcBef>
            </a:pPr>
            <a:r>
              <a:rPr lang="zh-CN" altLang="en-US" sz="2800" b="1" dirty="0">
                <a:solidFill>
                  <a:srgbClr val="000066"/>
                </a:solidFill>
                <a:latin typeface="华文新魏" panose="02010800040101010101" pitchFamily="2" charset="-122"/>
                <a:ea typeface="华文新魏" panose="02010800040101010101" pitchFamily="2" charset="-122"/>
              </a:rPr>
              <a:t>刺激部位：外负内正</a:t>
            </a:r>
          </a:p>
        </p:txBody>
      </p:sp>
      <p:grpSp>
        <p:nvGrpSpPr>
          <p:cNvPr id="3" name="Group 8"/>
          <p:cNvGrpSpPr/>
          <p:nvPr/>
        </p:nvGrpSpPr>
        <p:grpSpPr>
          <a:xfrm>
            <a:off x="6084888" y="1773238"/>
            <a:ext cx="1593850" cy="528637"/>
            <a:chOff x="3833" y="1162"/>
            <a:chExt cx="1004" cy="333"/>
          </a:xfrm>
        </p:grpSpPr>
        <p:sp>
          <p:nvSpPr>
            <p:cNvPr id="21531" name="Line 9"/>
            <p:cNvSpPr/>
            <p:nvPr/>
          </p:nvSpPr>
          <p:spPr>
            <a:xfrm>
              <a:off x="3833" y="1207"/>
              <a:ext cx="0" cy="288"/>
            </a:xfrm>
            <a:prstGeom prst="line">
              <a:avLst/>
            </a:prstGeom>
            <a:ln w="25400" cap="flat" cmpd="sng">
              <a:solidFill>
                <a:srgbClr val="FF0000"/>
              </a:solidFill>
              <a:prstDash val="solid"/>
              <a:headEnd type="none" w="med" len="med"/>
              <a:tailEnd type="triangle" w="med" len="med"/>
            </a:ln>
          </p:spPr>
          <p:txBody>
            <a:bodyPr/>
            <a:lstStyle/>
            <a:p>
              <a:endParaRPr lang="zh-CN" altLang="en-US"/>
            </a:p>
          </p:txBody>
        </p:sp>
        <p:sp>
          <p:nvSpPr>
            <p:cNvPr id="21532" name="Text Box 10"/>
            <p:cNvSpPr txBox="1"/>
            <p:nvPr/>
          </p:nvSpPr>
          <p:spPr>
            <a:xfrm>
              <a:off x="3833" y="1162"/>
              <a:ext cx="1004" cy="327"/>
            </a:xfrm>
            <a:prstGeom prst="rect">
              <a:avLst/>
            </a:prstGeom>
            <a:noFill/>
            <a:ln w="9525">
              <a:noFill/>
            </a:ln>
          </p:spPr>
          <p:txBody>
            <a:bodyPr>
              <a:spAutoFit/>
            </a:bodyPr>
            <a:lstStyle/>
            <a:p>
              <a:pPr>
                <a:spcBef>
                  <a:spcPct val="50000"/>
                </a:spcBef>
              </a:pPr>
              <a:r>
                <a:rPr lang="zh-CN" altLang="en-US" sz="2800" b="1" dirty="0">
                  <a:solidFill>
                    <a:srgbClr val="FF3300"/>
                  </a:solidFill>
                  <a:latin typeface="华文新魏" panose="02010800040101010101" pitchFamily="2" charset="-122"/>
                  <a:ea typeface="华文新魏" panose="02010800040101010101" pitchFamily="2" charset="-122"/>
                </a:rPr>
                <a:t>刺激</a:t>
              </a:r>
            </a:p>
          </p:txBody>
        </p:sp>
      </p:grpSp>
      <p:grpSp>
        <p:nvGrpSpPr>
          <p:cNvPr id="4" name="Group 11"/>
          <p:cNvGrpSpPr/>
          <p:nvPr/>
        </p:nvGrpSpPr>
        <p:grpSpPr>
          <a:xfrm>
            <a:off x="5364163" y="2708275"/>
            <a:ext cx="3048000" cy="1009650"/>
            <a:chOff x="3379" y="1842"/>
            <a:chExt cx="1920" cy="636"/>
          </a:xfrm>
        </p:grpSpPr>
        <p:sp>
          <p:nvSpPr>
            <p:cNvPr id="21528" name="Text Box 12"/>
            <p:cNvSpPr txBox="1"/>
            <p:nvPr/>
          </p:nvSpPr>
          <p:spPr>
            <a:xfrm>
              <a:off x="3379" y="2151"/>
              <a:ext cx="1920" cy="327"/>
            </a:xfrm>
            <a:prstGeom prst="rect">
              <a:avLst/>
            </a:prstGeom>
            <a:noFill/>
            <a:ln w="9525">
              <a:noFill/>
            </a:ln>
          </p:spPr>
          <p:txBody>
            <a:bodyPr>
              <a:spAutoFit/>
            </a:bodyPr>
            <a:lstStyle/>
            <a:p>
              <a:pPr>
                <a:spcBef>
                  <a:spcPct val="50000"/>
                </a:spcBef>
              </a:pPr>
              <a:r>
                <a:rPr lang="en-US" altLang="zh-CN" sz="2800" b="1" dirty="0">
                  <a:solidFill>
                    <a:srgbClr val="000066"/>
                  </a:solidFill>
                  <a:latin typeface="华文新魏" panose="02010800040101010101" pitchFamily="2" charset="-122"/>
                  <a:ea typeface="华文新魏" panose="02010800040101010101" pitchFamily="2" charset="-122"/>
                </a:rPr>
                <a:t>   </a:t>
              </a:r>
              <a:r>
                <a:rPr lang="zh-CN" altLang="en-US" sz="2800" b="1" dirty="0">
                  <a:solidFill>
                    <a:srgbClr val="000066"/>
                  </a:solidFill>
                  <a:latin typeface="华文新魏" panose="02010800040101010101" pitchFamily="2" charset="-122"/>
                  <a:ea typeface="华文新魏" panose="02010800040101010101" pitchFamily="2" charset="-122"/>
                </a:rPr>
                <a:t>兴奋</a:t>
              </a:r>
            </a:p>
          </p:txBody>
        </p:sp>
        <p:sp>
          <p:nvSpPr>
            <p:cNvPr id="21529" name="Line 13"/>
            <p:cNvSpPr/>
            <p:nvPr/>
          </p:nvSpPr>
          <p:spPr>
            <a:xfrm>
              <a:off x="3833" y="1888"/>
              <a:ext cx="0" cy="288"/>
            </a:xfrm>
            <a:prstGeom prst="line">
              <a:avLst/>
            </a:prstGeom>
            <a:ln w="25400" cap="flat" cmpd="sng">
              <a:solidFill>
                <a:srgbClr val="FF0000"/>
              </a:solidFill>
              <a:prstDash val="solid"/>
              <a:headEnd type="none" w="med" len="med"/>
              <a:tailEnd type="triangle" w="med" len="med"/>
            </a:ln>
          </p:spPr>
          <p:txBody>
            <a:bodyPr/>
            <a:lstStyle/>
            <a:p>
              <a:endParaRPr lang="zh-CN" altLang="en-US"/>
            </a:p>
          </p:txBody>
        </p:sp>
        <p:sp>
          <p:nvSpPr>
            <p:cNvPr id="21530" name="Text Box 14"/>
            <p:cNvSpPr txBox="1"/>
            <p:nvPr/>
          </p:nvSpPr>
          <p:spPr>
            <a:xfrm>
              <a:off x="3833" y="1842"/>
              <a:ext cx="953" cy="327"/>
            </a:xfrm>
            <a:prstGeom prst="rect">
              <a:avLst/>
            </a:prstGeom>
            <a:noFill/>
            <a:ln w="9525">
              <a:noFill/>
            </a:ln>
          </p:spPr>
          <p:txBody>
            <a:bodyPr>
              <a:spAutoFit/>
            </a:bodyPr>
            <a:lstStyle/>
            <a:p>
              <a:pPr>
                <a:spcBef>
                  <a:spcPct val="50000"/>
                </a:spcBef>
              </a:pPr>
              <a:r>
                <a:rPr lang="zh-CN" altLang="en-US" sz="2800" b="1" dirty="0">
                  <a:solidFill>
                    <a:srgbClr val="FF3300"/>
                  </a:solidFill>
                  <a:latin typeface="华文新魏" panose="02010800040101010101" pitchFamily="2" charset="-122"/>
                  <a:ea typeface="华文新魏" panose="02010800040101010101" pitchFamily="2" charset="-122"/>
                </a:rPr>
                <a:t>产生</a:t>
              </a:r>
            </a:p>
          </p:txBody>
        </p:sp>
      </p:grpSp>
      <p:grpSp>
        <p:nvGrpSpPr>
          <p:cNvPr id="5" name="Group 15"/>
          <p:cNvGrpSpPr/>
          <p:nvPr/>
        </p:nvGrpSpPr>
        <p:grpSpPr>
          <a:xfrm>
            <a:off x="5435600" y="3644900"/>
            <a:ext cx="3095625" cy="1435100"/>
            <a:chOff x="3425" y="2478"/>
            <a:chExt cx="1950" cy="904"/>
          </a:xfrm>
        </p:grpSpPr>
        <p:sp>
          <p:nvSpPr>
            <p:cNvPr id="21525" name="Text Box 16"/>
            <p:cNvSpPr txBox="1"/>
            <p:nvPr/>
          </p:nvSpPr>
          <p:spPr>
            <a:xfrm>
              <a:off x="3425" y="2786"/>
              <a:ext cx="1950" cy="596"/>
            </a:xfrm>
            <a:prstGeom prst="rect">
              <a:avLst/>
            </a:prstGeom>
            <a:noFill/>
            <a:ln w="9525">
              <a:noFill/>
            </a:ln>
          </p:spPr>
          <p:txBody>
            <a:bodyPr>
              <a:spAutoFit/>
            </a:bodyPr>
            <a:lstStyle/>
            <a:p>
              <a:pPr>
                <a:spcBef>
                  <a:spcPct val="50000"/>
                </a:spcBef>
              </a:pPr>
              <a:r>
                <a:rPr lang="zh-CN" altLang="en-US" sz="2800" b="1" dirty="0">
                  <a:solidFill>
                    <a:srgbClr val="000066"/>
                  </a:solidFill>
                  <a:latin typeface="华文新魏" panose="02010800040101010101" pitchFamily="2" charset="-122"/>
                  <a:ea typeface="华文新魏" panose="02010800040101010101" pitchFamily="2" charset="-122"/>
                </a:rPr>
                <a:t>局部电流</a:t>
              </a:r>
              <a:r>
                <a:rPr lang="zh-CN" altLang="en-US" sz="2800" b="1" dirty="0">
                  <a:solidFill>
                    <a:srgbClr val="0000FF"/>
                  </a:solidFill>
                  <a:latin typeface="华文新魏" panose="02010800040101010101" pitchFamily="2" charset="-122"/>
                  <a:ea typeface="华文新魏" panose="02010800040101010101" pitchFamily="2" charset="-122"/>
                </a:rPr>
                <a:t>（兴奋部位与未兴奋部位）</a:t>
              </a:r>
            </a:p>
          </p:txBody>
        </p:sp>
        <p:sp>
          <p:nvSpPr>
            <p:cNvPr id="21526" name="Line 17"/>
            <p:cNvSpPr/>
            <p:nvPr/>
          </p:nvSpPr>
          <p:spPr>
            <a:xfrm>
              <a:off x="3833" y="2523"/>
              <a:ext cx="0" cy="288"/>
            </a:xfrm>
            <a:prstGeom prst="line">
              <a:avLst/>
            </a:prstGeom>
            <a:ln w="25400" cap="flat" cmpd="sng">
              <a:solidFill>
                <a:srgbClr val="FF0000"/>
              </a:solidFill>
              <a:prstDash val="solid"/>
              <a:headEnd type="none" w="med" len="med"/>
              <a:tailEnd type="triangle" w="med" len="med"/>
            </a:ln>
          </p:spPr>
          <p:txBody>
            <a:bodyPr/>
            <a:lstStyle/>
            <a:p>
              <a:endParaRPr lang="zh-CN" altLang="en-US"/>
            </a:p>
          </p:txBody>
        </p:sp>
        <p:sp>
          <p:nvSpPr>
            <p:cNvPr id="21527" name="Text Box 18"/>
            <p:cNvSpPr txBox="1"/>
            <p:nvPr/>
          </p:nvSpPr>
          <p:spPr>
            <a:xfrm>
              <a:off x="3833" y="2478"/>
              <a:ext cx="907" cy="327"/>
            </a:xfrm>
            <a:prstGeom prst="rect">
              <a:avLst/>
            </a:prstGeom>
            <a:noFill/>
            <a:ln w="9525">
              <a:noFill/>
            </a:ln>
          </p:spPr>
          <p:txBody>
            <a:bodyPr>
              <a:spAutoFit/>
            </a:bodyPr>
            <a:lstStyle/>
            <a:p>
              <a:pPr>
                <a:spcBef>
                  <a:spcPct val="50000"/>
                </a:spcBef>
              </a:pPr>
              <a:r>
                <a:rPr lang="zh-CN" altLang="en-US" sz="2800" b="1" dirty="0">
                  <a:solidFill>
                    <a:srgbClr val="FF3300"/>
                  </a:solidFill>
                  <a:latin typeface="华文新魏" panose="02010800040101010101" pitchFamily="2" charset="-122"/>
                  <a:ea typeface="华文新魏" panose="02010800040101010101" pitchFamily="2" charset="-122"/>
                </a:rPr>
                <a:t>形成</a:t>
              </a:r>
            </a:p>
          </p:txBody>
        </p:sp>
      </p:grpSp>
      <p:grpSp>
        <p:nvGrpSpPr>
          <p:cNvPr id="6" name="Group 19"/>
          <p:cNvGrpSpPr/>
          <p:nvPr/>
        </p:nvGrpSpPr>
        <p:grpSpPr>
          <a:xfrm>
            <a:off x="5435600" y="4941888"/>
            <a:ext cx="3048000" cy="1520825"/>
            <a:chOff x="3424" y="3113"/>
            <a:chExt cx="1920" cy="958"/>
          </a:xfrm>
        </p:grpSpPr>
        <p:sp>
          <p:nvSpPr>
            <p:cNvPr id="21522" name="Text Box 20"/>
            <p:cNvSpPr txBox="1"/>
            <p:nvPr/>
          </p:nvSpPr>
          <p:spPr>
            <a:xfrm>
              <a:off x="3424" y="3475"/>
              <a:ext cx="1920" cy="596"/>
            </a:xfrm>
            <a:prstGeom prst="rect">
              <a:avLst/>
            </a:prstGeom>
            <a:noFill/>
            <a:ln w="9525">
              <a:noFill/>
            </a:ln>
          </p:spPr>
          <p:txBody>
            <a:bodyPr>
              <a:spAutoFit/>
            </a:bodyPr>
            <a:lstStyle/>
            <a:p>
              <a:pPr>
                <a:spcBef>
                  <a:spcPct val="50000"/>
                </a:spcBef>
              </a:pPr>
              <a:r>
                <a:rPr lang="zh-CN" altLang="en-US" sz="2800" b="1" dirty="0">
                  <a:solidFill>
                    <a:srgbClr val="000066"/>
                  </a:solidFill>
                  <a:latin typeface="华文新魏" panose="02010800040101010101" pitchFamily="2" charset="-122"/>
                  <a:ea typeface="华文新魏" panose="02010800040101010101" pitchFamily="2" charset="-122"/>
                </a:rPr>
                <a:t>兴奋向前传导，后方又恢复静息电位</a:t>
              </a:r>
            </a:p>
          </p:txBody>
        </p:sp>
        <p:sp>
          <p:nvSpPr>
            <p:cNvPr id="21523" name="Line 21"/>
            <p:cNvSpPr/>
            <p:nvPr/>
          </p:nvSpPr>
          <p:spPr>
            <a:xfrm>
              <a:off x="3833" y="3158"/>
              <a:ext cx="0" cy="288"/>
            </a:xfrm>
            <a:prstGeom prst="line">
              <a:avLst/>
            </a:prstGeom>
            <a:ln w="25400" cap="flat" cmpd="sng">
              <a:solidFill>
                <a:srgbClr val="FF0000"/>
              </a:solidFill>
              <a:prstDash val="solid"/>
              <a:headEnd type="none" w="med" len="med"/>
              <a:tailEnd type="triangle" w="med" len="med"/>
            </a:ln>
          </p:spPr>
          <p:txBody>
            <a:bodyPr/>
            <a:lstStyle/>
            <a:p>
              <a:endParaRPr lang="zh-CN" altLang="en-US"/>
            </a:p>
          </p:txBody>
        </p:sp>
        <p:sp>
          <p:nvSpPr>
            <p:cNvPr id="21524" name="Text Box 22"/>
            <p:cNvSpPr txBox="1"/>
            <p:nvPr/>
          </p:nvSpPr>
          <p:spPr>
            <a:xfrm>
              <a:off x="3833" y="3113"/>
              <a:ext cx="861" cy="327"/>
            </a:xfrm>
            <a:prstGeom prst="rect">
              <a:avLst/>
            </a:prstGeom>
            <a:noFill/>
            <a:ln w="9525">
              <a:noFill/>
            </a:ln>
          </p:spPr>
          <p:txBody>
            <a:bodyPr>
              <a:spAutoFit/>
            </a:bodyPr>
            <a:lstStyle/>
            <a:p>
              <a:pPr>
                <a:spcBef>
                  <a:spcPct val="50000"/>
                </a:spcBef>
              </a:pPr>
              <a:r>
                <a:rPr lang="zh-CN" altLang="en-US" sz="2800" b="1" dirty="0">
                  <a:solidFill>
                    <a:srgbClr val="FF3300"/>
                  </a:solidFill>
                  <a:latin typeface="华文新魏" panose="02010800040101010101" pitchFamily="2" charset="-122"/>
                  <a:ea typeface="华文新魏" panose="02010800040101010101" pitchFamily="2" charset="-122"/>
                </a:rPr>
                <a:t>导致</a:t>
              </a:r>
            </a:p>
          </p:txBody>
        </p:sp>
      </p:grpSp>
      <p:sp>
        <p:nvSpPr>
          <p:cNvPr id="233495" name="Line 23"/>
          <p:cNvSpPr/>
          <p:nvPr/>
        </p:nvSpPr>
        <p:spPr>
          <a:xfrm>
            <a:off x="1447800" y="2514600"/>
            <a:ext cx="0" cy="762000"/>
          </a:xfrm>
          <a:prstGeom prst="line">
            <a:avLst/>
          </a:prstGeom>
          <a:ln w="76200" cap="flat" cmpd="sng">
            <a:solidFill>
              <a:srgbClr val="FF0000"/>
            </a:solidFill>
            <a:prstDash val="solid"/>
            <a:headEnd type="none" w="med" len="med"/>
            <a:tailEnd type="triangle" w="med" len="med"/>
          </a:ln>
        </p:spPr>
        <p:txBody>
          <a:bodyPr/>
          <a:lstStyle/>
          <a:p>
            <a:endParaRPr lang="zh-CN" altLang="en-US"/>
          </a:p>
        </p:txBody>
      </p:sp>
      <p:sp>
        <p:nvSpPr>
          <p:cNvPr id="21515" name="Text Box 24"/>
          <p:cNvSpPr txBox="1"/>
          <p:nvPr/>
        </p:nvSpPr>
        <p:spPr>
          <a:xfrm>
            <a:off x="188913" y="188913"/>
            <a:ext cx="7696200" cy="583565"/>
          </a:xfrm>
          <a:prstGeom prst="rect">
            <a:avLst/>
          </a:prstGeom>
          <a:noFill/>
          <a:ln w="9525">
            <a:noFill/>
          </a:ln>
        </p:spPr>
        <p:txBody>
          <a:bodyPr>
            <a:spAutoFit/>
          </a:bodyPr>
          <a:lstStyle/>
          <a:p>
            <a:pPr>
              <a:spcBef>
                <a:spcPct val="50000"/>
              </a:spcBef>
            </a:pPr>
            <a:r>
              <a:rPr lang="zh-CN" altLang="en-US" sz="3200" b="1" dirty="0">
                <a:latin typeface="华文新魏" panose="02010800040101010101" pitchFamily="2" charset="-122"/>
                <a:ea typeface="华文新魏" panose="02010800040101010101" pitchFamily="2" charset="-122"/>
              </a:rPr>
              <a:t>兴奋在神经纤维上的传导过程：</a:t>
            </a:r>
          </a:p>
        </p:txBody>
      </p:sp>
      <p:grpSp>
        <p:nvGrpSpPr>
          <p:cNvPr id="21516" name="Group 25"/>
          <p:cNvGrpSpPr/>
          <p:nvPr/>
        </p:nvGrpSpPr>
        <p:grpSpPr>
          <a:xfrm>
            <a:off x="0" y="765175"/>
            <a:ext cx="5334000" cy="1749425"/>
            <a:chOff x="0" y="482"/>
            <a:chExt cx="3360" cy="1102"/>
          </a:xfrm>
        </p:grpSpPr>
        <p:pic>
          <p:nvPicPr>
            <p:cNvPr id="21520" name="Picture 26"/>
            <p:cNvPicPr>
              <a:picLocks noChangeAspect="1"/>
            </p:cNvPicPr>
            <p:nvPr/>
          </p:nvPicPr>
          <p:blipFill>
            <a:blip r:embed="rId4"/>
            <a:stretch>
              <a:fillRect/>
            </a:stretch>
          </p:blipFill>
          <p:spPr>
            <a:xfrm>
              <a:off x="0" y="528"/>
              <a:ext cx="3360" cy="1056"/>
            </a:xfrm>
            <a:prstGeom prst="rect">
              <a:avLst/>
            </a:prstGeom>
            <a:noFill/>
            <a:ln w="9525">
              <a:noFill/>
            </a:ln>
          </p:spPr>
        </p:pic>
        <p:sp>
          <p:nvSpPr>
            <p:cNvPr id="21521" name="Text Box 27"/>
            <p:cNvSpPr txBox="1"/>
            <p:nvPr/>
          </p:nvSpPr>
          <p:spPr>
            <a:xfrm>
              <a:off x="1973" y="482"/>
              <a:ext cx="1310" cy="290"/>
            </a:xfrm>
            <a:prstGeom prst="rect">
              <a:avLst/>
            </a:prstGeom>
            <a:noFill/>
            <a:ln w="9525">
              <a:noFill/>
            </a:ln>
          </p:spPr>
          <p:txBody>
            <a:bodyPr wrap="square">
              <a:spAutoFit/>
            </a:bodyPr>
            <a:lstStyle/>
            <a:p>
              <a:pPr>
                <a:spcBef>
                  <a:spcPct val="50000"/>
                </a:spcBef>
              </a:pPr>
              <a:r>
                <a:rPr lang="zh-CN" altLang="en-US" sz="2400" b="1" dirty="0">
                  <a:solidFill>
                    <a:srgbClr val="FF3300"/>
                  </a:solidFill>
                  <a:latin typeface="Arial" panose="020B0604020202020204" pitchFamily="34" charset="0"/>
                  <a:ea typeface="楷体_GB2312" pitchFamily="49" charset="-122"/>
                </a:rPr>
                <a:t>（静息电位）</a:t>
              </a:r>
            </a:p>
          </p:txBody>
        </p:sp>
      </p:grpSp>
      <p:pic>
        <p:nvPicPr>
          <p:cNvPr id="21517" name="Picture 28" descr="20070226043552995[1]">
            <a:hlinkClick r:id="rId5" action="ppaction://hlinksldjump" tooltip="返回"/>
          </p:cNvPr>
          <p:cNvPicPr>
            <a:picLocks noChangeAspect="1"/>
          </p:cNvPicPr>
          <p:nvPr/>
        </p:nvPicPr>
        <p:blipFill>
          <a:blip r:embed="rId6"/>
          <a:stretch>
            <a:fillRect/>
          </a:stretch>
        </p:blipFill>
        <p:spPr>
          <a:xfrm>
            <a:off x="8343900" y="6391275"/>
            <a:ext cx="800100" cy="466725"/>
          </a:xfrm>
          <a:prstGeom prst="rect">
            <a:avLst/>
          </a:prstGeom>
          <a:noFill/>
          <a:ln w="9525">
            <a:noFill/>
          </a:ln>
        </p:spPr>
      </p:pic>
      <p:sp>
        <p:nvSpPr>
          <p:cNvPr id="233501" name="Text Box 29"/>
          <p:cNvSpPr txBox="1"/>
          <p:nvPr/>
        </p:nvSpPr>
        <p:spPr>
          <a:xfrm>
            <a:off x="971550" y="3933825"/>
            <a:ext cx="1079500" cy="822325"/>
          </a:xfrm>
          <a:prstGeom prst="rect">
            <a:avLst/>
          </a:prstGeom>
          <a:noFill/>
          <a:ln w="9525">
            <a:noFill/>
          </a:ln>
        </p:spPr>
        <p:txBody>
          <a:bodyPr>
            <a:spAutoFit/>
          </a:bodyPr>
          <a:lstStyle/>
          <a:p>
            <a:pPr>
              <a:spcBef>
                <a:spcPct val="50000"/>
              </a:spcBef>
            </a:pPr>
            <a:r>
              <a:rPr lang="zh-CN" altLang="en-US" sz="2400" b="1" dirty="0">
                <a:solidFill>
                  <a:srgbClr val="FF3300"/>
                </a:solidFill>
                <a:latin typeface="Arial" panose="020B0604020202020204" pitchFamily="34" charset="0"/>
              </a:rPr>
              <a:t>兴奋部位</a:t>
            </a:r>
          </a:p>
        </p:txBody>
      </p:sp>
      <p:sp>
        <p:nvSpPr>
          <p:cNvPr id="233502" name="Text Box 30"/>
          <p:cNvSpPr txBox="1"/>
          <p:nvPr/>
        </p:nvSpPr>
        <p:spPr>
          <a:xfrm>
            <a:off x="1906588" y="3862388"/>
            <a:ext cx="1223962" cy="822325"/>
          </a:xfrm>
          <a:prstGeom prst="rect">
            <a:avLst/>
          </a:prstGeom>
          <a:noFill/>
          <a:ln w="9525">
            <a:noFill/>
          </a:ln>
        </p:spPr>
        <p:txBody>
          <a:bodyPr>
            <a:spAutoFit/>
          </a:bodyPr>
          <a:lstStyle/>
          <a:p>
            <a:pPr>
              <a:spcBef>
                <a:spcPct val="50000"/>
              </a:spcBef>
            </a:pPr>
            <a:r>
              <a:rPr lang="zh-CN" altLang="en-US" sz="2400" b="1" dirty="0">
                <a:solidFill>
                  <a:srgbClr val="FF3300"/>
                </a:solidFill>
                <a:latin typeface="Arial" panose="020B0604020202020204" pitchFamily="34" charset="0"/>
              </a:rPr>
              <a:t>未兴奋部位</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33478"/>
                                        </p:tgtEl>
                                        <p:attrNameLst>
                                          <p:attrName>style.visibility</p:attrName>
                                        </p:attrNameLst>
                                      </p:cBhvr>
                                      <p:to>
                                        <p:strVal val="visible"/>
                                      </p:to>
                                    </p:set>
                                    <p:animEffect transition="in" filter="blinds(horizontal)">
                                      <p:cBhvr>
                                        <p:cTn id="7" dur="500"/>
                                        <p:tgtEl>
                                          <p:spTgt spid="2334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33495"/>
                                        </p:tgtEl>
                                        <p:attrNameLst>
                                          <p:attrName>style.visibility</p:attrName>
                                        </p:attrNameLst>
                                      </p:cBhvr>
                                      <p:to>
                                        <p:strVal val="visible"/>
                                      </p:to>
                                    </p:set>
                                    <p:animEffect transition="in" filter="blinds(horizontal)">
                                      <p:cBhvr>
                                        <p:cTn id="12" dur="500"/>
                                        <p:tgtEl>
                                          <p:spTgt spid="233495"/>
                                        </p:tgtEl>
                                      </p:cBhvr>
                                    </p:animEffect>
                                  </p:childTnLst>
                                </p:cTn>
                              </p:par>
                              <p:par>
                                <p:cTn id="13" presetID="3" presetClass="entr" presetSubtype="1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blinds(horizontal)">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233479"/>
                                        </p:tgtEl>
                                        <p:attrNameLst>
                                          <p:attrName>style.visibility</p:attrName>
                                        </p:attrNameLst>
                                      </p:cBhvr>
                                      <p:to>
                                        <p:strVal val="visible"/>
                                      </p:to>
                                    </p:set>
                                    <p:animEffect transition="in" filter="blinds(horizontal)">
                                      <p:cBhvr>
                                        <p:cTn id="20" dur="500"/>
                                        <p:tgtEl>
                                          <p:spTgt spid="233479"/>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blinds(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grpId="0" nodeType="clickEffect">
                                  <p:stCondLst>
                                    <p:cond delay="0"/>
                                  </p:stCondLst>
                                  <p:childTnLst>
                                    <p:set>
                                      <p:cBhvr>
                                        <p:cTn id="29" dur="1" fill="hold">
                                          <p:stCondLst>
                                            <p:cond delay="0"/>
                                          </p:stCondLst>
                                        </p:cTn>
                                        <p:tgtEl>
                                          <p:spTgt spid="233501"/>
                                        </p:tgtEl>
                                        <p:attrNameLst>
                                          <p:attrName>style.visibility</p:attrName>
                                        </p:attrNameLst>
                                      </p:cBhvr>
                                      <p:to>
                                        <p:strVal val="visible"/>
                                      </p:to>
                                    </p:set>
                                    <p:animEffect transition="in" filter="blinds(horizontal)">
                                      <p:cBhvr>
                                        <p:cTn id="30" dur="500"/>
                                        <p:tgtEl>
                                          <p:spTgt spid="233501"/>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33502"/>
                                        </p:tgtEl>
                                        <p:attrNameLst>
                                          <p:attrName>style.visibility</p:attrName>
                                        </p:attrNameLst>
                                      </p:cBhvr>
                                      <p:to>
                                        <p:strVal val="visible"/>
                                      </p:to>
                                    </p:set>
                                    <p:animEffect transition="in" filter="blinds(horizontal)">
                                      <p:cBhvr>
                                        <p:cTn id="35" dur="500"/>
                                        <p:tgtEl>
                                          <p:spTgt spid="233502"/>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blinds(horizontal)">
                                      <p:cBhvr>
                                        <p:cTn id="40" dur="500"/>
                                        <p:tgtEl>
                                          <p:spTgt spid="5"/>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blinds(horizontal)">
                                      <p:cBhvr>
                                        <p:cTn id="4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8" grpId="0"/>
      <p:bldP spid="233479" grpId="0"/>
      <p:bldP spid="233501" grpId="0"/>
      <p:bldP spid="23350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nvSpPr>
        <p:spPr bwMode="auto">
          <a:xfrm>
            <a:off x="827088" y="476250"/>
            <a:ext cx="7197725" cy="5259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a:t>
            </a:r>
            <a:r>
              <a:rPr lang="en-US" altLang="zh-CN" sz="2400" b="1">
                <a:solidFill>
                  <a:srgbClr val="000000"/>
                </a:solidFill>
                <a:latin typeface="宋体" panose="02010600030101010101" pitchFamily="2" charset="-122"/>
              </a:rPr>
              <a:t>3</a:t>
            </a:r>
            <a:r>
              <a:rPr lang="zh-CN" altLang="en-US" sz="2400" b="1">
                <a:solidFill>
                  <a:srgbClr val="000000"/>
                </a:solidFill>
                <a:latin typeface="宋体" panose="02010600030101010101" pitchFamily="2" charset="-122"/>
              </a:rPr>
              <a:t>）兴奋的传导</a:t>
            </a:r>
          </a:p>
          <a:p>
            <a:pPr eaLnBrk="1" hangingPunct="1">
              <a:lnSpc>
                <a:spcPct val="140000"/>
              </a:lnSpc>
              <a:spcBef>
                <a:spcPct val="0"/>
              </a:spcBef>
              <a:buClrTx/>
              <a:buSzTx/>
              <a:buFontTx/>
              <a:buNone/>
            </a:pPr>
            <a:endParaRPr lang="zh-CN" altLang="en-US" sz="2400" b="1">
              <a:solidFill>
                <a:srgbClr val="000000"/>
              </a:solidFill>
              <a:latin typeface="宋体" panose="02010600030101010101" pitchFamily="2" charset="-122"/>
            </a:endParaRPr>
          </a:p>
          <a:p>
            <a:pPr eaLnBrk="1" hangingPunct="1">
              <a:lnSpc>
                <a:spcPct val="140000"/>
              </a:lnSpc>
              <a:spcBef>
                <a:spcPct val="0"/>
              </a:spcBef>
              <a:buClrTx/>
              <a:buSzTx/>
              <a:buFontTx/>
              <a:buNone/>
            </a:pPr>
            <a:endParaRPr lang="zh-CN" altLang="en-US" sz="2400" b="1">
              <a:solidFill>
                <a:srgbClr val="000000"/>
              </a:solidFill>
              <a:latin typeface="宋体" panose="02010600030101010101" pitchFamily="2" charset="-122"/>
            </a:endParaRPr>
          </a:p>
          <a:p>
            <a:pPr eaLnBrk="1" hangingPunct="1">
              <a:lnSpc>
                <a:spcPct val="140000"/>
              </a:lnSpc>
              <a:spcBef>
                <a:spcPct val="0"/>
              </a:spcBef>
              <a:buClrTx/>
              <a:buSzTx/>
              <a:buFontTx/>
              <a:buNone/>
            </a:pPr>
            <a:endParaRPr lang="zh-CN" altLang="en-US" sz="2400" b="1">
              <a:solidFill>
                <a:srgbClr val="000000"/>
              </a:solidFill>
              <a:latin typeface="宋体" panose="02010600030101010101" pitchFamily="2" charset="-122"/>
            </a:endParaRPr>
          </a:p>
          <a:p>
            <a:pPr eaLnBrk="1" hangingPunct="1">
              <a:lnSpc>
                <a:spcPct val="140000"/>
              </a:lnSpc>
              <a:spcBef>
                <a:spcPct val="0"/>
              </a:spcBef>
              <a:buClrTx/>
              <a:buSzTx/>
              <a:buFontTx/>
              <a:buNone/>
            </a:pPr>
            <a:endParaRPr lang="zh-CN" altLang="en-US" sz="2400" b="1">
              <a:solidFill>
                <a:srgbClr val="000000"/>
              </a:solidFill>
              <a:latin typeface="宋体" panose="02010600030101010101" pitchFamily="2" charset="-122"/>
            </a:endParaRP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①传导形式：</a:t>
            </a: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②传导过程：</a:t>
            </a:r>
          </a:p>
          <a:p>
            <a:pPr eaLnBrk="1" hangingPunct="1">
              <a:lnSpc>
                <a:spcPct val="140000"/>
              </a:lnSpc>
              <a:spcBef>
                <a:spcPct val="0"/>
              </a:spcBef>
              <a:buClrTx/>
              <a:buSzTx/>
              <a:buFontTx/>
              <a:buNone/>
            </a:pPr>
            <a:endParaRPr lang="zh-CN" altLang="en-US" sz="2400" b="1">
              <a:solidFill>
                <a:srgbClr val="000000"/>
              </a:solidFill>
              <a:latin typeface="宋体" panose="02010600030101010101" pitchFamily="2" charset="-122"/>
            </a:endParaRP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③传导特点：</a:t>
            </a: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④比较兴奋传导方向和局部电流方向：</a:t>
            </a:r>
          </a:p>
        </p:txBody>
      </p:sp>
      <p:pic>
        <p:nvPicPr>
          <p:cNvPr id="13315" name="Picture 3" descr="a2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1055" y="259080"/>
            <a:ext cx="5730875" cy="2640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9031" name="Rectangle 7"/>
          <p:cNvSpPr>
            <a:spLocks noChangeArrowheads="1"/>
          </p:cNvSpPr>
          <p:nvPr/>
        </p:nvSpPr>
        <p:spPr bwMode="auto">
          <a:xfrm>
            <a:off x="2987675" y="3141663"/>
            <a:ext cx="14071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latin typeface="宋体" panose="02010600030101010101" pitchFamily="2" charset="-122"/>
              </a:rPr>
              <a:t>电信号</a:t>
            </a:r>
            <a:r>
              <a:rPr lang="zh-CN" altLang="en-US" sz="2400" b="1">
                <a:solidFill>
                  <a:srgbClr val="000000"/>
                </a:solidFill>
                <a:latin typeface="宋体" panose="02010600030101010101" pitchFamily="2" charset="-122"/>
              </a:rPr>
              <a:t>。</a:t>
            </a:r>
          </a:p>
        </p:txBody>
      </p:sp>
      <p:sp>
        <p:nvSpPr>
          <p:cNvPr id="129033" name="Rectangle 9"/>
          <p:cNvSpPr>
            <a:spLocks noChangeArrowheads="1"/>
          </p:cNvSpPr>
          <p:nvPr/>
        </p:nvSpPr>
        <p:spPr bwMode="auto">
          <a:xfrm>
            <a:off x="3059113" y="3500438"/>
            <a:ext cx="5905500"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静息电位→刺激→动作电位→由于电位差→局部电流</a:t>
            </a:r>
            <a:r>
              <a:rPr lang="zh-CN" altLang="en-US" sz="2400" b="1">
                <a:solidFill>
                  <a:srgbClr val="000000"/>
                </a:solidFill>
                <a:latin typeface="宋体" panose="02010600030101010101" pitchFamily="2" charset="-122"/>
                <a:sym typeface="+mn-ea"/>
              </a:rPr>
              <a:t>→兴奋往前传导，后方又恢复</a:t>
            </a:r>
            <a:r>
              <a:rPr lang="zh-CN" altLang="en-US" sz="2400" b="1">
                <a:solidFill>
                  <a:srgbClr val="000000"/>
                </a:solidFill>
                <a:latin typeface="宋体" panose="02010600030101010101" pitchFamily="2" charset="-122"/>
              </a:rPr>
              <a:t>。</a:t>
            </a:r>
          </a:p>
        </p:txBody>
      </p:sp>
      <p:sp>
        <p:nvSpPr>
          <p:cNvPr id="129035" name="Rectangle 11"/>
          <p:cNvSpPr>
            <a:spLocks noChangeArrowheads="1"/>
          </p:cNvSpPr>
          <p:nvPr/>
        </p:nvSpPr>
        <p:spPr bwMode="auto">
          <a:xfrm>
            <a:off x="3132138" y="4652963"/>
            <a:ext cx="197040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0000"/>
                </a:solidFill>
                <a:latin typeface="宋体" panose="02010600030101010101" pitchFamily="2" charset="-122"/>
              </a:rPr>
              <a:t>双向传导。</a:t>
            </a:r>
          </a:p>
        </p:txBody>
      </p:sp>
      <p:sp>
        <p:nvSpPr>
          <p:cNvPr id="129036" name="Rectangle 12"/>
          <p:cNvSpPr>
            <a:spLocks noChangeArrowheads="1"/>
          </p:cNvSpPr>
          <p:nvPr/>
        </p:nvSpPr>
        <p:spPr bwMode="auto">
          <a:xfrm>
            <a:off x="1619250" y="5661025"/>
            <a:ext cx="630428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zh-CN" altLang="en-US" sz="2400" b="1">
                <a:solidFill>
                  <a:srgbClr val="000000"/>
                </a:solidFill>
                <a:effectLst>
                  <a:outerShdw blurRad="38100" dist="38100" dir="2700000" algn="tl">
                    <a:srgbClr val="C0C0C0"/>
                  </a:outerShdw>
                </a:effectLst>
              </a:rPr>
              <a:t>在膜</a:t>
            </a:r>
            <a:r>
              <a:rPr lang="zh-CN" altLang="en-US" sz="2400" b="1">
                <a:solidFill>
                  <a:srgbClr val="FF0000"/>
                </a:solidFill>
                <a:effectLst>
                  <a:outerShdw blurRad="38100" dist="38100" dir="2700000" algn="tl">
                    <a:srgbClr val="C0C0C0"/>
                  </a:outerShdw>
                </a:effectLst>
              </a:rPr>
              <a:t>外</a:t>
            </a:r>
            <a:r>
              <a:rPr lang="zh-CN" altLang="en-US" sz="2400" b="1">
                <a:solidFill>
                  <a:srgbClr val="000000"/>
                </a:solidFill>
                <a:effectLst>
                  <a:outerShdw blurRad="38100" dist="38100" dir="2700000" algn="tl">
                    <a:srgbClr val="C0C0C0"/>
                  </a:outerShdw>
                </a:effectLst>
              </a:rPr>
              <a:t>，兴奋传导方向与局部电流方向</a:t>
            </a:r>
            <a:r>
              <a:rPr lang="zh-CN" altLang="en-US" sz="2400" b="1">
                <a:solidFill>
                  <a:srgbClr val="FF0000"/>
                </a:solidFill>
                <a:effectLst>
                  <a:outerShdw blurRad="38100" dist="38100" dir="2700000" algn="tl">
                    <a:srgbClr val="C0C0C0"/>
                  </a:outerShdw>
                </a:effectLst>
              </a:rPr>
              <a:t>相反</a:t>
            </a:r>
            <a:r>
              <a:rPr lang="zh-CN" altLang="en-US" sz="2400" b="1">
                <a:solidFill>
                  <a:srgbClr val="000000"/>
                </a:solidFill>
                <a:effectLst>
                  <a:outerShdw blurRad="38100" dist="38100" dir="2700000" algn="tl">
                    <a:srgbClr val="C0C0C0"/>
                  </a:outerShdw>
                </a:effectLst>
              </a:rPr>
              <a:t>。</a:t>
            </a:r>
            <a:br>
              <a:rPr lang="zh-CN" altLang="en-US" sz="2400" b="1">
                <a:solidFill>
                  <a:srgbClr val="000000"/>
                </a:solidFill>
                <a:effectLst>
                  <a:outerShdw blurRad="38100" dist="38100" dir="2700000" algn="tl">
                    <a:srgbClr val="C0C0C0"/>
                  </a:outerShdw>
                </a:effectLst>
              </a:rPr>
            </a:br>
            <a:r>
              <a:rPr lang="zh-CN" altLang="en-US" sz="2400" b="1">
                <a:solidFill>
                  <a:srgbClr val="000000"/>
                </a:solidFill>
                <a:effectLst>
                  <a:outerShdw blurRad="38100" dist="38100" dir="2700000" algn="tl">
                    <a:srgbClr val="C0C0C0"/>
                  </a:outerShdw>
                </a:effectLst>
              </a:rPr>
              <a:t>在膜</a:t>
            </a:r>
            <a:r>
              <a:rPr lang="zh-CN" altLang="en-US" sz="2400" b="1">
                <a:solidFill>
                  <a:srgbClr val="FF0000"/>
                </a:solidFill>
                <a:effectLst>
                  <a:outerShdw blurRad="38100" dist="38100" dir="2700000" algn="tl">
                    <a:srgbClr val="C0C0C0"/>
                  </a:outerShdw>
                </a:effectLst>
              </a:rPr>
              <a:t>内</a:t>
            </a:r>
            <a:r>
              <a:rPr lang="zh-CN" altLang="en-US" sz="2400" b="1">
                <a:solidFill>
                  <a:srgbClr val="000000"/>
                </a:solidFill>
                <a:effectLst>
                  <a:outerShdw blurRad="38100" dist="38100" dir="2700000" algn="tl">
                    <a:srgbClr val="C0C0C0"/>
                  </a:outerShdw>
                </a:effectLst>
              </a:rPr>
              <a:t>，兴奋传导方向与局部电流方向</a:t>
            </a:r>
            <a:r>
              <a:rPr lang="zh-CN" altLang="en-US" sz="2400" b="1">
                <a:solidFill>
                  <a:srgbClr val="FF0000"/>
                </a:solidFill>
                <a:effectLst>
                  <a:outerShdw blurRad="38100" dist="38100" dir="2700000" algn="tl">
                    <a:srgbClr val="C0C0C0"/>
                  </a:outerShdw>
                </a:effectLst>
              </a:rPr>
              <a:t>相同</a:t>
            </a:r>
            <a:r>
              <a:rPr lang="zh-CN" altLang="en-US" sz="2400" b="1">
                <a:solidFill>
                  <a:srgbClr val="000000"/>
                </a:solidFill>
                <a:effectLst>
                  <a:outerShdw blurRad="38100" dist="38100" dir="2700000" algn="tl">
                    <a:srgbClr val="C0C0C0"/>
                  </a:outerShdw>
                </a:effectLst>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9036"/>
                                        </p:tgtEl>
                                        <p:attrNameLst>
                                          <p:attrName>style.visibility</p:attrName>
                                        </p:attrNameLst>
                                      </p:cBhvr>
                                      <p:to>
                                        <p:strVal val="visible"/>
                                      </p:to>
                                    </p:set>
                                    <p:animEffect transition="in" filter="box(in)">
                                      <p:cBhvr>
                                        <p:cTn id="7" dur="500"/>
                                        <p:tgtEl>
                                          <p:spTgt spid="12903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29035"/>
                                        </p:tgtEl>
                                        <p:attrNameLst>
                                          <p:attrName>style.visibility</p:attrName>
                                        </p:attrNameLst>
                                      </p:cBhvr>
                                      <p:to>
                                        <p:strVal val="visible"/>
                                      </p:to>
                                    </p:set>
                                    <p:animEffect transition="in" filter="box(in)">
                                      <p:cBhvr>
                                        <p:cTn id="12" dur="500"/>
                                        <p:tgtEl>
                                          <p:spTgt spid="1290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5" grpId="0" bldLvl="0" animBg="1"/>
      <p:bldP spid="129036"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AutoShape 2">
            <a:hlinkClick r:id="rId2" action="ppaction://hlinkfile"/>
          </p:cNvPr>
          <p:cNvSpPr/>
          <p:nvPr/>
        </p:nvSpPr>
        <p:spPr>
          <a:xfrm>
            <a:off x="1763713" y="117475"/>
            <a:ext cx="5545137" cy="863600"/>
          </a:xfrm>
          <a:prstGeom prst="actionButtonBlank">
            <a:avLst/>
          </a:prstGeom>
          <a:noFill/>
          <a:ln w="9525">
            <a:noFill/>
          </a:ln>
        </p:spPr>
        <p:txBody>
          <a:bodyPr wrap="none" anchor="ctr"/>
          <a:lstStyle/>
          <a:p>
            <a:pPr algn="ctr">
              <a:buFont typeface="Arial" panose="020B0604020202020204" pitchFamily="34" charset="0"/>
            </a:pPr>
            <a:r>
              <a:rPr lang="zh-CN" altLang="en-US" sz="3600" b="1" dirty="0">
                <a:solidFill>
                  <a:srgbClr val="0000FF"/>
                </a:solidFill>
                <a:latin typeface="Times New Roman" panose="02020603050405020304" pitchFamily="18" charset="0"/>
                <a:ea typeface="黑体" panose="02010609060101010101" pitchFamily="49" charset="-122"/>
              </a:rPr>
              <a:t>兴奋在神经纤维上传导的详细过程分析</a:t>
            </a:r>
          </a:p>
        </p:txBody>
      </p:sp>
      <p:sp>
        <p:nvSpPr>
          <p:cNvPr id="60418" name="Text Box 3"/>
          <p:cNvSpPr txBox="1"/>
          <p:nvPr/>
        </p:nvSpPr>
        <p:spPr>
          <a:xfrm>
            <a:off x="383540" y="900271"/>
            <a:ext cx="8751570" cy="521970"/>
          </a:xfrm>
          <a:prstGeom prst="rect">
            <a:avLst/>
          </a:prstGeom>
          <a:noFill/>
          <a:ln w="9525">
            <a:noFill/>
          </a:ln>
        </p:spPr>
        <p:txBody>
          <a:bodyPr wrap="none" anchor="ctr">
            <a:spAutoFit/>
          </a:bodyPr>
          <a:lstStyle/>
          <a:p>
            <a:pPr algn="ctr">
              <a:buFont typeface="Arial" panose="020B0604020202020204" pitchFamily="34" charset="0"/>
            </a:pPr>
            <a:r>
              <a:rPr lang="en-US" altLang="zh-CN" sz="2800" b="1" dirty="0">
                <a:solidFill>
                  <a:srgbClr val="1C1C1C"/>
                </a:solidFill>
                <a:latin typeface="Times New Roman" panose="02020603050405020304" pitchFamily="18" charset="0"/>
                <a:ea typeface="宋体" panose="02010600030101010101" pitchFamily="2" charset="-122"/>
              </a:rPr>
              <a:t>1</a:t>
            </a:r>
            <a:r>
              <a:rPr lang="zh-CN" altLang="en-US" sz="2800" b="1" dirty="0">
                <a:solidFill>
                  <a:srgbClr val="1C1C1C"/>
                </a:solidFill>
                <a:latin typeface="Times New Roman" panose="02020603050405020304" pitchFamily="18" charset="0"/>
                <a:ea typeface="宋体" panose="02010600030101010101" pitchFamily="2" charset="-122"/>
              </a:rPr>
              <a:t>）未受到刺激时（静息状态）的膜电位：</a:t>
            </a:r>
            <a:r>
              <a:rPr lang="en-US" altLang="zh-CN" sz="2800" b="1" dirty="0">
                <a:solidFill>
                  <a:srgbClr val="1C1C1C"/>
                </a:solidFill>
                <a:latin typeface="Times New Roman" panose="02020603050405020304" pitchFamily="18" charset="0"/>
                <a:ea typeface="宋体" panose="02010600030101010101" pitchFamily="2" charset="-122"/>
              </a:rPr>
              <a:t>___________</a:t>
            </a:r>
            <a:r>
              <a:rPr lang="en-US" altLang="zh-CN" sz="2800" b="1" u="sng" dirty="0">
                <a:solidFill>
                  <a:srgbClr val="1C1C1C"/>
                </a:solidFill>
                <a:latin typeface="Times New Roman" panose="02020603050405020304" pitchFamily="18" charset="0"/>
                <a:ea typeface="宋体" panose="02010600030101010101" pitchFamily="2" charset="-122"/>
              </a:rPr>
              <a:t>   </a:t>
            </a:r>
            <a:endParaRPr lang="en-US" altLang="zh-CN" sz="2800" b="1" dirty="0">
              <a:solidFill>
                <a:srgbClr val="1C1C1C"/>
              </a:solidFill>
              <a:latin typeface="Times New Roman" panose="02020603050405020304" pitchFamily="18" charset="0"/>
              <a:ea typeface="宋体" panose="02010600030101010101" pitchFamily="2" charset="-122"/>
            </a:endParaRPr>
          </a:p>
        </p:txBody>
      </p:sp>
      <p:sp>
        <p:nvSpPr>
          <p:cNvPr id="60419" name="Text Box 4"/>
          <p:cNvSpPr txBox="1"/>
          <p:nvPr/>
        </p:nvSpPr>
        <p:spPr>
          <a:xfrm>
            <a:off x="294323" y="1549559"/>
            <a:ext cx="6158230" cy="521970"/>
          </a:xfrm>
          <a:prstGeom prst="rect">
            <a:avLst/>
          </a:prstGeom>
          <a:noFill/>
          <a:ln w="9525">
            <a:noFill/>
          </a:ln>
        </p:spPr>
        <p:txBody>
          <a:bodyPr wrap="none" anchor="ctr">
            <a:spAutoFit/>
          </a:bodyPr>
          <a:lstStyle/>
          <a:p>
            <a:pPr algn="ctr">
              <a:buFont typeface="Arial" panose="020B0604020202020204" pitchFamily="34" charset="0"/>
            </a:pPr>
            <a:r>
              <a:rPr lang="en-US" altLang="zh-CN" sz="2800" b="1" dirty="0">
                <a:solidFill>
                  <a:srgbClr val="1C1C1C"/>
                </a:solidFill>
                <a:latin typeface="Times New Roman" panose="02020603050405020304" pitchFamily="18" charset="0"/>
                <a:ea typeface="宋体" panose="02010600030101010101" pitchFamily="2" charset="-122"/>
              </a:rPr>
              <a:t>2</a:t>
            </a:r>
            <a:r>
              <a:rPr lang="zh-CN" altLang="en-US" sz="2800" b="1" dirty="0">
                <a:solidFill>
                  <a:srgbClr val="1C1C1C"/>
                </a:solidFill>
                <a:latin typeface="Times New Roman" panose="02020603050405020304" pitchFamily="18" charset="0"/>
                <a:ea typeface="宋体" panose="02010600030101010101" pitchFamily="2" charset="-122"/>
              </a:rPr>
              <a:t>）兴奋区域的膜电位： </a:t>
            </a:r>
            <a:r>
              <a:rPr lang="en-US" altLang="zh-CN" sz="2800" b="1" dirty="0">
                <a:solidFill>
                  <a:srgbClr val="1C1C1C"/>
                </a:solidFill>
                <a:latin typeface="Times New Roman" panose="02020603050405020304" pitchFamily="18" charset="0"/>
                <a:ea typeface="宋体" panose="02010600030101010101" pitchFamily="2" charset="-122"/>
              </a:rPr>
              <a:t>____________</a:t>
            </a:r>
          </a:p>
        </p:txBody>
      </p:sp>
      <p:sp>
        <p:nvSpPr>
          <p:cNvPr id="60420" name="Text Box 5"/>
          <p:cNvSpPr txBox="1"/>
          <p:nvPr/>
        </p:nvSpPr>
        <p:spPr>
          <a:xfrm>
            <a:off x="286226" y="2279809"/>
            <a:ext cx="6960235" cy="521970"/>
          </a:xfrm>
          <a:prstGeom prst="rect">
            <a:avLst/>
          </a:prstGeom>
          <a:noFill/>
          <a:ln w="9525">
            <a:noFill/>
          </a:ln>
        </p:spPr>
        <p:txBody>
          <a:bodyPr wrap="none" anchor="ctr">
            <a:spAutoFit/>
          </a:bodyPr>
          <a:lstStyle/>
          <a:p>
            <a:pPr algn="ctr">
              <a:buFont typeface="Arial" panose="020B0604020202020204" pitchFamily="34" charset="0"/>
            </a:pPr>
            <a:r>
              <a:rPr lang="en-US" altLang="zh-CN" sz="2800" b="1" dirty="0">
                <a:solidFill>
                  <a:srgbClr val="1C1C1C"/>
                </a:solidFill>
                <a:latin typeface="Times New Roman" panose="02020603050405020304" pitchFamily="18" charset="0"/>
                <a:ea typeface="宋体" panose="02010600030101010101" pitchFamily="2" charset="-122"/>
              </a:rPr>
              <a:t>3</a:t>
            </a:r>
            <a:r>
              <a:rPr lang="zh-CN" altLang="en-US" sz="2800" b="1" dirty="0">
                <a:solidFill>
                  <a:srgbClr val="1C1C1C"/>
                </a:solidFill>
                <a:latin typeface="Times New Roman" panose="02020603050405020304" pitchFamily="18" charset="0"/>
                <a:ea typeface="宋体" panose="02010600030101010101" pitchFamily="2" charset="-122"/>
              </a:rPr>
              <a:t>）未兴奋区域的膜电位：</a:t>
            </a:r>
            <a:r>
              <a:rPr lang="en-US" altLang="zh-CN" sz="2800" b="1" dirty="0">
                <a:solidFill>
                  <a:srgbClr val="1C1C1C"/>
                </a:solidFill>
                <a:latin typeface="Times New Roman" panose="02020603050405020304" pitchFamily="18" charset="0"/>
                <a:ea typeface="宋体" panose="02010600030101010101" pitchFamily="2" charset="-122"/>
              </a:rPr>
              <a:t>_______________</a:t>
            </a:r>
          </a:p>
        </p:txBody>
      </p:sp>
      <p:sp>
        <p:nvSpPr>
          <p:cNvPr id="60421" name="Text Box 6"/>
          <p:cNvSpPr txBox="1"/>
          <p:nvPr/>
        </p:nvSpPr>
        <p:spPr>
          <a:xfrm>
            <a:off x="250825" y="2914333"/>
            <a:ext cx="7840663" cy="953135"/>
          </a:xfrm>
          <a:prstGeom prst="rect">
            <a:avLst/>
          </a:prstGeom>
          <a:noFill/>
          <a:ln w="9525">
            <a:noFill/>
          </a:ln>
        </p:spPr>
        <p:txBody>
          <a:bodyPr anchor="ctr">
            <a:spAutoFit/>
          </a:bodyPr>
          <a:lstStyle/>
          <a:p>
            <a:pPr>
              <a:buFont typeface="Arial" panose="020B0604020202020204" pitchFamily="34" charset="0"/>
            </a:pPr>
            <a:r>
              <a:rPr lang="en-US" altLang="zh-CN" sz="2800" b="1" dirty="0">
                <a:solidFill>
                  <a:srgbClr val="1C1C1C"/>
                </a:solidFill>
                <a:latin typeface="Times New Roman" panose="02020603050405020304" pitchFamily="18" charset="0"/>
                <a:ea typeface="宋体" panose="02010600030101010101" pitchFamily="2" charset="-122"/>
              </a:rPr>
              <a:t>4</a:t>
            </a:r>
            <a:r>
              <a:rPr lang="zh-CN" altLang="en-US" sz="2800" b="1" dirty="0">
                <a:solidFill>
                  <a:srgbClr val="1C1C1C"/>
                </a:solidFill>
                <a:latin typeface="Times New Roman" panose="02020603050405020304" pitchFamily="18" charset="0"/>
                <a:ea typeface="宋体" panose="02010600030101010101" pitchFamily="2" charset="-122"/>
              </a:rPr>
              <a:t>）兴奋区域与未兴奋区域形成</a:t>
            </a:r>
            <a:r>
              <a:rPr lang="en-US" altLang="zh-CN" sz="2800" b="1" dirty="0">
                <a:solidFill>
                  <a:srgbClr val="1C1C1C"/>
                </a:solidFill>
                <a:latin typeface="Times New Roman" panose="02020603050405020304" pitchFamily="18" charset="0"/>
                <a:ea typeface="宋体" panose="02010600030101010101" pitchFamily="2" charset="-122"/>
              </a:rPr>
              <a:t>______________</a:t>
            </a:r>
            <a:endParaRPr lang="en-US" altLang="zh-CN" sz="2800" b="1" u="sng" dirty="0">
              <a:solidFill>
                <a:srgbClr val="1C1C1C"/>
              </a:solidFill>
              <a:latin typeface="Times New Roman" panose="02020603050405020304" pitchFamily="18" charset="0"/>
              <a:ea typeface="宋体" panose="02010600030101010101" pitchFamily="2" charset="-122"/>
            </a:endParaRPr>
          </a:p>
          <a:p>
            <a:pPr>
              <a:buFont typeface="Arial" panose="020B0604020202020204" pitchFamily="34" charset="0"/>
            </a:pPr>
            <a:r>
              <a:rPr lang="en-US" altLang="zh-CN" sz="2800" b="1" dirty="0">
                <a:solidFill>
                  <a:srgbClr val="1C1C1C"/>
                </a:solidFill>
                <a:latin typeface="Times New Roman" panose="02020603050405020304" pitchFamily="18" charset="0"/>
                <a:ea typeface="宋体" panose="02010600030101010101" pitchFamily="2" charset="-122"/>
              </a:rPr>
              <a:t>      </a:t>
            </a:r>
            <a:r>
              <a:rPr lang="zh-CN" altLang="en-US" sz="2800" b="1" dirty="0">
                <a:solidFill>
                  <a:srgbClr val="1C1C1C"/>
                </a:solidFill>
                <a:latin typeface="Times New Roman" panose="02020603050405020304" pitchFamily="18" charset="0"/>
                <a:ea typeface="宋体" panose="02010600030101010101" pitchFamily="2" charset="-122"/>
              </a:rPr>
              <a:t>这样就形成了</a:t>
            </a:r>
            <a:r>
              <a:rPr lang="en-US" altLang="zh-CN" sz="2800" b="1" dirty="0">
                <a:solidFill>
                  <a:srgbClr val="1C1C1C"/>
                </a:solidFill>
                <a:latin typeface="Times New Roman" panose="02020603050405020304" pitchFamily="18" charset="0"/>
                <a:ea typeface="宋体" panose="02010600030101010101" pitchFamily="2" charset="-122"/>
              </a:rPr>
              <a:t>_____________</a:t>
            </a:r>
          </a:p>
        </p:txBody>
      </p:sp>
      <p:sp>
        <p:nvSpPr>
          <p:cNvPr id="60422" name="Text Box 7"/>
          <p:cNvSpPr txBox="1"/>
          <p:nvPr/>
        </p:nvSpPr>
        <p:spPr>
          <a:xfrm>
            <a:off x="250825" y="4039871"/>
            <a:ext cx="9290050" cy="953135"/>
          </a:xfrm>
          <a:prstGeom prst="rect">
            <a:avLst/>
          </a:prstGeom>
          <a:noFill/>
          <a:ln w="9525">
            <a:noFill/>
          </a:ln>
        </p:spPr>
        <p:txBody>
          <a:bodyPr anchor="ctr">
            <a:spAutoFit/>
          </a:bodyPr>
          <a:lstStyle/>
          <a:p>
            <a:pPr>
              <a:buFont typeface="Arial" panose="020B0604020202020204" pitchFamily="34" charset="0"/>
            </a:pPr>
            <a:r>
              <a:rPr lang="en-US" altLang="zh-CN" sz="2800" b="1" dirty="0">
                <a:solidFill>
                  <a:srgbClr val="1C1C1C"/>
                </a:solidFill>
                <a:latin typeface="Times New Roman" panose="02020603050405020304" pitchFamily="18" charset="0"/>
                <a:ea typeface="宋体" panose="02010600030101010101" pitchFamily="2" charset="-122"/>
              </a:rPr>
              <a:t>5</a:t>
            </a:r>
            <a:r>
              <a:rPr lang="zh-CN" altLang="en-US" sz="2800" b="1" dirty="0">
                <a:solidFill>
                  <a:srgbClr val="1C1C1C"/>
                </a:solidFill>
                <a:latin typeface="Times New Roman" panose="02020603050405020304" pitchFamily="18" charset="0"/>
                <a:ea typeface="宋体" panose="02010600030101010101" pitchFamily="2" charset="-122"/>
              </a:rPr>
              <a:t>）电流方向在膜外由</a:t>
            </a:r>
            <a:r>
              <a:rPr lang="en-US" altLang="zh-CN" sz="2800" b="1" dirty="0">
                <a:solidFill>
                  <a:srgbClr val="1C1C1C"/>
                </a:solidFill>
                <a:latin typeface="Times New Roman" panose="02020603050405020304" pitchFamily="18" charset="0"/>
                <a:ea typeface="宋体" panose="02010600030101010101" pitchFamily="2" charset="-122"/>
              </a:rPr>
              <a:t>____________</a:t>
            </a:r>
            <a:r>
              <a:rPr lang="zh-CN" altLang="en-US" sz="2800" b="1" dirty="0">
                <a:solidFill>
                  <a:srgbClr val="1C1C1C"/>
                </a:solidFill>
                <a:latin typeface="Times New Roman" panose="02020603050405020304" pitchFamily="18" charset="0"/>
                <a:ea typeface="宋体" panose="02010600030101010101" pitchFamily="2" charset="-122"/>
              </a:rPr>
              <a:t>流向</a:t>
            </a:r>
            <a:r>
              <a:rPr lang="en-US" altLang="zh-CN" sz="2800" b="1" dirty="0">
                <a:solidFill>
                  <a:srgbClr val="1C1C1C"/>
                </a:solidFill>
                <a:latin typeface="Times New Roman" panose="02020603050405020304" pitchFamily="18" charset="0"/>
                <a:ea typeface="宋体" panose="02010600030101010101" pitchFamily="2" charset="-122"/>
              </a:rPr>
              <a:t>__________</a:t>
            </a:r>
          </a:p>
          <a:p>
            <a:pPr>
              <a:buFont typeface="Arial" panose="020B0604020202020204" pitchFamily="34" charset="0"/>
            </a:pPr>
            <a:r>
              <a:rPr lang="en-US" altLang="zh-CN" sz="2800" b="1" dirty="0">
                <a:solidFill>
                  <a:srgbClr val="1C1C1C"/>
                </a:solidFill>
                <a:latin typeface="Times New Roman" panose="02020603050405020304" pitchFamily="18" charset="0"/>
                <a:ea typeface="宋体" panose="02010600030101010101" pitchFamily="2" charset="-122"/>
              </a:rPr>
              <a:t>     </a:t>
            </a:r>
            <a:r>
              <a:rPr lang="zh-CN" altLang="en-US" sz="2800" b="1" dirty="0">
                <a:solidFill>
                  <a:srgbClr val="1C1C1C"/>
                </a:solidFill>
                <a:latin typeface="Times New Roman" panose="02020603050405020304" pitchFamily="18" charset="0"/>
                <a:ea typeface="宋体" panose="02010600030101010101" pitchFamily="2" charset="-122"/>
              </a:rPr>
              <a:t>在膜内由</a:t>
            </a:r>
            <a:r>
              <a:rPr lang="en-US" altLang="zh-CN" sz="2800" b="1" dirty="0">
                <a:solidFill>
                  <a:srgbClr val="1C1C1C"/>
                </a:solidFill>
                <a:latin typeface="Times New Roman" panose="02020603050405020304" pitchFamily="18" charset="0"/>
                <a:ea typeface="宋体" panose="02010600030101010101" pitchFamily="2" charset="-122"/>
              </a:rPr>
              <a:t>_______________</a:t>
            </a:r>
            <a:r>
              <a:rPr lang="zh-CN" altLang="en-US" sz="2800" b="1" dirty="0">
                <a:solidFill>
                  <a:srgbClr val="1C1C1C"/>
                </a:solidFill>
                <a:latin typeface="Times New Roman" panose="02020603050405020304" pitchFamily="18" charset="0"/>
                <a:ea typeface="宋体" panose="02010600030101010101" pitchFamily="2" charset="-122"/>
              </a:rPr>
              <a:t>流向</a:t>
            </a:r>
            <a:r>
              <a:rPr lang="en-US" altLang="zh-CN" sz="2800" b="1" dirty="0">
                <a:solidFill>
                  <a:srgbClr val="1C1C1C"/>
                </a:solidFill>
                <a:latin typeface="Times New Roman" panose="02020603050405020304" pitchFamily="18" charset="0"/>
                <a:ea typeface="宋体" panose="02010600030101010101" pitchFamily="2" charset="-122"/>
              </a:rPr>
              <a:t>_____________</a:t>
            </a:r>
          </a:p>
        </p:txBody>
      </p:sp>
      <p:sp>
        <p:nvSpPr>
          <p:cNvPr id="44040" name="Text Box 8"/>
          <p:cNvSpPr txBox="1"/>
          <p:nvPr/>
        </p:nvSpPr>
        <p:spPr>
          <a:xfrm>
            <a:off x="6734175" y="770096"/>
            <a:ext cx="2085975" cy="521970"/>
          </a:xfrm>
          <a:prstGeom prst="rect">
            <a:avLst/>
          </a:prstGeom>
          <a:noFill/>
          <a:ln w="9525">
            <a:noFill/>
          </a:ln>
        </p:spPr>
        <p:txBody>
          <a:bodyPr anchor="ctr">
            <a:spAutoFit/>
          </a:bodyPr>
          <a:lstStyle/>
          <a:p>
            <a:pPr algn="ctr">
              <a:buFont typeface="Arial" panose="020B0604020202020204" pitchFamily="34" charset="0"/>
            </a:pPr>
            <a:r>
              <a:rPr lang="zh-CN" altLang="en-US" sz="2800" b="1" dirty="0">
                <a:solidFill>
                  <a:srgbClr val="FF0000"/>
                </a:solidFill>
                <a:latin typeface="Times New Roman" panose="02020603050405020304" pitchFamily="18" charset="0"/>
                <a:ea typeface="宋体" panose="02010600030101010101" pitchFamily="2" charset="-122"/>
              </a:rPr>
              <a:t>外正内负</a:t>
            </a:r>
          </a:p>
        </p:txBody>
      </p:sp>
      <p:sp>
        <p:nvSpPr>
          <p:cNvPr id="44041" name="Text Box 9"/>
          <p:cNvSpPr txBox="1"/>
          <p:nvPr/>
        </p:nvSpPr>
        <p:spPr>
          <a:xfrm>
            <a:off x="3922713" y="1468597"/>
            <a:ext cx="2408237" cy="521970"/>
          </a:xfrm>
          <a:prstGeom prst="rect">
            <a:avLst/>
          </a:prstGeom>
          <a:noFill/>
          <a:ln w="9525">
            <a:noFill/>
          </a:ln>
        </p:spPr>
        <p:txBody>
          <a:bodyPr anchor="ctr">
            <a:spAutoFit/>
          </a:bodyPr>
          <a:lstStyle/>
          <a:p>
            <a:pPr algn="ctr">
              <a:buFont typeface="Arial" panose="020B0604020202020204" pitchFamily="34" charset="0"/>
            </a:pPr>
            <a:r>
              <a:rPr lang="zh-CN" altLang="en-US" sz="2800" b="1" dirty="0">
                <a:solidFill>
                  <a:srgbClr val="FF0000"/>
                </a:solidFill>
                <a:latin typeface="Times New Roman" panose="02020603050405020304" pitchFamily="18" charset="0"/>
                <a:ea typeface="宋体" panose="02010600030101010101" pitchFamily="2" charset="-122"/>
              </a:rPr>
              <a:t>外负内正</a:t>
            </a:r>
          </a:p>
        </p:txBody>
      </p:sp>
      <p:sp>
        <p:nvSpPr>
          <p:cNvPr id="44042" name="Text Box 10"/>
          <p:cNvSpPr txBox="1"/>
          <p:nvPr/>
        </p:nvSpPr>
        <p:spPr>
          <a:xfrm>
            <a:off x="4646613" y="2187734"/>
            <a:ext cx="2444750" cy="521970"/>
          </a:xfrm>
          <a:prstGeom prst="rect">
            <a:avLst/>
          </a:prstGeom>
          <a:noFill/>
          <a:ln w="9525">
            <a:noFill/>
          </a:ln>
        </p:spPr>
        <p:txBody>
          <a:bodyPr anchor="ctr">
            <a:spAutoFit/>
          </a:bodyPr>
          <a:lstStyle/>
          <a:p>
            <a:pPr algn="ctr">
              <a:buFont typeface="Arial" panose="020B0604020202020204" pitchFamily="34" charset="0"/>
            </a:pPr>
            <a:r>
              <a:rPr lang="zh-CN" altLang="en-US" sz="2800" b="1" dirty="0">
                <a:solidFill>
                  <a:srgbClr val="FF0000"/>
                </a:solidFill>
                <a:latin typeface="Times New Roman" panose="02020603050405020304" pitchFamily="18" charset="0"/>
                <a:ea typeface="宋体" panose="02010600030101010101" pitchFamily="2" charset="-122"/>
              </a:rPr>
              <a:t>外正内负</a:t>
            </a:r>
          </a:p>
        </p:txBody>
      </p:sp>
      <p:sp>
        <p:nvSpPr>
          <p:cNvPr id="44043" name="Text Box 11"/>
          <p:cNvSpPr txBox="1"/>
          <p:nvPr/>
        </p:nvSpPr>
        <p:spPr>
          <a:xfrm>
            <a:off x="5291138" y="2837022"/>
            <a:ext cx="2089150" cy="521970"/>
          </a:xfrm>
          <a:prstGeom prst="rect">
            <a:avLst/>
          </a:prstGeom>
          <a:noFill/>
          <a:ln w="9525">
            <a:noFill/>
          </a:ln>
        </p:spPr>
        <p:txBody>
          <a:bodyPr anchor="ctr">
            <a:spAutoFit/>
          </a:bodyPr>
          <a:lstStyle/>
          <a:p>
            <a:pPr algn="ctr">
              <a:buFont typeface="Arial" panose="020B0604020202020204" pitchFamily="34" charset="0"/>
            </a:pPr>
            <a:r>
              <a:rPr lang="zh-CN" altLang="en-US" sz="2800" b="1" dirty="0">
                <a:solidFill>
                  <a:srgbClr val="FF0000"/>
                </a:solidFill>
                <a:latin typeface="Times New Roman" panose="02020603050405020304" pitchFamily="18" charset="0"/>
                <a:ea typeface="宋体" panose="02010600030101010101" pitchFamily="2" charset="-122"/>
              </a:rPr>
              <a:t>电位差</a:t>
            </a:r>
          </a:p>
        </p:txBody>
      </p:sp>
      <p:sp>
        <p:nvSpPr>
          <p:cNvPr id="44044" name="Text Box 12"/>
          <p:cNvSpPr txBox="1"/>
          <p:nvPr/>
        </p:nvSpPr>
        <p:spPr>
          <a:xfrm>
            <a:off x="3130550" y="3268822"/>
            <a:ext cx="2089150" cy="521970"/>
          </a:xfrm>
          <a:prstGeom prst="rect">
            <a:avLst/>
          </a:prstGeom>
          <a:noFill/>
          <a:ln w="9525">
            <a:noFill/>
          </a:ln>
        </p:spPr>
        <p:txBody>
          <a:bodyPr anchor="ctr">
            <a:spAutoFit/>
          </a:bodyPr>
          <a:lstStyle/>
          <a:p>
            <a:pPr algn="ctr">
              <a:buFont typeface="Arial" panose="020B0604020202020204" pitchFamily="34" charset="0"/>
            </a:pPr>
            <a:r>
              <a:rPr lang="zh-CN" altLang="en-US" sz="2800" b="1" dirty="0">
                <a:solidFill>
                  <a:srgbClr val="FF0000"/>
                </a:solidFill>
                <a:latin typeface="Times New Roman" panose="02020603050405020304" pitchFamily="18" charset="0"/>
                <a:ea typeface="宋体" panose="02010600030101010101" pitchFamily="2" charset="-122"/>
              </a:rPr>
              <a:t>局部电流</a:t>
            </a:r>
          </a:p>
        </p:txBody>
      </p:sp>
      <p:sp>
        <p:nvSpPr>
          <p:cNvPr id="44045" name="Text Box 13"/>
          <p:cNvSpPr txBox="1"/>
          <p:nvPr/>
        </p:nvSpPr>
        <p:spPr>
          <a:xfrm>
            <a:off x="3608388" y="3987959"/>
            <a:ext cx="2259012" cy="521970"/>
          </a:xfrm>
          <a:prstGeom prst="rect">
            <a:avLst/>
          </a:prstGeom>
          <a:noFill/>
          <a:ln w="9525">
            <a:noFill/>
          </a:ln>
        </p:spPr>
        <p:txBody>
          <a:bodyPr anchor="ctr">
            <a:spAutoFit/>
          </a:bodyPr>
          <a:lstStyle/>
          <a:p>
            <a:pPr algn="ctr">
              <a:buFont typeface="Arial" panose="020B0604020202020204" pitchFamily="34" charset="0"/>
            </a:pPr>
            <a:r>
              <a:rPr lang="zh-CN" altLang="en-US" sz="2800" b="1" dirty="0">
                <a:solidFill>
                  <a:srgbClr val="FF0000"/>
                </a:solidFill>
                <a:latin typeface="Times New Roman" panose="02020603050405020304" pitchFamily="18" charset="0"/>
                <a:ea typeface="宋体" panose="02010600030101010101" pitchFamily="2" charset="-122"/>
              </a:rPr>
              <a:t>未兴奋部位</a:t>
            </a:r>
          </a:p>
        </p:txBody>
      </p:sp>
      <p:sp>
        <p:nvSpPr>
          <p:cNvPr id="44046" name="Text Box 14"/>
          <p:cNvSpPr txBox="1"/>
          <p:nvPr/>
        </p:nvSpPr>
        <p:spPr>
          <a:xfrm>
            <a:off x="6515100" y="3987959"/>
            <a:ext cx="2232025" cy="521970"/>
          </a:xfrm>
          <a:prstGeom prst="rect">
            <a:avLst/>
          </a:prstGeom>
          <a:noFill/>
          <a:ln w="9525">
            <a:noFill/>
          </a:ln>
        </p:spPr>
        <p:txBody>
          <a:bodyPr anchor="ctr">
            <a:spAutoFit/>
          </a:bodyPr>
          <a:lstStyle/>
          <a:p>
            <a:pPr algn="ctr">
              <a:buFont typeface="Arial" panose="020B0604020202020204" pitchFamily="34" charset="0"/>
            </a:pPr>
            <a:r>
              <a:rPr lang="zh-CN" altLang="en-US" sz="2800" b="1" dirty="0">
                <a:solidFill>
                  <a:srgbClr val="FF0000"/>
                </a:solidFill>
                <a:latin typeface="Times New Roman" panose="02020603050405020304" pitchFamily="18" charset="0"/>
                <a:ea typeface="宋体" panose="02010600030101010101" pitchFamily="2" charset="-122"/>
              </a:rPr>
              <a:t>兴奋部位</a:t>
            </a:r>
          </a:p>
        </p:txBody>
      </p:sp>
      <p:sp>
        <p:nvSpPr>
          <p:cNvPr id="44047" name="Text Box 15"/>
          <p:cNvSpPr txBox="1"/>
          <p:nvPr/>
        </p:nvSpPr>
        <p:spPr>
          <a:xfrm>
            <a:off x="2411413" y="4421347"/>
            <a:ext cx="1944687" cy="521970"/>
          </a:xfrm>
          <a:prstGeom prst="rect">
            <a:avLst/>
          </a:prstGeom>
          <a:noFill/>
          <a:ln w="9525">
            <a:noFill/>
          </a:ln>
        </p:spPr>
        <p:txBody>
          <a:bodyPr anchor="ctr">
            <a:spAutoFit/>
          </a:bodyPr>
          <a:lstStyle/>
          <a:p>
            <a:pPr algn="ctr">
              <a:buFont typeface="Arial" panose="020B0604020202020204" pitchFamily="34" charset="0"/>
            </a:pPr>
            <a:r>
              <a:rPr lang="zh-CN" altLang="en-US" sz="2800" b="1" dirty="0">
                <a:solidFill>
                  <a:srgbClr val="FF0000"/>
                </a:solidFill>
                <a:latin typeface="Times New Roman" panose="02020603050405020304" pitchFamily="18" charset="0"/>
                <a:ea typeface="宋体" panose="02010600030101010101" pitchFamily="2" charset="-122"/>
              </a:rPr>
              <a:t>兴奋部位</a:t>
            </a:r>
          </a:p>
        </p:txBody>
      </p:sp>
      <p:sp>
        <p:nvSpPr>
          <p:cNvPr id="44048" name="Text Box 16"/>
          <p:cNvSpPr txBox="1"/>
          <p:nvPr/>
        </p:nvSpPr>
        <p:spPr>
          <a:xfrm>
            <a:off x="5435600" y="4430872"/>
            <a:ext cx="2592388" cy="521970"/>
          </a:xfrm>
          <a:prstGeom prst="rect">
            <a:avLst/>
          </a:prstGeom>
          <a:noFill/>
          <a:ln w="9525">
            <a:noFill/>
          </a:ln>
        </p:spPr>
        <p:txBody>
          <a:bodyPr anchor="ctr">
            <a:spAutoFit/>
          </a:bodyPr>
          <a:lstStyle/>
          <a:p>
            <a:pPr algn="ctr">
              <a:buFont typeface="Arial" panose="020B0604020202020204" pitchFamily="34" charset="0"/>
            </a:pPr>
            <a:r>
              <a:rPr lang="zh-CN" altLang="en-US" sz="2800" b="1" dirty="0">
                <a:solidFill>
                  <a:srgbClr val="FF0000"/>
                </a:solidFill>
                <a:latin typeface="Times New Roman" panose="02020603050405020304" pitchFamily="18" charset="0"/>
                <a:ea typeface="宋体" panose="02010600030101010101" pitchFamily="2" charset="-122"/>
              </a:rPr>
              <a:t>未兴奋部位</a:t>
            </a:r>
          </a:p>
        </p:txBody>
      </p:sp>
      <p:sp>
        <p:nvSpPr>
          <p:cNvPr id="60432" name="Text Box 17"/>
          <p:cNvSpPr txBox="1"/>
          <p:nvPr/>
        </p:nvSpPr>
        <p:spPr>
          <a:xfrm>
            <a:off x="223679" y="5150009"/>
            <a:ext cx="8034655" cy="521970"/>
          </a:xfrm>
          <a:prstGeom prst="rect">
            <a:avLst/>
          </a:prstGeom>
          <a:noFill/>
          <a:ln w="9525">
            <a:noFill/>
          </a:ln>
        </p:spPr>
        <p:txBody>
          <a:bodyPr wrap="none" anchor="ctr">
            <a:spAutoFit/>
          </a:bodyPr>
          <a:lstStyle/>
          <a:p>
            <a:pPr algn="ctr">
              <a:buFont typeface="Arial" panose="020B0604020202020204" pitchFamily="34" charset="0"/>
            </a:pPr>
            <a:r>
              <a:rPr lang="en-US" altLang="zh-CN" sz="2800" b="1" dirty="0">
                <a:solidFill>
                  <a:srgbClr val="1C1C1C"/>
                </a:solidFill>
                <a:latin typeface="Times New Roman" panose="02020603050405020304" pitchFamily="18" charset="0"/>
                <a:ea typeface="宋体" panose="02010600030101010101" pitchFamily="2" charset="-122"/>
              </a:rPr>
              <a:t>6</a:t>
            </a:r>
            <a:r>
              <a:rPr lang="zh-CN" altLang="en-US" sz="2800" b="1" dirty="0">
                <a:solidFill>
                  <a:srgbClr val="1C1C1C"/>
                </a:solidFill>
                <a:latin typeface="Times New Roman" panose="02020603050405020304" pitchFamily="18" charset="0"/>
                <a:ea typeface="宋体" panose="02010600030101010101" pitchFamily="2" charset="-122"/>
              </a:rPr>
              <a:t>）兴奋在神经纤维上的传导特点：</a:t>
            </a:r>
            <a:r>
              <a:rPr lang="en-US" altLang="zh-CN" sz="2800" b="1" dirty="0">
                <a:solidFill>
                  <a:srgbClr val="1C1C1C"/>
                </a:solidFill>
                <a:latin typeface="Times New Roman" panose="02020603050405020304" pitchFamily="18" charset="0"/>
                <a:ea typeface="宋体" panose="02010600030101010101" pitchFamily="2" charset="-122"/>
              </a:rPr>
              <a:t>_____________</a:t>
            </a:r>
          </a:p>
        </p:txBody>
      </p:sp>
      <p:sp>
        <p:nvSpPr>
          <p:cNvPr id="44050" name="Text Box 18"/>
          <p:cNvSpPr txBox="1"/>
          <p:nvPr/>
        </p:nvSpPr>
        <p:spPr>
          <a:xfrm>
            <a:off x="6300788" y="5080000"/>
            <a:ext cx="1655762" cy="521970"/>
          </a:xfrm>
          <a:prstGeom prst="rect">
            <a:avLst/>
          </a:prstGeom>
          <a:noFill/>
          <a:ln w="9525">
            <a:noFill/>
          </a:ln>
        </p:spPr>
        <p:txBody>
          <a:bodyPr anchor="t">
            <a:spAutoFit/>
          </a:bodyPr>
          <a:lstStyle/>
          <a:p>
            <a:pPr>
              <a:buFont typeface="Arial" panose="020B0604020202020204" pitchFamily="34" charset="0"/>
            </a:pPr>
            <a:r>
              <a:rPr lang="zh-CN" altLang="en-US" sz="2800" b="1" dirty="0">
                <a:solidFill>
                  <a:srgbClr val="FF0000"/>
                </a:solidFill>
                <a:latin typeface="Garamond" panose="02020404030301010803" pitchFamily="18" charset="0"/>
                <a:ea typeface="宋体" panose="02010600030101010101" pitchFamily="2" charset="-122"/>
              </a:rPr>
              <a:t>双向传导</a:t>
            </a:r>
          </a:p>
        </p:txBody>
      </p:sp>
      <p:sp>
        <p:nvSpPr>
          <p:cNvPr id="60434" name="Text Box 19"/>
          <p:cNvSpPr txBox="1"/>
          <p:nvPr/>
        </p:nvSpPr>
        <p:spPr>
          <a:xfrm>
            <a:off x="237966" y="5861209"/>
            <a:ext cx="8034655" cy="521970"/>
          </a:xfrm>
          <a:prstGeom prst="rect">
            <a:avLst/>
          </a:prstGeom>
          <a:noFill/>
          <a:ln w="9525">
            <a:noFill/>
          </a:ln>
        </p:spPr>
        <p:txBody>
          <a:bodyPr wrap="none" anchor="ctr">
            <a:spAutoFit/>
          </a:bodyPr>
          <a:lstStyle/>
          <a:p>
            <a:pPr algn="ctr">
              <a:buFont typeface="Arial" panose="020B0604020202020204" pitchFamily="34" charset="0"/>
            </a:pPr>
            <a:r>
              <a:rPr lang="en-US" altLang="zh-CN" sz="2800" b="1" dirty="0">
                <a:solidFill>
                  <a:srgbClr val="1C1C1C"/>
                </a:solidFill>
                <a:latin typeface="Times New Roman" panose="02020603050405020304" pitchFamily="18" charset="0"/>
                <a:ea typeface="宋体" panose="02010600030101010101" pitchFamily="2" charset="-122"/>
              </a:rPr>
              <a:t>7</a:t>
            </a:r>
            <a:r>
              <a:rPr lang="zh-CN" altLang="en-US" sz="2800" b="1" dirty="0">
                <a:solidFill>
                  <a:srgbClr val="1C1C1C"/>
                </a:solidFill>
                <a:latin typeface="Times New Roman" panose="02020603050405020304" pitchFamily="18" charset="0"/>
                <a:ea typeface="宋体" panose="02010600030101010101" pitchFamily="2" charset="-122"/>
              </a:rPr>
              <a:t>）兴奋在神经纤维上的传导形式：</a:t>
            </a:r>
            <a:r>
              <a:rPr lang="en-US" altLang="zh-CN" sz="2800" b="1" dirty="0">
                <a:solidFill>
                  <a:srgbClr val="1C1C1C"/>
                </a:solidFill>
                <a:latin typeface="Times New Roman" panose="02020603050405020304" pitchFamily="18" charset="0"/>
                <a:ea typeface="宋体" panose="02010600030101010101" pitchFamily="2" charset="-122"/>
              </a:rPr>
              <a:t>_____________</a:t>
            </a:r>
          </a:p>
        </p:txBody>
      </p:sp>
      <p:sp>
        <p:nvSpPr>
          <p:cNvPr id="44052" name="Text Box 20"/>
          <p:cNvSpPr txBox="1"/>
          <p:nvPr/>
        </p:nvSpPr>
        <p:spPr>
          <a:xfrm>
            <a:off x="5607050" y="5666264"/>
            <a:ext cx="3563938" cy="953135"/>
          </a:xfrm>
          <a:prstGeom prst="rect">
            <a:avLst/>
          </a:prstGeom>
          <a:noFill/>
          <a:ln w="9525">
            <a:noFill/>
          </a:ln>
        </p:spPr>
        <p:txBody>
          <a:bodyPr anchor="ctr">
            <a:spAutoFit/>
          </a:bodyPr>
          <a:lstStyle/>
          <a:p>
            <a:pPr algn="ctr">
              <a:buFont typeface="Arial" panose="020B0604020202020204" pitchFamily="34" charset="0"/>
            </a:pPr>
            <a:r>
              <a:rPr lang="zh-CN" altLang="en-US" sz="2800" b="1" dirty="0">
                <a:solidFill>
                  <a:srgbClr val="FF0000"/>
                </a:solidFill>
                <a:latin typeface="Times New Roman" panose="02020603050405020304" pitchFamily="18" charset="0"/>
                <a:ea typeface="宋体" panose="02010600030101010101" pitchFamily="2" charset="-122"/>
              </a:rPr>
              <a:t>电信号（神经冲动、局部电流）</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44040"/>
                                        </p:tgtEl>
                                        <p:attrNameLst>
                                          <p:attrName>style.visibility</p:attrName>
                                        </p:attrNameLst>
                                      </p:cBhvr>
                                      <p:to>
                                        <p:strVal val="visible"/>
                                      </p:to>
                                    </p:set>
                                    <p:anim by="(-#ppt_w*2)" calcmode="lin" valueType="num">
                                      <p:cBhvr rctx="PPT">
                                        <p:cTn id="7" dur="500" autoRev="1" fill="hold">
                                          <p:stCondLst>
                                            <p:cond delay="0"/>
                                          </p:stCondLst>
                                        </p:cTn>
                                        <p:tgtEl>
                                          <p:spTgt spid="44040"/>
                                        </p:tgtEl>
                                        <p:attrNameLst>
                                          <p:attrName>ppt_w</p:attrName>
                                        </p:attrNameLst>
                                      </p:cBhvr>
                                    </p:anim>
                                    <p:anim by="(#ppt_w*0.50)" calcmode="lin" valueType="num">
                                      <p:cBhvr>
                                        <p:cTn id="8" dur="500" decel="50000" autoRev="1" fill="hold">
                                          <p:stCondLst>
                                            <p:cond delay="0"/>
                                          </p:stCondLst>
                                        </p:cTn>
                                        <p:tgtEl>
                                          <p:spTgt spid="44040"/>
                                        </p:tgtEl>
                                        <p:attrNameLst>
                                          <p:attrName>ppt_x</p:attrName>
                                        </p:attrNameLst>
                                      </p:cBhvr>
                                    </p:anim>
                                    <p:anim from="(-#ppt_h/2)" to="(#ppt_y)" calcmode="lin" valueType="num">
                                      <p:cBhvr>
                                        <p:cTn id="9" dur="1000" fill="hold">
                                          <p:stCondLst>
                                            <p:cond delay="0"/>
                                          </p:stCondLst>
                                        </p:cTn>
                                        <p:tgtEl>
                                          <p:spTgt spid="44040"/>
                                        </p:tgtEl>
                                        <p:attrNameLst>
                                          <p:attrName>ppt_y</p:attrName>
                                        </p:attrNameLst>
                                      </p:cBhvr>
                                    </p:anim>
                                    <p:animRot by="21600000">
                                      <p:cBhvr>
                                        <p:cTn id="10" dur="1000" fill="hold">
                                          <p:stCondLst>
                                            <p:cond delay="0"/>
                                          </p:stCondLst>
                                        </p:cTn>
                                        <p:tgtEl>
                                          <p:spTgt spid="4404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grpId="0" nodeType="clickEffect">
                                  <p:stCondLst>
                                    <p:cond delay="0"/>
                                  </p:stCondLst>
                                  <p:iterate type="lt">
                                    <p:tmPct val="10000"/>
                                  </p:iterate>
                                  <p:childTnLst>
                                    <p:set>
                                      <p:cBhvr>
                                        <p:cTn id="14" dur="1" fill="hold">
                                          <p:stCondLst>
                                            <p:cond delay="0"/>
                                          </p:stCondLst>
                                        </p:cTn>
                                        <p:tgtEl>
                                          <p:spTgt spid="44041"/>
                                        </p:tgtEl>
                                        <p:attrNameLst>
                                          <p:attrName>style.visibility</p:attrName>
                                        </p:attrNameLst>
                                      </p:cBhvr>
                                      <p:to>
                                        <p:strVal val="visible"/>
                                      </p:to>
                                    </p:set>
                                    <p:anim by="(-#ppt_w*2)" calcmode="lin" valueType="num">
                                      <p:cBhvr rctx="PPT">
                                        <p:cTn id="15" dur="500" autoRev="1" fill="hold">
                                          <p:stCondLst>
                                            <p:cond delay="0"/>
                                          </p:stCondLst>
                                        </p:cTn>
                                        <p:tgtEl>
                                          <p:spTgt spid="44041"/>
                                        </p:tgtEl>
                                        <p:attrNameLst>
                                          <p:attrName>ppt_w</p:attrName>
                                        </p:attrNameLst>
                                      </p:cBhvr>
                                    </p:anim>
                                    <p:anim by="(#ppt_w*0.50)" calcmode="lin" valueType="num">
                                      <p:cBhvr>
                                        <p:cTn id="16" dur="500" decel="50000" autoRev="1" fill="hold">
                                          <p:stCondLst>
                                            <p:cond delay="0"/>
                                          </p:stCondLst>
                                        </p:cTn>
                                        <p:tgtEl>
                                          <p:spTgt spid="44041"/>
                                        </p:tgtEl>
                                        <p:attrNameLst>
                                          <p:attrName>ppt_x</p:attrName>
                                        </p:attrNameLst>
                                      </p:cBhvr>
                                    </p:anim>
                                    <p:anim from="(-#ppt_h/2)" to="(#ppt_y)" calcmode="lin" valueType="num">
                                      <p:cBhvr>
                                        <p:cTn id="17" dur="1000" fill="hold">
                                          <p:stCondLst>
                                            <p:cond delay="0"/>
                                          </p:stCondLst>
                                        </p:cTn>
                                        <p:tgtEl>
                                          <p:spTgt spid="44041"/>
                                        </p:tgtEl>
                                        <p:attrNameLst>
                                          <p:attrName>ppt_y</p:attrName>
                                        </p:attrNameLst>
                                      </p:cBhvr>
                                    </p:anim>
                                    <p:animRot by="21600000">
                                      <p:cBhvr>
                                        <p:cTn id="18" dur="1000" fill="hold">
                                          <p:stCondLst>
                                            <p:cond delay="0"/>
                                          </p:stCondLst>
                                        </p:cTn>
                                        <p:tgtEl>
                                          <p:spTgt spid="44041"/>
                                        </p:tgtEl>
                                        <p:attrNameLst>
                                          <p:attrName>r</p:attrName>
                                        </p:attrNameLst>
                                      </p:cBhvr>
                                    </p:animRot>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grpId="0" nodeType="clickEffect">
                                  <p:stCondLst>
                                    <p:cond delay="0"/>
                                  </p:stCondLst>
                                  <p:iterate type="lt">
                                    <p:tmPct val="10000"/>
                                  </p:iterate>
                                  <p:childTnLst>
                                    <p:set>
                                      <p:cBhvr>
                                        <p:cTn id="22" dur="1" fill="hold">
                                          <p:stCondLst>
                                            <p:cond delay="0"/>
                                          </p:stCondLst>
                                        </p:cTn>
                                        <p:tgtEl>
                                          <p:spTgt spid="44042"/>
                                        </p:tgtEl>
                                        <p:attrNameLst>
                                          <p:attrName>style.visibility</p:attrName>
                                        </p:attrNameLst>
                                      </p:cBhvr>
                                      <p:to>
                                        <p:strVal val="visible"/>
                                      </p:to>
                                    </p:set>
                                    <p:anim by="(-#ppt_w*2)" calcmode="lin" valueType="num">
                                      <p:cBhvr rctx="PPT">
                                        <p:cTn id="23" dur="500" autoRev="1" fill="hold">
                                          <p:stCondLst>
                                            <p:cond delay="0"/>
                                          </p:stCondLst>
                                        </p:cTn>
                                        <p:tgtEl>
                                          <p:spTgt spid="44042"/>
                                        </p:tgtEl>
                                        <p:attrNameLst>
                                          <p:attrName>ppt_w</p:attrName>
                                        </p:attrNameLst>
                                      </p:cBhvr>
                                    </p:anim>
                                    <p:anim by="(#ppt_w*0.50)" calcmode="lin" valueType="num">
                                      <p:cBhvr>
                                        <p:cTn id="24" dur="500" decel="50000" autoRev="1" fill="hold">
                                          <p:stCondLst>
                                            <p:cond delay="0"/>
                                          </p:stCondLst>
                                        </p:cTn>
                                        <p:tgtEl>
                                          <p:spTgt spid="44042"/>
                                        </p:tgtEl>
                                        <p:attrNameLst>
                                          <p:attrName>ppt_x</p:attrName>
                                        </p:attrNameLst>
                                      </p:cBhvr>
                                    </p:anim>
                                    <p:anim from="(-#ppt_h/2)" to="(#ppt_y)" calcmode="lin" valueType="num">
                                      <p:cBhvr>
                                        <p:cTn id="25" dur="1000" fill="hold">
                                          <p:stCondLst>
                                            <p:cond delay="0"/>
                                          </p:stCondLst>
                                        </p:cTn>
                                        <p:tgtEl>
                                          <p:spTgt spid="44042"/>
                                        </p:tgtEl>
                                        <p:attrNameLst>
                                          <p:attrName>ppt_y</p:attrName>
                                        </p:attrNameLst>
                                      </p:cBhvr>
                                    </p:anim>
                                    <p:animRot by="21600000">
                                      <p:cBhvr>
                                        <p:cTn id="26" dur="1000" fill="hold">
                                          <p:stCondLst>
                                            <p:cond delay="0"/>
                                          </p:stCondLst>
                                        </p:cTn>
                                        <p:tgtEl>
                                          <p:spTgt spid="44042"/>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56" presetClass="entr" presetSubtype="0" fill="hold" grpId="0" nodeType="clickEffect">
                                  <p:stCondLst>
                                    <p:cond delay="0"/>
                                  </p:stCondLst>
                                  <p:iterate type="lt">
                                    <p:tmPct val="10000"/>
                                  </p:iterate>
                                  <p:childTnLst>
                                    <p:set>
                                      <p:cBhvr>
                                        <p:cTn id="30" dur="1" fill="hold">
                                          <p:stCondLst>
                                            <p:cond delay="0"/>
                                          </p:stCondLst>
                                        </p:cTn>
                                        <p:tgtEl>
                                          <p:spTgt spid="44043"/>
                                        </p:tgtEl>
                                        <p:attrNameLst>
                                          <p:attrName>style.visibility</p:attrName>
                                        </p:attrNameLst>
                                      </p:cBhvr>
                                      <p:to>
                                        <p:strVal val="visible"/>
                                      </p:to>
                                    </p:set>
                                    <p:anim by="(-#ppt_w*2)" calcmode="lin" valueType="num">
                                      <p:cBhvr rctx="PPT">
                                        <p:cTn id="31" dur="500" autoRev="1" fill="hold">
                                          <p:stCondLst>
                                            <p:cond delay="0"/>
                                          </p:stCondLst>
                                        </p:cTn>
                                        <p:tgtEl>
                                          <p:spTgt spid="44043"/>
                                        </p:tgtEl>
                                        <p:attrNameLst>
                                          <p:attrName>ppt_w</p:attrName>
                                        </p:attrNameLst>
                                      </p:cBhvr>
                                    </p:anim>
                                    <p:anim by="(#ppt_w*0.50)" calcmode="lin" valueType="num">
                                      <p:cBhvr>
                                        <p:cTn id="32" dur="500" decel="50000" autoRev="1" fill="hold">
                                          <p:stCondLst>
                                            <p:cond delay="0"/>
                                          </p:stCondLst>
                                        </p:cTn>
                                        <p:tgtEl>
                                          <p:spTgt spid="44043"/>
                                        </p:tgtEl>
                                        <p:attrNameLst>
                                          <p:attrName>ppt_x</p:attrName>
                                        </p:attrNameLst>
                                      </p:cBhvr>
                                    </p:anim>
                                    <p:anim from="(-#ppt_h/2)" to="(#ppt_y)" calcmode="lin" valueType="num">
                                      <p:cBhvr>
                                        <p:cTn id="33" dur="1000" fill="hold">
                                          <p:stCondLst>
                                            <p:cond delay="0"/>
                                          </p:stCondLst>
                                        </p:cTn>
                                        <p:tgtEl>
                                          <p:spTgt spid="44043"/>
                                        </p:tgtEl>
                                        <p:attrNameLst>
                                          <p:attrName>ppt_y</p:attrName>
                                        </p:attrNameLst>
                                      </p:cBhvr>
                                    </p:anim>
                                    <p:animRot by="21600000">
                                      <p:cBhvr>
                                        <p:cTn id="34" dur="1000" fill="hold">
                                          <p:stCondLst>
                                            <p:cond delay="0"/>
                                          </p:stCondLst>
                                        </p:cTn>
                                        <p:tgtEl>
                                          <p:spTgt spid="44043"/>
                                        </p:tgtEl>
                                        <p:attrNameLst>
                                          <p:attrName>r</p:attrName>
                                        </p:attrNameLst>
                                      </p:cBhvr>
                                    </p:animRot>
                                  </p:childTnLst>
                                </p:cTn>
                              </p:par>
                            </p:childTnLst>
                          </p:cTn>
                        </p:par>
                      </p:childTnLst>
                    </p:cTn>
                  </p:par>
                  <p:par>
                    <p:cTn id="35" fill="hold">
                      <p:stCondLst>
                        <p:cond delay="indefinite"/>
                      </p:stCondLst>
                      <p:childTnLst>
                        <p:par>
                          <p:cTn id="36" fill="hold">
                            <p:stCondLst>
                              <p:cond delay="0"/>
                            </p:stCondLst>
                            <p:childTnLst>
                              <p:par>
                                <p:cTn id="37" presetID="56" presetClass="entr" presetSubtype="0" fill="hold" nodeType="clickEffect">
                                  <p:stCondLst>
                                    <p:cond delay="0"/>
                                  </p:stCondLst>
                                  <p:iterate type="lt">
                                    <p:tmPct val="10000"/>
                                  </p:iterate>
                                  <p:childTnLst>
                                    <p:set>
                                      <p:cBhvr>
                                        <p:cTn id="38" dur="1" fill="hold">
                                          <p:stCondLst>
                                            <p:cond delay="0"/>
                                          </p:stCondLst>
                                        </p:cTn>
                                        <p:tgtEl>
                                          <p:spTgt spid="44044">
                                            <p:txEl>
                                              <p:pRg st="0" end="0"/>
                                            </p:txEl>
                                          </p:spTgt>
                                        </p:tgtEl>
                                        <p:attrNameLst>
                                          <p:attrName>style.visibility</p:attrName>
                                        </p:attrNameLst>
                                      </p:cBhvr>
                                      <p:to>
                                        <p:strVal val="visible"/>
                                      </p:to>
                                    </p:set>
                                    <p:anim by="(-#ppt_w*2)" calcmode="lin" valueType="num">
                                      <p:cBhvr rctx="PPT">
                                        <p:cTn id="39" dur="500" autoRev="1" fill="hold">
                                          <p:stCondLst>
                                            <p:cond delay="0"/>
                                          </p:stCondLst>
                                        </p:cTn>
                                        <p:tgtEl>
                                          <p:spTgt spid="44044">
                                            <p:txEl>
                                              <p:pRg st="0" end="0"/>
                                            </p:txEl>
                                          </p:spTgt>
                                        </p:tgtEl>
                                        <p:attrNameLst>
                                          <p:attrName>ppt_w</p:attrName>
                                        </p:attrNameLst>
                                      </p:cBhvr>
                                    </p:anim>
                                    <p:anim by="(#ppt_w*0.50)" calcmode="lin" valueType="num">
                                      <p:cBhvr>
                                        <p:cTn id="40" dur="500" decel="50000" autoRev="1" fill="hold">
                                          <p:stCondLst>
                                            <p:cond delay="0"/>
                                          </p:stCondLst>
                                        </p:cTn>
                                        <p:tgtEl>
                                          <p:spTgt spid="44044">
                                            <p:txEl>
                                              <p:pRg st="0" end="0"/>
                                            </p:txEl>
                                          </p:spTgt>
                                        </p:tgtEl>
                                        <p:attrNameLst>
                                          <p:attrName>ppt_x</p:attrName>
                                        </p:attrNameLst>
                                      </p:cBhvr>
                                    </p:anim>
                                    <p:anim from="(-#ppt_h/2)" to="(#ppt_y)" calcmode="lin" valueType="num">
                                      <p:cBhvr>
                                        <p:cTn id="41" dur="1000" fill="hold">
                                          <p:stCondLst>
                                            <p:cond delay="0"/>
                                          </p:stCondLst>
                                        </p:cTn>
                                        <p:tgtEl>
                                          <p:spTgt spid="44044">
                                            <p:txEl>
                                              <p:pRg st="0" end="0"/>
                                            </p:txEl>
                                          </p:spTgt>
                                        </p:tgtEl>
                                        <p:attrNameLst>
                                          <p:attrName>ppt_y</p:attrName>
                                        </p:attrNameLst>
                                      </p:cBhvr>
                                    </p:anim>
                                    <p:animRot by="21600000">
                                      <p:cBhvr>
                                        <p:cTn id="42" dur="1000" fill="hold">
                                          <p:stCondLst>
                                            <p:cond delay="0"/>
                                          </p:stCondLst>
                                        </p:cTn>
                                        <p:tgtEl>
                                          <p:spTgt spid="44044">
                                            <p:txEl>
                                              <p:pRg st="0" end="0"/>
                                            </p:txEl>
                                          </p:spTgt>
                                        </p:tgtEl>
                                        <p:attrNameLst>
                                          <p:attrName>r</p:attrName>
                                        </p:attrNameLst>
                                      </p:cBhvr>
                                    </p:animRot>
                                  </p:childTnLst>
                                </p:cTn>
                              </p:par>
                            </p:childTnLst>
                          </p:cTn>
                        </p:par>
                      </p:childTnLst>
                    </p:cTn>
                  </p:par>
                  <p:par>
                    <p:cTn id="43" fill="hold">
                      <p:stCondLst>
                        <p:cond delay="indefinite"/>
                      </p:stCondLst>
                      <p:childTnLst>
                        <p:par>
                          <p:cTn id="44" fill="hold">
                            <p:stCondLst>
                              <p:cond delay="0"/>
                            </p:stCondLst>
                            <p:childTnLst>
                              <p:par>
                                <p:cTn id="45" presetID="56" presetClass="entr" presetSubtype="0" fill="hold" grpId="0" nodeType="clickEffect">
                                  <p:stCondLst>
                                    <p:cond delay="0"/>
                                  </p:stCondLst>
                                  <p:iterate type="lt">
                                    <p:tmPct val="10000"/>
                                  </p:iterate>
                                  <p:childTnLst>
                                    <p:set>
                                      <p:cBhvr>
                                        <p:cTn id="46" dur="1" fill="hold">
                                          <p:stCondLst>
                                            <p:cond delay="0"/>
                                          </p:stCondLst>
                                        </p:cTn>
                                        <p:tgtEl>
                                          <p:spTgt spid="44045"/>
                                        </p:tgtEl>
                                        <p:attrNameLst>
                                          <p:attrName>style.visibility</p:attrName>
                                        </p:attrNameLst>
                                      </p:cBhvr>
                                      <p:to>
                                        <p:strVal val="visible"/>
                                      </p:to>
                                    </p:set>
                                    <p:anim by="(-#ppt_w*2)" calcmode="lin" valueType="num">
                                      <p:cBhvr rctx="PPT">
                                        <p:cTn id="47" dur="500" autoRev="1" fill="hold">
                                          <p:stCondLst>
                                            <p:cond delay="0"/>
                                          </p:stCondLst>
                                        </p:cTn>
                                        <p:tgtEl>
                                          <p:spTgt spid="44045"/>
                                        </p:tgtEl>
                                        <p:attrNameLst>
                                          <p:attrName>ppt_w</p:attrName>
                                        </p:attrNameLst>
                                      </p:cBhvr>
                                    </p:anim>
                                    <p:anim by="(#ppt_w*0.50)" calcmode="lin" valueType="num">
                                      <p:cBhvr>
                                        <p:cTn id="48" dur="500" decel="50000" autoRev="1" fill="hold">
                                          <p:stCondLst>
                                            <p:cond delay="0"/>
                                          </p:stCondLst>
                                        </p:cTn>
                                        <p:tgtEl>
                                          <p:spTgt spid="44045"/>
                                        </p:tgtEl>
                                        <p:attrNameLst>
                                          <p:attrName>ppt_x</p:attrName>
                                        </p:attrNameLst>
                                      </p:cBhvr>
                                    </p:anim>
                                    <p:anim from="(-#ppt_h/2)" to="(#ppt_y)" calcmode="lin" valueType="num">
                                      <p:cBhvr>
                                        <p:cTn id="49" dur="1000" fill="hold">
                                          <p:stCondLst>
                                            <p:cond delay="0"/>
                                          </p:stCondLst>
                                        </p:cTn>
                                        <p:tgtEl>
                                          <p:spTgt spid="44045"/>
                                        </p:tgtEl>
                                        <p:attrNameLst>
                                          <p:attrName>ppt_y</p:attrName>
                                        </p:attrNameLst>
                                      </p:cBhvr>
                                    </p:anim>
                                    <p:animRot by="21600000">
                                      <p:cBhvr>
                                        <p:cTn id="50" dur="1000" fill="hold">
                                          <p:stCondLst>
                                            <p:cond delay="0"/>
                                          </p:stCondLst>
                                        </p:cTn>
                                        <p:tgtEl>
                                          <p:spTgt spid="44045"/>
                                        </p:tgtEl>
                                        <p:attrNameLst>
                                          <p:attrName>r</p:attrName>
                                        </p:attrNameLst>
                                      </p:cBhvr>
                                    </p:animRot>
                                  </p:childTnLst>
                                </p:cTn>
                              </p:par>
                            </p:childTnLst>
                          </p:cTn>
                        </p:par>
                      </p:childTnLst>
                    </p:cTn>
                  </p:par>
                  <p:par>
                    <p:cTn id="51" fill="hold">
                      <p:stCondLst>
                        <p:cond delay="indefinite"/>
                      </p:stCondLst>
                      <p:childTnLst>
                        <p:par>
                          <p:cTn id="52" fill="hold">
                            <p:stCondLst>
                              <p:cond delay="0"/>
                            </p:stCondLst>
                            <p:childTnLst>
                              <p:par>
                                <p:cTn id="53" presetID="56" presetClass="entr" presetSubtype="0" fill="hold" grpId="0" nodeType="clickEffect">
                                  <p:stCondLst>
                                    <p:cond delay="0"/>
                                  </p:stCondLst>
                                  <p:iterate type="lt">
                                    <p:tmPct val="10000"/>
                                  </p:iterate>
                                  <p:childTnLst>
                                    <p:set>
                                      <p:cBhvr>
                                        <p:cTn id="54" dur="1" fill="hold">
                                          <p:stCondLst>
                                            <p:cond delay="0"/>
                                          </p:stCondLst>
                                        </p:cTn>
                                        <p:tgtEl>
                                          <p:spTgt spid="44046"/>
                                        </p:tgtEl>
                                        <p:attrNameLst>
                                          <p:attrName>style.visibility</p:attrName>
                                        </p:attrNameLst>
                                      </p:cBhvr>
                                      <p:to>
                                        <p:strVal val="visible"/>
                                      </p:to>
                                    </p:set>
                                    <p:anim by="(-#ppt_w*2)" calcmode="lin" valueType="num">
                                      <p:cBhvr rctx="PPT">
                                        <p:cTn id="55" dur="500" autoRev="1" fill="hold">
                                          <p:stCondLst>
                                            <p:cond delay="0"/>
                                          </p:stCondLst>
                                        </p:cTn>
                                        <p:tgtEl>
                                          <p:spTgt spid="44046"/>
                                        </p:tgtEl>
                                        <p:attrNameLst>
                                          <p:attrName>ppt_w</p:attrName>
                                        </p:attrNameLst>
                                      </p:cBhvr>
                                    </p:anim>
                                    <p:anim by="(#ppt_w*0.50)" calcmode="lin" valueType="num">
                                      <p:cBhvr>
                                        <p:cTn id="56" dur="500" decel="50000" autoRev="1" fill="hold">
                                          <p:stCondLst>
                                            <p:cond delay="0"/>
                                          </p:stCondLst>
                                        </p:cTn>
                                        <p:tgtEl>
                                          <p:spTgt spid="44046"/>
                                        </p:tgtEl>
                                        <p:attrNameLst>
                                          <p:attrName>ppt_x</p:attrName>
                                        </p:attrNameLst>
                                      </p:cBhvr>
                                    </p:anim>
                                    <p:anim from="(-#ppt_h/2)" to="(#ppt_y)" calcmode="lin" valueType="num">
                                      <p:cBhvr>
                                        <p:cTn id="57" dur="1000" fill="hold">
                                          <p:stCondLst>
                                            <p:cond delay="0"/>
                                          </p:stCondLst>
                                        </p:cTn>
                                        <p:tgtEl>
                                          <p:spTgt spid="44046"/>
                                        </p:tgtEl>
                                        <p:attrNameLst>
                                          <p:attrName>ppt_y</p:attrName>
                                        </p:attrNameLst>
                                      </p:cBhvr>
                                    </p:anim>
                                    <p:animRot by="21600000">
                                      <p:cBhvr>
                                        <p:cTn id="58" dur="1000" fill="hold">
                                          <p:stCondLst>
                                            <p:cond delay="0"/>
                                          </p:stCondLst>
                                        </p:cTn>
                                        <p:tgtEl>
                                          <p:spTgt spid="44046"/>
                                        </p:tgtEl>
                                        <p:attrNameLst>
                                          <p:attrName>r</p:attrName>
                                        </p:attrNameLst>
                                      </p:cBhvr>
                                    </p:animRot>
                                  </p:childTnLst>
                                </p:cTn>
                              </p:par>
                            </p:childTnLst>
                          </p:cTn>
                        </p:par>
                      </p:childTnLst>
                    </p:cTn>
                  </p:par>
                  <p:par>
                    <p:cTn id="59" fill="hold">
                      <p:stCondLst>
                        <p:cond delay="indefinite"/>
                      </p:stCondLst>
                      <p:childTnLst>
                        <p:par>
                          <p:cTn id="60" fill="hold">
                            <p:stCondLst>
                              <p:cond delay="0"/>
                            </p:stCondLst>
                            <p:childTnLst>
                              <p:par>
                                <p:cTn id="61" presetID="56" presetClass="entr" presetSubtype="0" fill="hold" grpId="0" nodeType="clickEffect">
                                  <p:stCondLst>
                                    <p:cond delay="0"/>
                                  </p:stCondLst>
                                  <p:iterate type="lt">
                                    <p:tmPct val="10000"/>
                                  </p:iterate>
                                  <p:childTnLst>
                                    <p:set>
                                      <p:cBhvr>
                                        <p:cTn id="62" dur="1" fill="hold">
                                          <p:stCondLst>
                                            <p:cond delay="0"/>
                                          </p:stCondLst>
                                        </p:cTn>
                                        <p:tgtEl>
                                          <p:spTgt spid="44047"/>
                                        </p:tgtEl>
                                        <p:attrNameLst>
                                          <p:attrName>style.visibility</p:attrName>
                                        </p:attrNameLst>
                                      </p:cBhvr>
                                      <p:to>
                                        <p:strVal val="visible"/>
                                      </p:to>
                                    </p:set>
                                    <p:anim by="(-#ppt_w*2)" calcmode="lin" valueType="num">
                                      <p:cBhvr rctx="PPT">
                                        <p:cTn id="63" dur="500" autoRev="1" fill="hold">
                                          <p:stCondLst>
                                            <p:cond delay="0"/>
                                          </p:stCondLst>
                                        </p:cTn>
                                        <p:tgtEl>
                                          <p:spTgt spid="44047"/>
                                        </p:tgtEl>
                                        <p:attrNameLst>
                                          <p:attrName>ppt_w</p:attrName>
                                        </p:attrNameLst>
                                      </p:cBhvr>
                                    </p:anim>
                                    <p:anim by="(#ppt_w*0.50)" calcmode="lin" valueType="num">
                                      <p:cBhvr>
                                        <p:cTn id="64" dur="500" decel="50000" autoRev="1" fill="hold">
                                          <p:stCondLst>
                                            <p:cond delay="0"/>
                                          </p:stCondLst>
                                        </p:cTn>
                                        <p:tgtEl>
                                          <p:spTgt spid="44047"/>
                                        </p:tgtEl>
                                        <p:attrNameLst>
                                          <p:attrName>ppt_x</p:attrName>
                                        </p:attrNameLst>
                                      </p:cBhvr>
                                    </p:anim>
                                    <p:anim from="(-#ppt_h/2)" to="(#ppt_y)" calcmode="lin" valueType="num">
                                      <p:cBhvr>
                                        <p:cTn id="65" dur="1000" fill="hold">
                                          <p:stCondLst>
                                            <p:cond delay="0"/>
                                          </p:stCondLst>
                                        </p:cTn>
                                        <p:tgtEl>
                                          <p:spTgt spid="44047"/>
                                        </p:tgtEl>
                                        <p:attrNameLst>
                                          <p:attrName>ppt_y</p:attrName>
                                        </p:attrNameLst>
                                      </p:cBhvr>
                                    </p:anim>
                                    <p:animRot by="21600000">
                                      <p:cBhvr>
                                        <p:cTn id="66" dur="1000" fill="hold">
                                          <p:stCondLst>
                                            <p:cond delay="0"/>
                                          </p:stCondLst>
                                        </p:cTn>
                                        <p:tgtEl>
                                          <p:spTgt spid="44047"/>
                                        </p:tgtEl>
                                        <p:attrNameLst>
                                          <p:attrName>r</p:attrName>
                                        </p:attrNameLst>
                                      </p:cBhvr>
                                    </p:animRot>
                                  </p:childTnLst>
                                </p:cTn>
                              </p:par>
                            </p:childTnLst>
                          </p:cTn>
                        </p:par>
                      </p:childTnLst>
                    </p:cTn>
                  </p:par>
                  <p:par>
                    <p:cTn id="67" fill="hold">
                      <p:stCondLst>
                        <p:cond delay="indefinite"/>
                      </p:stCondLst>
                      <p:childTnLst>
                        <p:par>
                          <p:cTn id="68" fill="hold">
                            <p:stCondLst>
                              <p:cond delay="0"/>
                            </p:stCondLst>
                            <p:childTnLst>
                              <p:par>
                                <p:cTn id="69" presetID="56" presetClass="entr" presetSubtype="0" fill="hold" grpId="0" nodeType="clickEffect">
                                  <p:stCondLst>
                                    <p:cond delay="0"/>
                                  </p:stCondLst>
                                  <p:iterate type="lt">
                                    <p:tmPct val="10000"/>
                                  </p:iterate>
                                  <p:childTnLst>
                                    <p:set>
                                      <p:cBhvr>
                                        <p:cTn id="70" dur="1" fill="hold">
                                          <p:stCondLst>
                                            <p:cond delay="0"/>
                                          </p:stCondLst>
                                        </p:cTn>
                                        <p:tgtEl>
                                          <p:spTgt spid="44048"/>
                                        </p:tgtEl>
                                        <p:attrNameLst>
                                          <p:attrName>style.visibility</p:attrName>
                                        </p:attrNameLst>
                                      </p:cBhvr>
                                      <p:to>
                                        <p:strVal val="visible"/>
                                      </p:to>
                                    </p:set>
                                    <p:anim by="(-#ppt_w*2)" calcmode="lin" valueType="num">
                                      <p:cBhvr rctx="PPT">
                                        <p:cTn id="71" dur="500" autoRev="1" fill="hold">
                                          <p:stCondLst>
                                            <p:cond delay="0"/>
                                          </p:stCondLst>
                                        </p:cTn>
                                        <p:tgtEl>
                                          <p:spTgt spid="44048"/>
                                        </p:tgtEl>
                                        <p:attrNameLst>
                                          <p:attrName>ppt_w</p:attrName>
                                        </p:attrNameLst>
                                      </p:cBhvr>
                                    </p:anim>
                                    <p:anim by="(#ppt_w*0.50)" calcmode="lin" valueType="num">
                                      <p:cBhvr>
                                        <p:cTn id="72" dur="500" decel="50000" autoRev="1" fill="hold">
                                          <p:stCondLst>
                                            <p:cond delay="0"/>
                                          </p:stCondLst>
                                        </p:cTn>
                                        <p:tgtEl>
                                          <p:spTgt spid="44048"/>
                                        </p:tgtEl>
                                        <p:attrNameLst>
                                          <p:attrName>ppt_x</p:attrName>
                                        </p:attrNameLst>
                                      </p:cBhvr>
                                    </p:anim>
                                    <p:anim from="(-#ppt_h/2)" to="(#ppt_y)" calcmode="lin" valueType="num">
                                      <p:cBhvr>
                                        <p:cTn id="73" dur="1000" fill="hold">
                                          <p:stCondLst>
                                            <p:cond delay="0"/>
                                          </p:stCondLst>
                                        </p:cTn>
                                        <p:tgtEl>
                                          <p:spTgt spid="44048"/>
                                        </p:tgtEl>
                                        <p:attrNameLst>
                                          <p:attrName>ppt_y</p:attrName>
                                        </p:attrNameLst>
                                      </p:cBhvr>
                                    </p:anim>
                                    <p:animRot by="21600000">
                                      <p:cBhvr>
                                        <p:cTn id="74" dur="1000" fill="hold">
                                          <p:stCondLst>
                                            <p:cond delay="0"/>
                                          </p:stCondLst>
                                        </p:cTn>
                                        <p:tgtEl>
                                          <p:spTgt spid="44048"/>
                                        </p:tgtEl>
                                        <p:attrNameLst>
                                          <p:attrName>r</p:attrName>
                                        </p:attrNameLst>
                                      </p:cBhvr>
                                    </p:animRot>
                                  </p:childTnLst>
                                </p:cTn>
                              </p:par>
                            </p:childTnLst>
                          </p:cTn>
                        </p:par>
                      </p:childTnLst>
                    </p:cTn>
                  </p:par>
                  <p:par>
                    <p:cTn id="75" fill="hold">
                      <p:stCondLst>
                        <p:cond delay="indefinite"/>
                      </p:stCondLst>
                      <p:childTnLst>
                        <p:par>
                          <p:cTn id="76" fill="hold">
                            <p:stCondLst>
                              <p:cond delay="0"/>
                            </p:stCondLst>
                            <p:childTnLst>
                              <p:par>
                                <p:cTn id="77" presetID="56" presetClass="entr" presetSubtype="0" fill="hold" grpId="0" nodeType="clickEffect">
                                  <p:stCondLst>
                                    <p:cond delay="0"/>
                                  </p:stCondLst>
                                  <p:iterate type="lt">
                                    <p:tmPct val="10000"/>
                                  </p:iterate>
                                  <p:childTnLst>
                                    <p:set>
                                      <p:cBhvr>
                                        <p:cTn id="78" dur="1" fill="hold">
                                          <p:stCondLst>
                                            <p:cond delay="0"/>
                                          </p:stCondLst>
                                        </p:cTn>
                                        <p:tgtEl>
                                          <p:spTgt spid="44050"/>
                                        </p:tgtEl>
                                        <p:attrNameLst>
                                          <p:attrName>style.visibility</p:attrName>
                                        </p:attrNameLst>
                                      </p:cBhvr>
                                      <p:to>
                                        <p:strVal val="visible"/>
                                      </p:to>
                                    </p:set>
                                    <p:anim by="(-#ppt_w*2)" calcmode="lin" valueType="num">
                                      <p:cBhvr rctx="PPT">
                                        <p:cTn id="79" dur="500" autoRev="1" fill="hold">
                                          <p:stCondLst>
                                            <p:cond delay="0"/>
                                          </p:stCondLst>
                                        </p:cTn>
                                        <p:tgtEl>
                                          <p:spTgt spid="44050"/>
                                        </p:tgtEl>
                                        <p:attrNameLst>
                                          <p:attrName>ppt_w</p:attrName>
                                        </p:attrNameLst>
                                      </p:cBhvr>
                                    </p:anim>
                                    <p:anim by="(#ppt_w*0.50)" calcmode="lin" valueType="num">
                                      <p:cBhvr>
                                        <p:cTn id="80" dur="500" decel="50000" autoRev="1" fill="hold">
                                          <p:stCondLst>
                                            <p:cond delay="0"/>
                                          </p:stCondLst>
                                        </p:cTn>
                                        <p:tgtEl>
                                          <p:spTgt spid="44050"/>
                                        </p:tgtEl>
                                        <p:attrNameLst>
                                          <p:attrName>ppt_x</p:attrName>
                                        </p:attrNameLst>
                                      </p:cBhvr>
                                    </p:anim>
                                    <p:anim from="(-#ppt_h/2)" to="(#ppt_y)" calcmode="lin" valueType="num">
                                      <p:cBhvr>
                                        <p:cTn id="81" dur="1000" fill="hold">
                                          <p:stCondLst>
                                            <p:cond delay="0"/>
                                          </p:stCondLst>
                                        </p:cTn>
                                        <p:tgtEl>
                                          <p:spTgt spid="44050"/>
                                        </p:tgtEl>
                                        <p:attrNameLst>
                                          <p:attrName>ppt_y</p:attrName>
                                        </p:attrNameLst>
                                      </p:cBhvr>
                                    </p:anim>
                                    <p:animRot by="21600000">
                                      <p:cBhvr>
                                        <p:cTn id="82" dur="1000" fill="hold">
                                          <p:stCondLst>
                                            <p:cond delay="0"/>
                                          </p:stCondLst>
                                        </p:cTn>
                                        <p:tgtEl>
                                          <p:spTgt spid="44050"/>
                                        </p:tgtEl>
                                        <p:attrNameLst>
                                          <p:attrName>r</p:attrName>
                                        </p:attrNameLst>
                                      </p:cBhvr>
                                    </p:animRot>
                                  </p:childTnLst>
                                </p:cTn>
                              </p:par>
                            </p:childTnLst>
                          </p:cTn>
                        </p:par>
                      </p:childTnLst>
                    </p:cTn>
                  </p:par>
                  <p:par>
                    <p:cTn id="83" fill="hold">
                      <p:stCondLst>
                        <p:cond delay="indefinite"/>
                      </p:stCondLst>
                      <p:childTnLst>
                        <p:par>
                          <p:cTn id="84" fill="hold">
                            <p:stCondLst>
                              <p:cond delay="0"/>
                            </p:stCondLst>
                            <p:childTnLst>
                              <p:par>
                                <p:cTn id="85" presetID="56" presetClass="entr" presetSubtype="0" fill="hold" grpId="0" nodeType="clickEffect">
                                  <p:stCondLst>
                                    <p:cond delay="0"/>
                                  </p:stCondLst>
                                  <p:iterate type="lt">
                                    <p:tmPct val="10000"/>
                                  </p:iterate>
                                  <p:childTnLst>
                                    <p:set>
                                      <p:cBhvr>
                                        <p:cTn id="86" dur="1" fill="hold">
                                          <p:stCondLst>
                                            <p:cond delay="0"/>
                                          </p:stCondLst>
                                        </p:cTn>
                                        <p:tgtEl>
                                          <p:spTgt spid="44052"/>
                                        </p:tgtEl>
                                        <p:attrNameLst>
                                          <p:attrName>style.visibility</p:attrName>
                                        </p:attrNameLst>
                                      </p:cBhvr>
                                      <p:to>
                                        <p:strVal val="visible"/>
                                      </p:to>
                                    </p:set>
                                    <p:anim by="(-#ppt_w*2)" calcmode="lin" valueType="num">
                                      <p:cBhvr rctx="PPT">
                                        <p:cTn id="87" dur="500" autoRev="1" fill="hold">
                                          <p:stCondLst>
                                            <p:cond delay="0"/>
                                          </p:stCondLst>
                                        </p:cTn>
                                        <p:tgtEl>
                                          <p:spTgt spid="44052"/>
                                        </p:tgtEl>
                                        <p:attrNameLst>
                                          <p:attrName>ppt_w</p:attrName>
                                        </p:attrNameLst>
                                      </p:cBhvr>
                                    </p:anim>
                                    <p:anim by="(#ppt_w*0.50)" calcmode="lin" valueType="num">
                                      <p:cBhvr>
                                        <p:cTn id="88" dur="500" decel="50000" autoRev="1" fill="hold">
                                          <p:stCondLst>
                                            <p:cond delay="0"/>
                                          </p:stCondLst>
                                        </p:cTn>
                                        <p:tgtEl>
                                          <p:spTgt spid="44052"/>
                                        </p:tgtEl>
                                        <p:attrNameLst>
                                          <p:attrName>ppt_x</p:attrName>
                                        </p:attrNameLst>
                                      </p:cBhvr>
                                    </p:anim>
                                    <p:anim from="(-#ppt_h/2)" to="(#ppt_y)" calcmode="lin" valueType="num">
                                      <p:cBhvr>
                                        <p:cTn id="89" dur="1000" fill="hold">
                                          <p:stCondLst>
                                            <p:cond delay="0"/>
                                          </p:stCondLst>
                                        </p:cTn>
                                        <p:tgtEl>
                                          <p:spTgt spid="44052"/>
                                        </p:tgtEl>
                                        <p:attrNameLst>
                                          <p:attrName>ppt_y</p:attrName>
                                        </p:attrNameLst>
                                      </p:cBhvr>
                                    </p:anim>
                                    <p:animRot by="21600000">
                                      <p:cBhvr>
                                        <p:cTn id="90" dur="1000" fill="hold">
                                          <p:stCondLst>
                                            <p:cond delay="0"/>
                                          </p:stCondLst>
                                        </p:cTn>
                                        <p:tgtEl>
                                          <p:spTgt spid="4405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40" grpId="0"/>
      <p:bldP spid="44041" grpId="0"/>
      <p:bldP spid="44042" grpId="0"/>
      <p:bldP spid="44043" grpId="0"/>
      <p:bldP spid="44045" grpId="0"/>
      <p:bldP spid="44046" grpId="0"/>
      <p:bldP spid="44047" grpId="0"/>
      <p:bldP spid="44048" grpId="0"/>
      <p:bldP spid="44050" grpId="0"/>
      <p:bldP spid="4405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3670" name="对象 113669"/>
          <p:cNvGraphicFramePr/>
          <p:nvPr/>
        </p:nvGraphicFramePr>
        <p:xfrm>
          <a:off x="304483" y="4161473"/>
          <a:ext cx="8150860" cy="2289175"/>
        </p:xfrm>
        <a:graphic>
          <a:graphicData uri="http://schemas.openxmlformats.org/presentationml/2006/ole">
            <mc:AlternateContent xmlns:mc="http://schemas.openxmlformats.org/markup-compatibility/2006">
              <mc:Choice xmlns:v="urn:schemas-microsoft-com:vml" Requires="v">
                <p:oleObj r:id="rId2" imgW="8384540" imgH="2366010" progId="Word.Document.8">
                  <p:embed/>
                </p:oleObj>
              </mc:Choice>
              <mc:Fallback>
                <p:oleObj r:id="rId2" imgW="8384540" imgH="2366010" progId="Word.Document.8">
                  <p:embed/>
                  <p:pic>
                    <p:nvPicPr>
                      <p:cNvPr id="0" name="图片 3124"/>
                      <p:cNvPicPr/>
                      <p:nvPr/>
                    </p:nvPicPr>
                    <p:blipFill>
                      <a:blip r:embed="rId3"/>
                      <a:stretch>
                        <a:fillRect/>
                      </a:stretch>
                    </p:blipFill>
                    <p:spPr>
                      <a:xfrm>
                        <a:off x="304483" y="4161473"/>
                        <a:ext cx="8150860" cy="2289175"/>
                      </a:xfrm>
                      <a:prstGeom prst="rect">
                        <a:avLst/>
                      </a:prstGeom>
                      <a:noFill/>
                      <a:ln w="38100">
                        <a:noFill/>
                        <a:miter/>
                      </a:ln>
                    </p:spPr>
                  </p:pic>
                </p:oleObj>
              </mc:Fallback>
            </mc:AlternateContent>
          </a:graphicData>
        </a:graphic>
      </p:graphicFrame>
      <p:pic>
        <p:nvPicPr>
          <p:cNvPr id="112822" name="图片 112821" descr="C:/Users/Lenovo/Desktop/16RJ2-11.TIF"/>
          <p:cNvPicPr>
            <a:picLocks noChangeAspect="1"/>
          </p:cNvPicPr>
          <p:nvPr/>
        </p:nvPicPr>
        <p:blipFill>
          <a:blip r:embed="rId4" r:link="rId5"/>
          <a:stretch>
            <a:fillRect/>
          </a:stretch>
        </p:blipFill>
        <p:spPr>
          <a:xfrm>
            <a:off x="4302125" y="153035"/>
            <a:ext cx="4827905" cy="3422015"/>
          </a:xfrm>
          <a:prstGeom prst="rect">
            <a:avLst/>
          </a:prstGeom>
          <a:noFill/>
          <a:ln w="9525">
            <a:noFill/>
          </a:ln>
        </p:spPr>
      </p:pic>
      <p:sp>
        <p:nvSpPr>
          <p:cNvPr id="2" name="文本框 1"/>
          <p:cNvSpPr txBox="1"/>
          <p:nvPr/>
        </p:nvSpPr>
        <p:spPr>
          <a:xfrm>
            <a:off x="5401945" y="2801620"/>
            <a:ext cx="494665" cy="706755"/>
          </a:xfrm>
          <a:prstGeom prst="rect">
            <a:avLst/>
          </a:prstGeom>
          <a:noFill/>
        </p:spPr>
        <p:txBody>
          <a:bodyPr wrap="square" rtlCol="0">
            <a:spAutoFit/>
          </a:bodyPr>
          <a:lstStyle/>
          <a:p>
            <a:r>
              <a:rPr lang="en-US" altLang="zh-CN" sz="4000" b="1">
                <a:solidFill>
                  <a:srgbClr val="FF0000"/>
                </a:solidFill>
              </a:rPr>
              <a:t>a</a:t>
            </a:r>
          </a:p>
        </p:txBody>
      </p:sp>
      <p:sp>
        <p:nvSpPr>
          <p:cNvPr id="3" name="文本框 2"/>
          <p:cNvSpPr txBox="1"/>
          <p:nvPr/>
        </p:nvSpPr>
        <p:spPr>
          <a:xfrm>
            <a:off x="5896610" y="267970"/>
            <a:ext cx="494665" cy="706755"/>
          </a:xfrm>
          <a:prstGeom prst="rect">
            <a:avLst/>
          </a:prstGeom>
          <a:noFill/>
        </p:spPr>
        <p:txBody>
          <a:bodyPr wrap="square" rtlCol="0">
            <a:spAutoFit/>
          </a:bodyPr>
          <a:lstStyle/>
          <a:p>
            <a:r>
              <a:rPr lang="en-US" altLang="zh-CN" sz="4000" b="1">
                <a:solidFill>
                  <a:srgbClr val="FF0000"/>
                </a:solidFill>
              </a:rPr>
              <a:t>c</a:t>
            </a:r>
          </a:p>
        </p:txBody>
      </p:sp>
      <p:sp>
        <p:nvSpPr>
          <p:cNvPr id="4" name="文本框 3"/>
          <p:cNvSpPr txBox="1"/>
          <p:nvPr/>
        </p:nvSpPr>
        <p:spPr>
          <a:xfrm>
            <a:off x="5664835" y="1572260"/>
            <a:ext cx="494665" cy="645160"/>
          </a:xfrm>
          <a:prstGeom prst="rect">
            <a:avLst/>
          </a:prstGeom>
          <a:noFill/>
        </p:spPr>
        <p:txBody>
          <a:bodyPr wrap="square" rtlCol="0">
            <a:spAutoFit/>
          </a:bodyPr>
          <a:lstStyle/>
          <a:p>
            <a:pPr algn="l">
              <a:buClrTx/>
              <a:buSzTx/>
              <a:buFontTx/>
            </a:pPr>
            <a:r>
              <a:rPr lang="en-US" altLang="zh-CN" sz="4000" b="1">
                <a:solidFill>
                  <a:srgbClr val="FF0000"/>
                </a:solidFill>
              </a:rPr>
              <a:t>b</a:t>
            </a:r>
          </a:p>
        </p:txBody>
      </p:sp>
      <p:sp>
        <p:nvSpPr>
          <p:cNvPr id="5" name="文本框 4"/>
          <p:cNvSpPr txBox="1"/>
          <p:nvPr/>
        </p:nvSpPr>
        <p:spPr>
          <a:xfrm>
            <a:off x="6790055" y="2924810"/>
            <a:ext cx="494665" cy="368300"/>
          </a:xfrm>
          <a:prstGeom prst="rect">
            <a:avLst/>
          </a:prstGeom>
          <a:noFill/>
        </p:spPr>
        <p:txBody>
          <a:bodyPr wrap="square" rtlCol="0">
            <a:spAutoFit/>
          </a:bodyPr>
          <a:lstStyle/>
          <a:p>
            <a:pPr algn="l">
              <a:buClrTx/>
              <a:buSzTx/>
              <a:buFontTx/>
            </a:pPr>
            <a:r>
              <a:rPr lang="en-US" altLang="zh-CN" sz="4000" b="1">
                <a:solidFill>
                  <a:srgbClr val="FF0000"/>
                </a:solidFill>
              </a:rPr>
              <a:t>d</a:t>
            </a:r>
          </a:p>
        </p:txBody>
      </p:sp>
      <p:sp>
        <p:nvSpPr>
          <p:cNvPr id="6" name="文本框 5"/>
          <p:cNvSpPr txBox="1"/>
          <p:nvPr/>
        </p:nvSpPr>
        <p:spPr>
          <a:xfrm>
            <a:off x="7683500" y="2559050"/>
            <a:ext cx="494665" cy="368300"/>
          </a:xfrm>
          <a:prstGeom prst="rect">
            <a:avLst/>
          </a:prstGeom>
          <a:noFill/>
        </p:spPr>
        <p:txBody>
          <a:bodyPr wrap="square" rtlCol="0">
            <a:spAutoFit/>
          </a:bodyPr>
          <a:lstStyle/>
          <a:p>
            <a:pPr algn="l">
              <a:buClrTx/>
              <a:buSzTx/>
              <a:buFontTx/>
            </a:pPr>
            <a:r>
              <a:rPr lang="en-US" altLang="zh-CN" sz="4000" b="1">
                <a:solidFill>
                  <a:srgbClr val="FF0000"/>
                </a:solidFill>
              </a:rPr>
              <a:t>e</a:t>
            </a:r>
          </a:p>
        </p:txBody>
      </p:sp>
      <p:pic>
        <p:nvPicPr>
          <p:cNvPr id="112821" name="图片 112820" descr="C:/Users/Lenovo/Desktop/16RJ2-10.TIF"/>
          <p:cNvPicPr>
            <a:picLocks noChangeAspect="1"/>
          </p:cNvPicPr>
          <p:nvPr/>
        </p:nvPicPr>
        <p:blipFill>
          <a:blip r:embed="rId6" r:link="rId5"/>
          <a:stretch>
            <a:fillRect/>
          </a:stretch>
        </p:blipFill>
        <p:spPr>
          <a:xfrm>
            <a:off x="-43815" y="1070610"/>
            <a:ext cx="4345940" cy="1731010"/>
          </a:xfrm>
          <a:prstGeom prst="rect">
            <a:avLst/>
          </a:prstGeom>
          <a:noFill/>
          <a:ln w="9525">
            <a:noFill/>
          </a:ln>
        </p:spPr>
      </p:pic>
      <p:graphicFrame>
        <p:nvGraphicFramePr>
          <p:cNvPr id="112645" name="对象 112644"/>
          <p:cNvGraphicFramePr/>
          <p:nvPr/>
        </p:nvGraphicFramePr>
        <p:xfrm>
          <a:off x="118745" y="56515"/>
          <a:ext cx="4021138" cy="549275"/>
        </p:xfrm>
        <a:graphic>
          <a:graphicData uri="http://schemas.openxmlformats.org/presentationml/2006/ole">
            <mc:AlternateContent xmlns:mc="http://schemas.openxmlformats.org/markup-compatibility/2006">
              <mc:Choice xmlns:v="urn:schemas-microsoft-com:vml" Requires="v">
                <p:oleObj r:id="rId7" imgW="2908300" imgH="405765" progId="Word.Document.8">
                  <p:embed/>
                </p:oleObj>
              </mc:Choice>
              <mc:Fallback>
                <p:oleObj r:id="rId7" imgW="2908300" imgH="405765" progId="Word.Document.8">
                  <p:embed/>
                  <p:pic>
                    <p:nvPicPr>
                      <p:cNvPr id="0" name="图片 3125"/>
                      <p:cNvPicPr/>
                      <p:nvPr/>
                    </p:nvPicPr>
                    <p:blipFill>
                      <a:blip r:embed="rId8"/>
                      <a:stretch>
                        <a:fillRect/>
                      </a:stretch>
                    </p:blipFill>
                    <p:spPr>
                      <a:xfrm>
                        <a:off x="118745" y="56515"/>
                        <a:ext cx="4021138" cy="549275"/>
                      </a:xfrm>
                      <a:prstGeom prst="rect">
                        <a:avLst/>
                      </a:prstGeom>
                      <a:noFill/>
                      <a:ln w="38100">
                        <a:noFill/>
                        <a:miter/>
                      </a:ln>
                    </p:spPr>
                  </p:pic>
                </p:oleObj>
              </mc:Fallback>
            </mc:AlternateContent>
          </a:graphicData>
        </a:graphic>
      </p:graphicFrame>
    </p:spTree>
  </p:cSld>
  <p:clrMapOvr>
    <a:masterClrMapping/>
  </p:clrMapOvr>
  <p:transition spd="med">
    <p:circl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822" name="图片 112821" descr="C:/Users/Lenovo/Desktop/16RJ2-11.TIF"/>
          <p:cNvPicPr>
            <a:picLocks noChangeAspect="1"/>
          </p:cNvPicPr>
          <p:nvPr/>
        </p:nvPicPr>
        <p:blipFill>
          <a:blip r:embed="rId2" r:link="rId3"/>
          <a:stretch>
            <a:fillRect/>
          </a:stretch>
        </p:blipFill>
        <p:spPr>
          <a:xfrm>
            <a:off x="4302125" y="153035"/>
            <a:ext cx="4827905" cy="3422015"/>
          </a:xfrm>
          <a:prstGeom prst="rect">
            <a:avLst/>
          </a:prstGeom>
          <a:noFill/>
          <a:ln w="9525">
            <a:noFill/>
          </a:ln>
        </p:spPr>
      </p:pic>
      <p:sp>
        <p:nvSpPr>
          <p:cNvPr id="2" name="文本框 1"/>
          <p:cNvSpPr txBox="1"/>
          <p:nvPr/>
        </p:nvSpPr>
        <p:spPr>
          <a:xfrm>
            <a:off x="5401945" y="2801620"/>
            <a:ext cx="494665" cy="706755"/>
          </a:xfrm>
          <a:prstGeom prst="rect">
            <a:avLst/>
          </a:prstGeom>
          <a:noFill/>
        </p:spPr>
        <p:txBody>
          <a:bodyPr wrap="square" rtlCol="0">
            <a:spAutoFit/>
          </a:bodyPr>
          <a:lstStyle/>
          <a:p>
            <a:r>
              <a:rPr lang="en-US" altLang="zh-CN" sz="4000" b="1">
                <a:solidFill>
                  <a:srgbClr val="FF0000"/>
                </a:solidFill>
              </a:rPr>
              <a:t>a</a:t>
            </a:r>
          </a:p>
        </p:txBody>
      </p:sp>
      <p:sp>
        <p:nvSpPr>
          <p:cNvPr id="3" name="文本框 2"/>
          <p:cNvSpPr txBox="1"/>
          <p:nvPr/>
        </p:nvSpPr>
        <p:spPr>
          <a:xfrm>
            <a:off x="5896610" y="267970"/>
            <a:ext cx="494665" cy="706755"/>
          </a:xfrm>
          <a:prstGeom prst="rect">
            <a:avLst/>
          </a:prstGeom>
          <a:noFill/>
        </p:spPr>
        <p:txBody>
          <a:bodyPr wrap="square" rtlCol="0">
            <a:spAutoFit/>
          </a:bodyPr>
          <a:lstStyle/>
          <a:p>
            <a:r>
              <a:rPr lang="en-US" altLang="zh-CN" sz="4000" b="1">
                <a:solidFill>
                  <a:srgbClr val="FF0000"/>
                </a:solidFill>
              </a:rPr>
              <a:t>c</a:t>
            </a:r>
          </a:p>
        </p:txBody>
      </p:sp>
      <p:sp>
        <p:nvSpPr>
          <p:cNvPr id="4" name="文本框 3"/>
          <p:cNvSpPr txBox="1"/>
          <p:nvPr/>
        </p:nvSpPr>
        <p:spPr>
          <a:xfrm>
            <a:off x="5664835" y="1572260"/>
            <a:ext cx="494665" cy="645160"/>
          </a:xfrm>
          <a:prstGeom prst="rect">
            <a:avLst/>
          </a:prstGeom>
          <a:noFill/>
        </p:spPr>
        <p:txBody>
          <a:bodyPr wrap="square" rtlCol="0">
            <a:spAutoFit/>
          </a:bodyPr>
          <a:lstStyle/>
          <a:p>
            <a:pPr algn="l">
              <a:buClrTx/>
              <a:buSzTx/>
              <a:buFontTx/>
            </a:pPr>
            <a:r>
              <a:rPr lang="en-US" altLang="zh-CN" sz="4000" b="1">
                <a:solidFill>
                  <a:srgbClr val="FF0000"/>
                </a:solidFill>
              </a:rPr>
              <a:t>b</a:t>
            </a:r>
          </a:p>
        </p:txBody>
      </p:sp>
      <p:sp>
        <p:nvSpPr>
          <p:cNvPr id="5" name="文本框 4"/>
          <p:cNvSpPr txBox="1"/>
          <p:nvPr/>
        </p:nvSpPr>
        <p:spPr>
          <a:xfrm>
            <a:off x="6790055" y="2924810"/>
            <a:ext cx="494665" cy="368300"/>
          </a:xfrm>
          <a:prstGeom prst="rect">
            <a:avLst/>
          </a:prstGeom>
          <a:noFill/>
        </p:spPr>
        <p:txBody>
          <a:bodyPr wrap="square" rtlCol="0">
            <a:spAutoFit/>
          </a:bodyPr>
          <a:lstStyle/>
          <a:p>
            <a:pPr algn="l">
              <a:buClrTx/>
              <a:buSzTx/>
              <a:buFontTx/>
            </a:pPr>
            <a:r>
              <a:rPr lang="en-US" altLang="zh-CN" sz="4000" b="1">
                <a:solidFill>
                  <a:srgbClr val="FF0000"/>
                </a:solidFill>
              </a:rPr>
              <a:t>d</a:t>
            </a:r>
          </a:p>
        </p:txBody>
      </p:sp>
      <p:sp>
        <p:nvSpPr>
          <p:cNvPr id="6" name="文本框 5"/>
          <p:cNvSpPr txBox="1"/>
          <p:nvPr/>
        </p:nvSpPr>
        <p:spPr>
          <a:xfrm>
            <a:off x="7683500" y="2559050"/>
            <a:ext cx="494665" cy="368300"/>
          </a:xfrm>
          <a:prstGeom prst="rect">
            <a:avLst/>
          </a:prstGeom>
          <a:noFill/>
        </p:spPr>
        <p:txBody>
          <a:bodyPr wrap="square" rtlCol="0">
            <a:spAutoFit/>
          </a:bodyPr>
          <a:lstStyle/>
          <a:p>
            <a:pPr algn="l">
              <a:buClrTx/>
              <a:buSzTx/>
              <a:buFontTx/>
            </a:pPr>
            <a:r>
              <a:rPr lang="en-US" altLang="zh-CN" sz="4000" b="1">
                <a:solidFill>
                  <a:srgbClr val="FF0000"/>
                </a:solidFill>
              </a:rPr>
              <a:t>e</a:t>
            </a:r>
          </a:p>
        </p:txBody>
      </p:sp>
      <p:pic>
        <p:nvPicPr>
          <p:cNvPr id="112821" name="图片 112820" descr="C:/Users/Lenovo/Desktop/16RJ2-10.TIF"/>
          <p:cNvPicPr>
            <a:picLocks noChangeAspect="1"/>
          </p:cNvPicPr>
          <p:nvPr/>
        </p:nvPicPr>
        <p:blipFill>
          <a:blip r:embed="rId4" r:link="rId3"/>
          <a:stretch>
            <a:fillRect/>
          </a:stretch>
        </p:blipFill>
        <p:spPr>
          <a:xfrm>
            <a:off x="-43815" y="1070610"/>
            <a:ext cx="4345940" cy="1731010"/>
          </a:xfrm>
          <a:prstGeom prst="rect">
            <a:avLst/>
          </a:prstGeom>
          <a:noFill/>
          <a:ln w="9525">
            <a:noFill/>
          </a:ln>
        </p:spPr>
      </p:pic>
      <p:graphicFrame>
        <p:nvGraphicFramePr>
          <p:cNvPr id="114692" name="对象 114691"/>
          <p:cNvGraphicFramePr/>
          <p:nvPr/>
        </p:nvGraphicFramePr>
        <p:xfrm>
          <a:off x="641192" y="3790792"/>
          <a:ext cx="7861935" cy="2860040"/>
        </p:xfrm>
        <a:graphic>
          <a:graphicData uri="http://schemas.openxmlformats.org/presentationml/2006/ole">
            <mc:AlternateContent xmlns:mc="http://schemas.openxmlformats.org/markup-compatibility/2006">
              <mc:Choice xmlns:v="urn:schemas-microsoft-com:vml" Requires="v">
                <p:oleObj r:id="rId5" imgW="8116570" imgH="2966085" progId="Word.Document.8">
                  <p:embed/>
                </p:oleObj>
              </mc:Choice>
              <mc:Fallback>
                <p:oleObj r:id="rId5" imgW="8116570" imgH="2966085" progId="Word.Document.8">
                  <p:embed/>
                  <p:pic>
                    <p:nvPicPr>
                      <p:cNvPr id="0" name="图片 3118"/>
                      <p:cNvPicPr/>
                      <p:nvPr/>
                    </p:nvPicPr>
                    <p:blipFill>
                      <a:blip r:embed="rId6"/>
                      <a:stretch>
                        <a:fillRect/>
                      </a:stretch>
                    </p:blipFill>
                    <p:spPr>
                      <a:xfrm>
                        <a:off x="641192" y="3790792"/>
                        <a:ext cx="7861935" cy="2860040"/>
                      </a:xfrm>
                      <a:prstGeom prst="rect">
                        <a:avLst/>
                      </a:prstGeom>
                      <a:noFill/>
                      <a:ln w="38100">
                        <a:noFill/>
                        <a:miter/>
                      </a:ln>
                    </p:spPr>
                  </p:pic>
                </p:oleObj>
              </mc:Fallback>
            </mc:AlternateContent>
          </a:graphicData>
        </a:graphic>
      </p:graphicFrame>
      <p:sp>
        <p:nvSpPr>
          <p:cNvPr id="44050" name="Text Box 18"/>
          <p:cNvSpPr txBox="1"/>
          <p:nvPr/>
        </p:nvSpPr>
        <p:spPr>
          <a:xfrm>
            <a:off x="2183765" y="2894330"/>
            <a:ext cx="2118360" cy="521970"/>
          </a:xfrm>
          <a:prstGeom prst="rect">
            <a:avLst/>
          </a:prstGeom>
          <a:noFill/>
          <a:ln w="9525">
            <a:noFill/>
          </a:ln>
        </p:spPr>
        <p:txBody>
          <a:bodyPr wrap="square" anchor="t">
            <a:spAutoFit/>
          </a:bodyPr>
          <a:lstStyle/>
          <a:p>
            <a:pPr>
              <a:buFont typeface="Arial" panose="020B0604020202020204" pitchFamily="34" charset="0"/>
            </a:pPr>
            <a:r>
              <a:rPr lang="zh-CN" altLang="en-US" sz="2800" b="1" dirty="0">
                <a:solidFill>
                  <a:srgbClr val="FF0000"/>
                </a:solidFill>
                <a:latin typeface="Garamond" panose="02020404030301010803" pitchFamily="18" charset="0"/>
                <a:ea typeface="宋体" panose="02010600030101010101" pitchFamily="2" charset="-122"/>
              </a:rPr>
              <a:t>指针的偏转</a:t>
            </a:r>
          </a:p>
        </p:txBody>
      </p:sp>
    </p:spTree>
  </p:cSld>
  <p:clrMapOvr>
    <a:masterClrMapping/>
  </p:clrMapOvr>
  <p:transition spd="med">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44050"/>
                                        </p:tgtEl>
                                        <p:attrNameLst>
                                          <p:attrName>style.visibility</p:attrName>
                                        </p:attrNameLst>
                                      </p:cBhvr>
                                      <p:to>
                                        <p:strVal val="visible"/>
                                      </p:to>
                                    </p:set>
                                    <p:anim by="(-#ppt_w*2)" calcmode="lin" valueType="num">
                                      <p:cBhvr rctx="PPT">
                                        <p:cTn id="7" dur="500" autoRev="1" fill="hold">
                                          <p:stCondLst>
                                            <p:cond delay="0"/>
                                          </p:stCondLst>
                                        </p:cTn>
                                        <p:tgtEl>
                                          <p:spTgt spid="44050"/>
                                        </p:tgtEl>
                                        <p:attrNameLst>
                                          <p:attrName>ppt_w</p:attrName>
                                        </p:attrNameLst>
                                      </p:cBhvr>
                                    </p:anim>
                                    <p:anim by="(#ppt_w*0.50)" calcmode="lin" valueType="num">
                                      <p:cBhvr>
                                        <p:cTn id="8" dur="500" decel="50000" autoRev="1" fill="hold">
                                          <p:stCondLst>
                                            <p:cond delay="0"/>
                                          </p:stCondLst>
                                        </p:cTn>
                                        <p:tgtEl>
                                          <p:spTgt spid="44050"/>
                                        </p:tgtEl>
                                        <p:attrNameLst>
                                          <p:attrName>ppt_x</p:attrName>
                                        </p:attrNameLst>
                                      </p:cBhvr>
                                    </p:anim>
                                    <p:anim from="(-#ppt_h/2)" to="(#ppt_y)" calcmode="lin" valueType="num">
                                      <p:cBhvr>
                                        <p:cTn id="9" dur="1000" fill="hold">
                                          <p:stCondLst>
                                            <p:cond delay="0"/>
                                          </p:stCondLst>
                                        </p:cTn>
                                        <p:tgtEl>
                                          <p:spTgt spid="44050"/>
                                        </p:tgtEl>
                                        <p:attrNameLst>
                                          <p:attrName>ppt_y</p:attrName>
                                        </p:attrNameLst>
                                      </p:cBhvr>
                                    </p:anim>
                                    <p:animRot by="21600000">
                                      <p:cBhvr>
                                        <p:cTn id="10" dur="1000" fill="hold">
                                          <p:stCondLst>
                                            <p:cond delay="0"/>
                                          </p:stCondLst>
                                        </p:cTn>
                                        <p:tgtEl>
                                          <p:spTgt spid="440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Text Box 2"/>
          <p:cNvSpPr txBox="1"/>
          <p:nvPr/>
        </p:nvSpPr>
        <p:spPr>
          <a:xfrm>
            <a:off x="201930" y="571500"/>
            <a:ext cx="7858125" cy="583565"/>
          </a:xfrm>
          <a:prstGeom prst="rect">
            <a:avLst/>
          </a:prstGeom>
          <a:noFill/>
          <a:ln w="9525">
            <a:noFill/>
          </a:ln>
        </p:spPr>
        <p:txBody>
          <a:bodyPr anchor="t">
            <a:spAutoFit/>
          </a:bodyPr>
          <a:lstStyle/>
          <a:p>
            <a:r>
              <a:rPr lang="zh-CN" altLang="en-US" sz="3200" dirty="0">
                <a:solidFill>
                  <a:srgbClr val="000C0C"/>
                </a:solidFill>
                <a:latin typeface="黑体" panose="02010609060101010101" pitchFamily="49" charset="-122"/>
                <a:ea typeface="黑体" panose="02010609060101010101" pitchFamily="49" charset="-122"/>
              </a:rPr>
              <a:t>神经调节的基本方式</a:t>
            </a:r>
            <a:r>
              <a:rPr lang="en-US" altLang="zh-CN" sz="3200">
                <a:solidFill>
                  <a:srgbClr val="000C0C"/>
                </a:solidFill>
                <a:latin typeface="黑体" panose="02010609060101010101" pitchFamily="49" charset="-122"/>
                <a:ea typeface="黑体" panose="02010609060101010101" pitchFamily="49" charset="-122"/>
              </a:rPr>
              <a:t>—</a:t>
            </a:r>
            <a:r>
              <a:rPr lang="zh-CN" altLang="en-US" sz="3200" dirty="0">
                <a:solidFill>
                  <a:srgbClr val="FF0000"/>
                </a:solidFill>
                <a:latin typeface="黑体" panose="02010609060101010101" pitchFamily="49" charset="-122"/>
                <a:ea typeface="黑体" panose="02010609060101010101" pitchFamily="49" charset="-122"/>
              </a:rPr>
              <a:t>反射</a:t>
            </a:r>
          </a:p>
        </p:txBody>
      </p:sp>
      <p:sp>
        <p:nvSpPr>
          <p:cNvPr id="121859" name="Text Box 3"/>
          <p:cNvSpPr txBox="1"/>
          <p:nvPr/>
        </p:nvSpPr>
        <p:spPr>
          <a:xfrm>
            <a:off x="1649413" y="1548765"/>
            <a:ext cx="7494587" cy="1863090"/>
          </a:xfrm>
          <a:prstGeom prst="rect">
            <a:avLst/>
          </a:prstGeom>
          <a:noFill/>
          <a:ln w="9525">
            <a:noFill/>
          </a:ln>
        </p:spPr>
        <p:txBody>
          <a:bodyPr anchor="t">
            <a:spAutoFit/>
          </a:bodyPr>
          <a:lstStyle/>
          <a:p>
            <a:pPr>
              <a:lnSpc>
                <a:spcPct val="120000"/>
              </a:lnSpc>
            </a:pPr>
            <a:r>
              <a:rPr lang="zh-CN" altLang="en-US" sz="3200" dirty="0">
                <a:latin typeface="黑体" panose="02010609060101010101" pitchFamily="49" charset="-122"/>
                <a:ea typeface="黑体" panose="02010609060101010101" pitchFamily="49" charset="-122"/>
              </a:rPr>
              <a:t>是指在</a:t>
            </a:r>
            <a:r>
              <a:rPr lang="zh-CN" altLang="en-US" sz="3200" dirty="0">
                <a:solidFill>
                  <a:srgbClr val="FF0000"/>
                </a:solidFill>
                <a:latin typeface="黑体" panose="02010609060101010101" pitchFamily="49" charset="-122"/>
                <a:ea typeface="黑体" panose="02010609060101010101" pitchFamily="49" charset="-122"/>
              </a:rPr>
              <a:t>中枢神经系统</a:t>
            </a:r>
            <a:r>
              <a:rPr lang="zh-CN" altLang="en-US" sz="3200" dirty="0">
                <a:latin typeface="黑体" panose="02010609060101010101" pitchFamily="49" charset="-122"/>
                <a:ea typeface="黑体" panose="02010609060101010101" pitchFamily="49" charset="-122"/>
              </a:rPr>
              <a:t>的参与下，</a:t>
            </a:r>
            <a:r>
              <a:rPr lang="zh-CN" altLang="en-US" sz="3200" dirty="0">
                <a:solidFill>
                  <a:srgbClr val="FF0000"/>
                </a:solidFill>
                <a:latin typeface="黑体" panose="02010609060101010101" pitchFamily="49" charset="-122"/>
                <a:ea typeface="黑体" panose="02010609060101010101" pitchFamily="49" charset="-122"/>
              </a:rPr>
              <a:t>动物体或人体</a:t>
            </a:r>
            <a:r>
              <a:rPr lang="zh-CN" altLang="en-US" sz="3200" dirty="0">
                <a:latin typeface="黑体" panose="02010609060101010101" pitchFamily="49" charset="-122"/>
                <a:ea typeface="黑体" panose="02010609060101010101" pitchFamily="49" charset="-122"/>
              </a:rPr>
              <a:t>对体内及外界环境变化所作出的规律性应答。</a:t>
            </a:r>
          </a:p>
        </p:txBody>
      </p:sp>
      <p:sp>
        <p:nvSpPr>
          <p:cNvPr id="121860" name="Rectangle 9"/>
          <p:cNvSpPr/>
          <p:nvPr/>
        </p:nvSpPr>
        <p:spPr>
          <a:xfrm>
            <a:off x="-352425" y="1454150"/>
            <a:ext cx="2443480" cy="768350"/>
          </a:xfrm>
          <a:prstGeom prst="rect">
            <a:avLst/>
          </a:prstGeom>
          <a:noFill/>
          <a:ln w="9525">
            <a:noFill/>
          </a:ln>
        </p:spPr>
        <p:txBody>
          <a:bodyPr wrap="none" anchor="t">
            <a:spAutoFit/>
          </a:bodyPr>
          <a:lstStyle/>
          <a:p>
            <a:r>
              <a:rPr lang="zh-CN" altLang="en-US" sz="4400" dirty="0">
                <a:latin typeface="黑体" panose="02010609060101010101" pitchFamily="49" charset="-122"/>
                <a:ea typeface="黑体" panose="02010609060101010101" pitchFamily="49" charset="-122"/>
              </a:rPr>
              <a:t> </a:t>
            </a:r>
            <a:r>
              <a:rPr lang="en-US" altLang="zh-CN" sz="3200">
                <a:latin typeface="黑体" panose="02010609060101010101" pitchFamily="49" charset="-122"/>
                <a:ea typeface="黑体" panose="02010609060101010101" pitchFamily="49" charset="-122"/>
              </a:rPr>
              <a:t>1</a:t>
            </a:r>
            <a:r>
              <a:rPr lang="zh-CN" altLang="en-US" sz="3200">
                <a:latin typeface="黑体" panose="02010609060101010101" pitchFamily="49" charset="-122"/>
                <a:ea typeface="黑体" panose="02010609060101010101" pitchFamily="49" charset="-122"/>
              </a:rPr>
              <a:t>、</a:t>
            </a:r>
            <a:r>
              <a:rPr lang="zh-CN" altLang="en-US" sz="3200" dirty="0">
                <a:latin typeface="黑体" panose="02010609060101010101" pitchFamily="49" charset="-122"/>
                <a:ea typeface="黑体" panose="02010609060101010101" pitchFamily="49" charset="-122"/>
              </a:rPr>
              <a:t>概念</a:t>
            </a:r>
            <a:r>
              <a:rPr lang="zh-CN" altLang="en-US" sz="4400" dirty="0">
                <a:latin typeface="黑体" panose="02010609060101010101" pitchFamily="49" charset="-122"/>
                <a:ea typeface="黑体" panose="02010609060101010101" pitchFamily="49" charset="-122"/>
              </a:rPr>
              <a:t>：</a:t>
            </a:r>
            <a:endParaRPr lang="zh-CN" altLang="en-US" sz="4400" dirty="0">
              <a:solidFill>
                <a:srgbClr val="000000"/>
              </a:solidFill>
              <a:latin typeface="黑体" panose="02010609060101010101" pitchFamily="49" charset="-122"/>
              <a:ea typeface="黑体" panose="02010609060101010101" pitchFamily="49" charset="-122"/>
            </a:endParaRPr>
          </a:p>
        </p:txBody>
      </p:sp>
      <p:pic>
        <p:nvPicPr>
          <p:cNvPr id="121861" name="Picture 59" descr="F:\教学课件\高中生物实验flash素材（1）\图片\7-39-1-8-16-13191.gif"/>
          <p:cNvPicPr>
            <a:picLocks noChangeAspect="1"/>
          </p:cNvPicPr>
          <p:nvPr/>
        </p:nvPicPr>
        <p:blipFill>
          <a:blip r:embed="rId2"/>
          <a:stretch>
            <a:fillRect/>
          </a:stretch>
        </p:blipFill>
        <p:spPr>
          <a:xfrm>
            <a:off x="381000" y="4114800"/>
            <a:ext cx="2854325" cy="2376488"/>
          </a:xfrm>
          <a:prstGeom prst="rect">
            <a:avLst/>
          </a:prstGeom>
          <a:noFill/>
          <a:ln w="9525">
            <a:noFill/>
          </a:ln>
        </p:spPr>
      </p:pic>
      <p:pic>
        <p:nvPicPr>
          <p:cNvPr id="121862" name="Picture 60" descr="F:\教学课件\高中生物实验flash素材（1）\图片\7-26-34-8-16-10752.gif"/>
          <p:cNvPicPr>
            <a:picLocks noChangeAspect="1"/>
          </p:cNvPicPr>
          <p:nvPr/>
        </p:nvPicPr>
        <p:blipFill>
          <a:blip r:embed="rId3"/>
          <a:stretch>
            <a:fillRect/>
          </a:stretch>
        </p:blipFill>
        <p:spPr>
          <a:xfrm>
            <a:off x="3429000" y="4114800"/>
            <a:ext cx="2608263" cy="2376488"/>
          </a:xfrm>
          <a:prstGeom prst="rect">
            <a:avLst/>
          </a:prstGeom>
          <a:noFill/>
          <a:ln w="9525">
            <a:noFill/>
          </a:ln>
        </p:spPr>
      </p:pic>
      <p:pic>
        <p:nvPicPr>
          <p:cNvPr id="121863" name="Picture 2" descr="F:\教学课件\高中生物实验flash素材（1）\图片\20120811165628_FhPcP.thumb.600_0[1].gif"/>
          <p:cNvPicPr>
            <a:picLocks noChangeAspect="1"/>
          </p:cNvPicPr>
          <p:nvPr/>
        </p:nvPicPr>
        <p:blipFill>
          <a:blip r:embed="rId4"/>
          <a:stretch>
            <a:fillRect/>
          </a:stretch>
        </p:blipFill>
        <p:spPr>
          <a:xfrm>
            <a:off x="6324600" y="4114800"/>
            <a:ext cx="2586038" cy="2363788"/>
          </a:xfrm>
          <a:prstGeom prst="rect">
            <a:avLst/>
          </a:prstGeom>
          <a:noFill/>
          <a:ln w="9525">
            <a:noFill/>
          </a:ln>
        </p:spPr>
      </p:pic>
      <p:sp>
        <p:nvSpPr>
          <p:cNvPr id="121864" name="矩形 7"/>
          <p:cNvSpPr/>
          <p:nvPr/>
        </p:nvSpPr>
        <p:spPr>
          <a:xfrm>
            <a:off x="143510" y="2985770"/>
            <a:ext cx="6273800" cy="1014730"/>
          </a:xfrm>
          <a:prstGeom prst="rect">
            <a:avLst/>
          </a:prstGeom>
          <a:noFill/>
          <a:ln w="9525">
            <a:noFill/>
            <a:miter/>
          </a:ln>
        </p:spPr>
        <p:txBody>
          <a:bodyPr>
            <a:spAutoFit/>
          </a:bodyPr>
          <a:lstStyle/>
          <a:p>
            <a:pPr lvl="0" fontAlgn="base"/>
            <a:endParaRPr lang="zh-CN" altLang="en-US" sz="3200" b="1" strike="noStrike" noProof="1">
              <a:latin typeface="Arial" panose="020B0604020202020204" pitchFamily="34" charset="0"/>
              <a:ea typeface="黑体" panose="02010609060101010101" pitchFamily="49" charset="-122"/>
            </a:endParaRPr>
          </a:p>
          <a:p>
            <a:pPr lvl="0" fontAlgn="base"/>
            <a:r>
              <a:rPr lang="zh-CN" altLang="en-US" sz="2800" b="1" strike="noStrike" noProof="1">
                <a:effectLst>
                  <a:outerShdw blurRad="38100" dist="38100" dir="2700000">
                    <a:srgbClr val="C0C0C0"/>
                  </a:outerShdw>
                </a:effectLst>
                <a:latin typeface="楷体_GB2312" pitchFamily="49" charset="-122"/>
                <a:ea typeface="黑体" panose="02010609060101010101" pitchFamily="49" charset="-122"/>
                <a:cs typeface="+mn-ea"/>
              </a:rPr>
              <a:t>判断下列现象是否属于反射</a:t>
            </a:r>
            <a:endParaRPr lang="zh-CN" altLang="en-US" sz="2800" b="1" strike="noStrike" noProof="1">
              <a:effectLst>
                <a:outerShdw blurRad="38100" dist="38100" dir="2700000">
                  <a:srgbClr val="C0C0C0"/>
                </a:outerShdw>
              </a:effectLst>
              <a:latin typeface="楷体_GB2312" pitchFamily="49" charset="-122"/>
              <a:ea typeface="黑体" panose="02010609060101010101" pitchFamily="49" charset="-122"/>
            </a:endParaRPr>
          </a:p>
        </p:txBody>
      </p:sp>
      <p:sp>
        <p:nvSpPr>
          <p:cNvPr id="121865" name="Rectangle 53"/>
          <p:cNvSpPr/>
          <p:nvPr/>
        </p:nvSpPr>
        <p:spPr>
          <a:xfrm>
            <a:off x="0" y="1295400"/>
            <a:ext cx="9144000" cy="46038"/>
          </a:xfrm>
          <a:prstGeom prst="rect">
            <a:avLst/>
          </a:prstGeom>
          <a:solidFill>
            <a:srgbClr val="990000"/>
          </a:solidFill>
          <a:ln w="9525">
            <a:noFill/>
            <a:miter/>
          </a:ln>
          <a:effectLst>
            <a:outerShdw dist="53882" dir="2699999" algn="ctr" rotWithShape="0">
              <a:srgbClr val="000000">
                <a:alpha val="50000"/>
              </a:srgbClr>
            </a:outerShdw>
          </a:effectLst>
        </p:spPr>
        <p:txBody>
          <a:bodyPr lIns="92075" tIns="46038" rIns="92075" bIns="46038" anchor="ctr" anchorCtr="1"/>
          <a:lstStyle/>
          <a:p>
            <a:pPr algn="ctr" eaLnBrk="0" hangingPunct="0"/>
            <a:endParaRPr lang="ko-KR" altLang="en-US" sz="1400" b="0" dirty="0">
              <a:solidFill>
                <a:srgbClr val="FFFFFF"/>
              </a:solidFill>
              <a:effectLst>
                <a:outerShdw blurRad="38100" dist="38100" dir="2700000">
                  <a:srgbClr val="C0C0C0"/>
                </a:outerShdw>
              </a:effectLst>
              <a:latin typeface="HY견고딕"/>
              <a:ea typeface="HY견고딕"/>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1858"/>
                                        </p:tgtEl>
                                        <p:attrNameLst>
                                          <p:attrName>style.visibility</p:attrName>
                                        </p:attrNameLst>
                                      </p:cBhvr>
                                      <p:to>
                                        <p:strVal val="visible"/>
                                      </p:to>
                                    </p:set>
                                    <p:animEffect transition="in" filter="blinds(horizontal)">
                                      <p:cBhvr>
                                        <p:cTn id="7" dur="500"/>
                                        <p:tgtEl>
                                          <p:spTgt spid="121858"/>
                                        </p:tgtEl>
                                      </p:cBhvr>
                                    </p:animEffect>
                                  </p:childTnLst>
                                </p:cTn>
                              </p:par>
                            </p:childTnLst>
                          </p:cTn>
                        </p:par>
                      </p:childTnLst>
                    </p:cTn>
                  </p:par>
                  <p:par>
                    <p:cTn id="8" fill="hold">
                      <p:stCondLst>
                        <p:cond delay="indefinite"/>
                      </p:stCondLst>
                      <p:childTnLst>
                        <p:par>
                          <p:cTn id="9" fill="hold">
                            <p:stCondLst>
                              <p:cond delay="0"/>
                            </p:stCondLst>
                            <p:childTnLst>
                              <p:par>
                                <p:cTn id="10" presetID="41" presetClass="entr" presetSubtype="0" fill="hold" grpId="0" nodeType="clickEffect">
                                  <p:stCondLst>
                                    <p:cond delay="0"/>
                                  </p:stCondLst>
                                  <p:iterate type="lt">
                                    <p:tmPct val="10000"/>
                                  </p:iterate>
                                  <p:childTnLst>
                                    <p:set>
                                      <p:cBhvr>
                                        <p:cTn id="11" dur="1" fill="hold">
                                          <p:stCondLst>
                                            <p:cond delay="0"/>
                                          </p:stCondLst>
                                        </p:cTn>
                                        <p:tgtEl>
                                          <p:spTgt spid="121860"/>
                                        </p:tgtEl>
                                        <p:attrNameLst>
                                          <p:attrName>style.visibility</p:attrName>
                                        </p:attrNameLst>
                                      </p:cBhvr>
                                      <p:to>
                                        <p:strVal val="visible"/>
                                      </p:to>
                                    </p:set>
                                    <p:anim calcmode="lin" valueType="num">
                                      <p:cBhvr>
                                        <p:cTn id="12" dur="500" fill="hold"/>
                                        <p:tgtEl>
                                          <p:spTgt spid="121860"/>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21860"/>
                                        </p:tgtEl>
                                        <p:attrNameLst>
                                          <p:attrName>ppt_y</p:attrName>
                                        </p:attrNameLst>
                                      </p:cBhvr>
                                      <p:tavLst>
                                        <p:tav tm="0">
                                          <p:val>
                                            <p:strVal val="#ppt_y"/>
                                          </p:val>
                                        </p:tav>
                                        <p:tav tm="100000">
                                          <p:val>
                                            <p:strVal val="#ppt_y"/>
                                          </p:val>
                                        </p:tav>
                                      </p:tavLst>
                                    </p:anim>
                                    <p:anim calcmode="lin" valueType="num">
                                      <p:cBhvr>
                                        <p:cTn id="14" dur="500" fill="hold"/>
                                        <p:tgtEl>
                                          <p:spTgt spid="121860"/>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21860"/>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21860"/>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1" nodeType="clickEffect">
                                  <p:stCondLst>
                                    <p:cond delay="0"/>
                                  </p:stCondLst>
                                  <p:childTnLst>
                                    <p:set>
                                      <p:cBhvr>
                                        <p:cTn id="20" dur="1" fill="hold">
                                          <p:stCondLst>
                                            <p:cond delay="0"/>
                                          </p:stCondLst>
                                        </p:cTn>
                                        <p:tgtEl>
                                          <p:spTgt spid="121859"/>
                                        </p:tgtEl>
                                        <p:attrNameLst>
                                          <p:attrName>style.visibility</p:attrName>
                                        </p:attrNameLst>
                                      </p:cBhvr>
                                      <p:to>
                                        <p:strVal val="visible"/>
                                      </p:to>
                                    </p:set>
                                    <p:animEffect transition="in" filter="blinds(horizontal)">
                                      <p:cBhvr>
                                        <p:cTn id="21" dur="500"/>
                                        <p:tgtEl>
                                          <p:spTgt spid="121859"/>
                                        </p:tgtEl>
                                      </p:cBhvr>
                                    </p:animEffect>
                                  </p:childTnLst>
                                </p:cTn>
                              </p:par>
                            </p:childTnLst>
                          </p:cTn>
                        </p:par>
                        <p:par>
                          <p:cTn id="22" fill="hold">
                            <p:stCondLst>
                              <p:cond delay="500"/>
                            </p:stCondLst>
                            <p:childTnLst>
                              <p:par>
                                <p:cTn id="23" presetID="3" presetClass="entr" presetSubtype="10" fill="hold" grpId="0" nodeType="afterEffect">
                                  <p:stCondLst>
                                    <p:cond delay="0"/>
                                  </p:stCondLst>
                                  <p:childTnLst>
                                    <p:set>
                                      <p:cBhvr>
                                        <p:cTn id="24" dur="1" fill="hold">
                                          <p:stCondLst>
                                            <p:cond delay="0"/>
                                          </p:stCondLst>
                                        </p:cTn>
                                        <p:tgtEl>
                                          <p:spTgt spid="121859"/>
                                        </p:tgtEl>
                                        <p:attrNameLst>
                                          <p:attrName>style.visibility</p:attrName>
                                        </p:attrNameLst>
                                      </p:cBhvr>
                                      <p:to>
                                        <p:strVal val="visible"/>
                                      </p:to>
                                    </p:set>
                                    <p:animEffect transition="in" filter="blinds(horizontal)">
                                      <p:cBhvr>
                                        <p:cTn id="25" dur="500"/>
                                        <p:tgtEl>
                                          <p:spTgt spid="12185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21864"/>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12186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12186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1218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58" grpId="0"/>
      <p:bldP spid="121859" grpId="0"/>
      <p:bldP spid="121859" grpId="1"/>
      <p:bldP spid="121860" grpId="0"/>
      <p:bldP spid="12186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nvSpPr>
        <p:spPr bwMode="auto">
          <a:xfrm>
            <a:off x="395288" y="752951"/>
            <a:ext cx="8748712" cy="224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200025">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000000"/>
                </a:solidFill>
                <a:latin typeface="宋体" panose="02010600030101010101" pitchFamily="2" charset="-122"/>
              </a:rPr>
              <a:t>5.</a:t>
            </a:r>
            <a:r>
              <a:rPr lang="zh-CN" altLang="en-US" sz="2800" b="1">
                <a:solidFill>
                  <a:srgbClr val="000000"/>
                </a:solidFill>
                <a:latin typeface="宋体" panose="02010600030101010101" pitchFamily="2" charset="-122"/>
              </a:rPr>
              <a:t>（山东） 右图表示枪乌贼离体神经纤维在</a:t>
            </a:r>
            <a:r>
              <a:rPr lang="en-US" altLang="zh-CN" sz="2800" b="1">
                <a:solidFill>
                  <a:srgbClr val="000000"/>
                </a:solidFill>
                <a:latin typeface="宋体" panose="02010600030101010101" pitchFamily="2" charset="-122"/>
              </a:rPr>
              <a:t>Na+</a:t>
            </a:r>
            <a:r>
              <a:rPr lang="zh-CN" altLang="en-US" sz="2800" b="1">
                <a:solidFill>
                  <a:srgbClr val="000000"/>
                </a:solidFill>
                <a:latin typeface="宋体" panose="02010600030101010101" pitchFamily="2" charset="-122"/>
              </a:rPr>
              <a:t>浓度不同的两种海水中受刺激后的膜电位变化情况。下列描述错误的是</a:t>
            </a:r>
            <a:endParaRPr lang="zh-CN" altLang="en-US" sz="2800" b="1">
              <a:solidFill>
                <a:srgbClr val="000000"/>
              </a:solidFill>
            </a:endParaRPr>
          </a:p>
          <a:p>
            <a:pPr eaLnBrk="1" hangingPunct="1">
              <a:spcBef>
                <a:spcPct val="0"/>
              </a:spcBef>
              <a:buClrTx/>
              <a:buSzTx/>
              <a:buFontTx/>
              <a:buNone/>
            </a:pPr>
            <a:r>
              <a:rPr lang="zh-CN" altLang="en-US" sz="2800" b="1">
                <a:solidFill>
                  <a:srgbClr val="000000"/>
                </a:solidFill>
                <a:latin typeface="宋体" panose="02010600030101010101" pitchFamily="2" charset="-122"/>
              </a:rPr>
              <a:t>	</a:t>
            </a:r>
            <a:endParaRPr lang="zh-CN" altLang="en-US" sz="2800" b="1">
              <a:solidFill>
                <a:srgbClr val="000000"/>
              </a:solidFill>
            </a:endParaRPr>
          </a:p>
          <a:p>
            <a:pPr eaLnBrk="1" hangingPunct="1">
              <a:spcBef>
                <a:spcPct val="0"/>
              </a:spcBef>
              <a:buClrTx/>
              <a:buSzTx/>
              <a:buFontTx/>
              <a:buNone/>
            </a:pPr>
            <a:endParaRPr lang="en-US" altLang="zh-CN" sz="2800" b="1">
              <a:solidFill>
                <a:srgbClr val="000000"/>
              </a:solidFill>
            </a:endParaRPr>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363" y="1844675"/>
            <a:ext cx="4211637"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4"/>
          <p:cNvSpPr>
            <a:spLocks noChangeArrowheads="1"/>
          </p:cNvSpPr>
          <p:nvPr/>
        </p:nvSpPr>
        <p:spPr bwMode="auto">
          <a:xfrm>
            <a:off x="0" y="2855913"/>
            <a:ext cx="309880" cy="36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zh-CN" sz="1800">
              <a:solidFill>
                <a:srgbClr val="000000"/>
              </a:solidFill>
            </a:endParaRPr>
          </a:p>
        </p:txBody>
      </p:sp>
      <p:sp>
        <p:nvSpPr>
          <p:cNvPr id="15365" name="Rectangle 5"/>
          <p:cNvSpPr>
            <a:spLocks noChangeArrowheads="1"/>
          </p:cNvSpPr>
          <p:nvPr/>
        </p:nvSpPr>
        <p:spPr bwMode="auto">
          <a:xfrm>
            <a:off x="250825" y="2205038"/>
            <a:ext cx="4572000" cy="439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000000"/>
                </a:solidFill>
                <a:latin typeface="宋体" panose="02010600030101010101" pitchFamily="2" charset="-122"/>
              </a:rPr>
              <a:t>A</a:t>
            </a:r>
            <a:r>
              <a:rPr lang="zh-CN" altLang="en-US" sz="2800" b="1">
                <a:solidFill>
                  <a:srgbClr val="000000"/>
                </a:solidFill>
                <a:latin typeface="宋体" panose="02010600030101010101" pitchFamily="2" charset="-122"/>
              </a:rPr>
              <a:t>．曲线</a:t>
            </a:r>
            <a:r>
              <a:rPr lang="en-US" altLang="zh-CN" sz="2800" b="1">
                <a:solidFill>
                  <a:srgbClr val="000000"/>
                </a:solidFill>
                <a:latin typeface="宋体" panose="02010600030101010101" pitchFamily="2" charset="-122"/>
              </a:rPr>
              <a:t>a</a:t>
            </a:r>
            <a:r>
              <a:rPr lang="zh-CN" altLang="en-US" sz="2800" b="1">
                <a:solidFill>
                  <a:srgbClr val="000000"/>
                </a:solidFill>
                <a:latin typeface="宋体" panose="02010600030101010101" pitchFamily="2" charset="-122"/>
              </a:rPr>
              <a:t>代表正常海水中膜电位的变化</a:t>
            </a:r>
            <a:endParaRPr lang="zh-CN" altLang="en-US" sz="2800" b="1">
              <a:solidFill>
                <a:srgbClr val="000000"/>
              </a:solidFill>
            </a:endParaRPr>
          </a:p>
          <a:p>
            <a:pPr eaLnBrk="1" hangingPunct="1">
              <a:spcBef>
                <a:spcPct val="0"/>
              </a:spcBef>
              <a:buClrTx/>
              <a:buSzTx/>
              <a:buFontTx/>
              <a:buNone/>
            </a:pPr>
            <a:r>
              <a:rPr lang="en-US" altLang="zh-CN" sz="2800" b="1">
                <a:solidFill>
                  <a:srgbClr val="000000"/>
                </a:solidFill>
                <a:latin typeface="宋体" panose="02010600030101010101" pitchFamily="2" charset="-122"/>
              </a:rPr>
              <a:t>B</a:t>
            </a:r>
            <a:r>
              <a:rPr lang="zh-CN" altLang="en-US" sz="2800" b="1">
                <a:solidFill>
                  <a:srgbClr val="000000"/>
                </a:solidFill>
                <a:latin typeface="宋体" panose="02010600030101010101" pitchFamily="2" charset="-122"/>
              </a:rPr>
              <a:t>．两种海水中神经纤维的静息电位相同</a:t>
            </a:r>
            <a:endParaRPr lang="zh-CN" altLang="en-US" sz="2800" b="1">
              <a:solidFill>
                <a:srgbClr val="000000"/>
              </a:solidFill>
            </a:endParaRPr>
          </a:p>
          <a:p>
            <a:pPr eaLnBrk="1" hangingPunct="1">
              <a:spcBef>
                <a:spcPct val="0"/>
              </a:spcBef>
              <a:buClrTx/>
              <a:buSzTx/>
              <a:buFontTx/>
              <a:buNone/>
            </a:pPr>
            <a:r>
              <a:rPr lang="en-US" altLang="zh-CN" sz="2800" b="1">
                <a:solidFill>
                  <a:srgbClr val="000000"/>
                </a:solidFill>
                <a:latin typeface="宋体" panose="02010600030101010101" pitchFamily="2" charset="-122"/>
              </a:rPr>
              <a:t>C</a:t>
            </a:r>
            <a:r>
              <a:rPr lang="zh-CN" altLang="en-US" sz="2800" b="1">
                <a:solidFill>
                  <a:srgbClr val="000000"/>
                </a:solidFill>
                <a:latin typeface="宋体" panose="02010600030101010101" pitchFamily="2" charset="-122"/>
              </a:rPr>
              <a:t>．低</a:t>
            </a:r>
            <a:r>
              <a:rPr lang="en-US" altLang="zh-CN" sz="2800" b="1">
                <a:solidFill>
                  <a:srgbClr val="000000"/>
                </a:solidFill>
                <a:latin typeface="宋体" panose="02010600030101010101" pitchFamily="2" charset="-122"/>
              </a:rPr>
              <a:t>Na</a:t>
            </a:r>
            <a:r>
              <a:rPr lang="en-US" altLang="zh-CN" sz="2800" b="1" baseline="30000">
                <a:solidFill>
                  <a:srgbClr val="000000"/>
                </a:solidFill>
                <a:latin typeface="宋体" panose="02010600030101010101" pitchFamily="2" charset="-122"/>
              </a:rPr>
              <a:t>+</a:t>
            </a:r>
            <a:r>
              <a:rPr lang="zh-CN" altLang="en-US" sz="2800" b="1">
                <a:solidFill>
                  <a:srgbClr val="000000"/>
                </a:solidFill>
                <a:latin typeface="宋体" panose="02010600030101010101" pitchFamily="2" charset="-122"/>
              </a:rPr>
              <a:t>海水中神经纤维静息时，膜内</a:t>
            </a:r>
            <a:r>
              <a:rPr lang="en-US" altLang="zh-CN" sz="2800" b="1">
                <a:solidFill>
                  <a:srgbClr val="000000"/>
                </a:solidFill>
                <a:latin typeface="宋体" panose="02010600030101010101" pitchFamily="2" charset="-122"/>
              </a:rPr>
              <a:t>Na</a:t>
            </a:r>
            <a:r>
              <a:rPr lang="en-US" altLang="zh-CN" sz="2800" b="1" baseline="30000">
                <a:solidFill>
                  <a:srgbClr val="000000"/>
                </a:solidFill>
                <a:latin typeface="宋体" panose="02010600030101010101" pitchFamily="2" charset="-122"/>
              </a:rPr>
              <a:t>+</a:t>
            </a:r>
            <a:r>
              <a:rPr lang="zh-CN" altLang="en-US" sz="2800" b="1">
                <a:solidFill>
                  <a:srgbClr val="000000"/>
                </a:solidFill>
                <a:latin typeface="宋体" panose="02010600030101010101" pitchFamily="2" charset="-122"/>
              </a:rPr>
              <a:t>浓度高于膜外</a:t>
            </a:r>
            <a:endParaRPr lang="zh-CN" altLang="en-US" sz="2800" b="1">
              <a:solidFill>
                <a:srgbClr val="000000"/>
              </a:solidFill>
            </a:endParaRPr>
          </a:p>
          <a:p>
            <a:pPr eaLnBrk="1" hangingPunct="1">
              <a:spcBef>
                <a:spcPct val="0"/>
              </a:spcBef>
              <a:buClrTx/>
              <a:buSzTx/>
              <a:buFontTx/>
              <a:buNone/>
            </a:pPr>
            <a:r>
              <a:rPr lang="en-US" altLang="zh-CN" sz="2800" b="1">
                <a:solidFill>
                  <a:srgbClr val="000000"/>
                </a:solidFill>
                <a:latin typeface="宋体" panose="02010600030101010101" pitchFamily="2" charset="-122"/>
              </a:rPr>
              <a:t>D</a:t>
            </a:r>
            <a:r>
              <a:rPr lang="zh-CN" altLang="en-US" sz="2800" b="1">
                <a:solidFill>
                  <a:srgbClr val="000000"/>
                </a:solidFill>
                <a:latin typeface="宋体" panose="02010600030101010101" pitchFamily="2" charset="-122"/>
              </a:rPr>
              <a:t>．正常海水中神经纤维受刺激时，膜外</a:t>
            </a:r>
            <a:r>
              <a:rPr lang="en-US" altLang="zh-CN" sz="2800" b="1">
                <a:solidFill>
                  <a:srgbClr val="000000"/>
                </a:solidFill>
                <a:latin typeface="宋体" panose="02010600030101010101" pitchFamily="2" charset="-122"/>
              </a:rPr>
              <a:t>Na</a:t>
            </a:r>
            <a:r>
              <a:rPr lang="en-US" altLang="zh-CN" sz="2800" b="1" baseline="30000">
                <a:solidFill>
                  <a:srgbClr val="000000"/>
                </a:solidFill>
                <a:latin typeface="宋体" panose="02010600030101010101" pitchFamily="2" charset="-122"/>
              </a:rPr>
              <a:t>+</a:t>
            </a:r>
            <a:r>
              <a:rPr lang="zh-CN" altLang="en-US" sz="2800" b="1">
                <a:solidFill>
                  <a:srgbClr val="000000"/>
                </a:solidFill>
                <a:latin typeface="宋体" panose="02010600030101010101" pitchFamily="2" charset="-122"/>
              </a:rPr>
              <a:t>浓度高于膜内</a:t>
            </a:r>
          </a:p>
        </p:txBody>
      </p:sp>
      <p:sp>
        <p:nvSpPr>
          <p:cNvPr id="186374" name="Text Box 6"/>
          <p:cNvSpPr txBox="1">
            <a:spLocks noChangeArrowheads="1"/>
          </p:cNvSpPr>
          <p:nvPr/>
        </p:nvSpPr>
        <p:spPr bwMode="auto">
          <a:xfrm>
            <a:off x="3040380" y="1560195"/>
            <a:ext cx="71183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3600" b="1">
                <a:solidFill>
                  <a:srgbClr val="FF0000"/>
                </a:solidFill>
              </a:rPr>
              <a: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6374"/>
                                        </p:tgtEl>
                                        <p:attrNameLst>
                                          <p:attrName>style.visibility</p:attrName>
                                        </p:attrNameLst>
                                      </p:cBhvr>
                                      <p:to>
                                        <p:strVal val="visible"/>
                                      </p:to>
                                    </p:set>
                                    <p:animEffect transition="in" filter="box(in)">
                                      <p:cBhvr>
                                        <p:cTn id="7" dur="500"/>
                                        <p:tgtEl>
                                          <p:spTgt spid="1863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4"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3"/>
          <p:cNvSpPr>
            <a:spLocks noGrp="1" noChangeArrowheads="1"/>
          </p:cNvSpPr>
          <p:nvPr>
            <p:ph type="body" idx="4294967295"/>
          </p:nvPr>
        </p:nvSpPr>
        <p:spPr>
          <a:xfrm>
            <a:off x="55880" y="134620"/>
            <a:ext cx="8976360" cy="6308725"/>
          </a:xfrm>
        </p:spPr>
        <p:txBody>
          <a:bodyPr/>
          <a:lstStyle/>
          <a:p>
            <a:pPr marL="0" indent="0" eaLnBrk="1" hangingPunct="1">
              <a:buNone/>
            </a:pPr>
            <a:r>
              <a:rPr lang="en-US" altLang="zh-CN" sz="3200"/>
              <a:t>6.</a:t>
            </a:r>
            <a:r>
              <a:rPr lang="zh-CN" altLang="en-US" sz="3200"/>
              <a:t>用图甲装置测量神经元膜电位</a:t>
            </a:r>
            <a:r>
              <a:rPr lang="en-US" altLang="zh-CN" sz="3200"/>
              <a:t>,</a:t>
            </a:r>
            <a:r>
              <a:rPr lang="zh-CN" altLang="en-US" sz="3200"/>
              <a:t>测得的膜电位变化如图乙所示</a:t>
            </a:r>
            <a:r>
              <a:rPr lang="en-US" altLang="zh-CN" sz="3200"/>
              <a:t>,</a:t>
            </a:r>
            <a:r>
              <a:rPr lang="zh-CN" altLang="en-US" sz="3200"/>
              <a:t>据此判断下列叙述正确的是</a:t>
            </a:r>
            <a:r>
              <a:rPr lang="en-US" altLang="zh-CN" sz="3200"/>
              <a:t>(</a:t>
            </a:r>
            <a:r>
              <a:rPr lang="zh-CN" altLang="en-US" sz="3200"/>
              <a:t>　　</a:t>
            </a:r>
            <a:r>
              <a:rPr lang="en-US" altLang="zh-CN" sz="3200"/>
              <a:t>)</a:t>
            </a:r>
          </a:p>
          <a:p>
            <a:pPr eaLnBrk="1" hangingPunct="1"/>
            <a:r>
              <a:rPr lang="en-US" altLang="zh-CN" sz="3200"/>
              <a:t>A.</a:t>
            </a:r>
            <a:r>
              <a:rPr lang="zh-CN" altLang="en-US" sz="3200"/>
              <a:t>图乙显示的是膜内电位</a:t>
            </a:r>
          </a:p>
          <a:p>
            <a:pPr eaLnBrk="1" hangingPunct="1"/>
            <a:r>
              <a:rPr lang="en-US" altLang="zh-CN" sz="3200"/>
              <a:t>B.</a:t>
            </a:r>
            <a:r>
              <a:rPr lang="zh-CN" altLang="en-US" sz="3200"/>
              <a:t>钠离子大量内流是发生在</a:t>
            </a:r>
            <a:r>
              <a:rPr lang="en-US" altLang="zh-CN" sz="3200"/>
              <a:t>cd</a:t>
            </a:r>
            <a:r>
              <a:rPr lang="zh-CN" altLang="en-US" sz="3200"/>
              <a:t>段</a:t>
            </a:r>
          </a:p>
          <a:p>
            <a:pPr eaLnBrk="1" hangingPunct="1"/>
            <a:r>
              <a:rPr lang="en-US" altLang="zh-CN" sz="3200"/>
              <a:t>C.a</a:t>
            </a:r>
            <a:r>
              <a:rPr lang="zh-CN" altLang="en-US" sz="3200"/>
              <a:t>至</a:t>
            </a:r>
            <a:r>
              <a:rPr lang="en-US" altLang="zh-CN" sz="3200"/>
              <a:t>b</a:t>
            </a:r>
            <a:r>
              <a:rPr lang="zh-CN" altLang="en-US" sz="3200"/>
              <a:t>段为动作电位</a:t>
            </a:r>
          </a:p>
          <a:p>
            <a:pPr eaLnBrk="1" hangingPunct="1"/>
            <a:r>
              <a:rPr lang="en-US" altLang="zh-CN" sz="3200"/>
              <a:t>D.</a:t>
            </a:r>
            <a:r>
              <a:rPr lang="zh-CN" altLang="en-US" sz="3200"/>
              <a:t>将图甲中刺激点移到</a:t>
            </a:r>
            <a:r>
              <a:rPr lang="en-US" altLang="zh-CN" sz="3200"/>
              <a:t>X</a:t>
            </a:r>
            <a:r>
              <a:rPr lang="zh-CN" altLang="en-US" sz="3200"/>
              <a:t>处</a:t>
            </a:r>
            <a:r>
              <a:rPr lang="en-US" altLang="zh-CN" sz="3200"/>
              <a:t>,</a:t>
            </a:r>
            <a:r>
              <a:rPr lang="zh-CN" altLang="en-US" sz="3200"/>
              <a:t>显示的膜电位变化幅度相同</a:t>
            </a:r>
          </a:p>
        </p:txBody>
      </p:sp>
      <p:pic>
        <p:nvPicPr>
          <p:cNvPr id="16387" name="G14SZFX1LRJTYSW119b.ep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190" y="3956368"/>
            <a:ext cx="6048375" cy="187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8421" name="Text Box 5"/>
          <p:cNvSpPr txBox="1">
            <a:spLocks noChangeArrowheads="1"/>
          </p:cNvSpPr>
          <p:nvPr/>
        </p:nvSpPr>
        <p:spPr bwMode="auto">
          <a:xfrm>
            <a:off x="7695248" y="611823"/>
            <a:ext cx="1150937"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en-US" altLang="zh-CN" sz="4800" b="1">
                <a:solidFill>
                  <a:srgbClr val="FF0000"/>
                </a:solidFill>
              </a:rPr>
              <a:t>D</a:t>
            </a:r>
          </a:p>
        </p:txBody>
      </p:sp>
      <p:sp>
        <p:nvSpPr>
          <p:cNvPr id="6147" name="Rectangle 3"/>
          <p:cNvSpPr>
            <a:spLocks noChangeArrowheads="1"/>
          </p:cNvSpPr>
          <p:nvPr/>
        </p:nvSpPr>
        <p:spPr bwMode="auto">
          <a:xfrm>
            <a:off x="264795" y="5687060"/>
            <a:ext cx="5083810"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600" b="1">
                <a:solidFill>
                  <a:srgbClr val="00B050"/>
                </a:solidFill>
              </a:rPr>
              <a:t>做优</a:t>
            </a:r>
            <a:r>
              <a:rPr lang="en-US" altLang="zh-CN" sz="3600" b="1">
                <a:solidFill>
                  <a:srgbClr val="00B050"/>
                </a:solidFill>
              </a:rPr>
              <a:t>P168  3</a:t>
            </a:r>
            <a:r>
              <a:rPr lang="zh-CN" altLang="en-US" sz="3600" b="1">
                <a:solidFill>
                  <a:srgbClr val="00B050"/>
                </a:solidFill>
              </a:rPr>
              <a:t>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8421"/>
                                        </p:tgtEl>
                                        <p:attrNameLst>
                                          <p:attrName>style.visibility</p:attrName>
                                        </p:attrNameLst>
                                      </p:cBhvr>
                                      <p:to>
                                        <p:strVal val="visible"/>
                                      </p:to>
                                    </p:set>
                                    <p:animEffect transition="in" filter="box(in)">
                                      <p:cBhvr>
                                        <p:cTn id="7" dur="500"/>
                                        <p:tgtEl>
                                          <p:spTgt spid="18842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6147"/>
                                        </p:tgtEl>
                                        <p:attrNameLst>
                                          <p:attrName>style.visibility</p:attrName>
                                        </p:attrNameLst>
                                      </p:cBhvr>
                                      <p:to>
                                        <p:strVal val="visible"/>
                                      </p:to>
                                    </p:set>
                                    <p:anim calcmode="lin" valueType="num">
                                      <p:cBhvr additive="base">
                                        <p:cTn id="12" dur="500" fill="hold"/>
                                        <p:tgtEl>
                                          <p:spTgt spid="6147"/>
                                        </p:tgtEl>
                                        <p:attrNameLst>
                                          <p:attrName>ppt_x</p:attrName>
                                        </p:attrNameLst>
                                      </p:cBhvr>
                                      <p:tavLst>
                                        <p:tav tm="0">
                                          <p:val>
                                            <p:strVal val="#ppt_x"/>
                                          </p:val>
                                        </p:tav>
                                        <p:tav tm="100000">
                                          <p:val>
                                            <p:strVal val="#ppt_x"/>
                                          </p:val>
                                        </p:tav>
                                      </p:tavLst>
                                    </p:anim>
                                    <p:anim calcmode="lin" valueType="num">
                                      <p:cBhvr additive="base">
                                        <p:cTn id="13"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21" grpId="0" bldLvl="0" animBg="1"/>
      <p:bldP spid="614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823" name="图片 112822" descr="C:/Users/Lenovo/Desktop/16RJ2-12.TIF"/>
          <p:cNvPicPr>
            <a:picLocks noChangeAspect="1"/>
          </p:cNvPicPr>
          <p:nvPr/>
        </p:nvPicPr>
        <p:blipFill>
          <a:blip r:embed="rId2" r:link="rId3"/>
          <a:stretch>
            <a:fillRect/>
          </a:stretch>
        </p:blipFill>
        <p:spPr>
          <a:xfrm>
            <a:off x="135255" y="334645"/>
            <a:ext cx="6208395" cy="2068830"/>
          </a:xfrm>
          <a:prstGeom prst="rect">
            <a:avLst/>
          </a:prstGeom>
          <a:noFill/>
          <a:ln w="9525">
            <a:noFill/>
          </a:ln>
        </p:spPr>
      </p:pic>
      <p:pic>
        <p:nvPicPr>
          <p:cNvPr id="112824" name="图片 112823" descr="C:/Users/Lenovo/Desktop/16RJ2-13.TIF"/>
          <p:cNvPicPr>
            <a:picLocks noChangeAspect="1"/>
          </p:cNvPicPr>
          <p:nvPr/>
        </p:nvPicPr>
        <p:blipFill>
          <a:blip r:embed="rId4" r:link="rId3"/>
          <a:stretch>
            <a:fillRect/>
          </a:stretch>
        </p:blipFill>
        <p:spPr>
          <a:xfrm>
            <a:off x="2931160" y="2865120"/>
            <a:ext cx="5142230" cy="3748405"/>
          </a:xfrm>
          <a:prstGeom prst="rect">
            <a:avLst/>
          </a:prstGeom>
          <a:noFill/>
          <a:ln w="9525">
            <a:noFill/>
          </a:ln>
        </p:spPr>
      </p:pic>
      <p:sp>
        <p:nvSpPr>
          <p:cNvPr id="2" name="文本框 1"/>
          <p:cNvSpPr txBox="1"/>
          <p:nvPr/>
        </p:nvSpPr>
        <p:spPr>
          <a:xfrm>
            <a:off x="4324350" y="4447540"/>
            <a:ext cx="494665" cy="706755"/>
          </a:xfrm>
          <a:prstGeom prst="rect">
            <a:avLst/>
          </a:prstGeom>
          <a:noFill/>
        </p:spPr>
        <p:txBody>
          <a:bodyPr wrap="square" rtlCol="0">
            <a:spAutoFit/>
          </a:bodyPr>
          <a:lstStyle/>
          <a:p>
            <a:r>
              <a:rPr lang="en-US" altLang="zh-CN" sz="4000" b="1">
                <a:solidFill>
                  <a:srgbClr val="FF0000"/>
                </a:solidFill>
              </a:rPr>
              <a:t>a</a:t>
            </a:r>
          </a:p>
        </p:txBody>
      </p:sp>
      <p:sp>
        <p:nvSpPr>
          <p:cNvPr id="4" name="文本框 3"/>
          <p:cNvSpPr txBox="1"/>
          <p:nvPr/>
        </p:nvSpPr>
        <p:spPr>
          <a:xfrm>
            <a:off x="4923155" y="5213350"/>
            <a:ext cx="494665" cy="706755"/>
          </a:xfrm>
          <a:prstGeom prst="rect">
            <a:avLst/>
          </a:prstGeom>
          <a:noFill/>
        </p:spPr>
        <p:txBody>
          <a:bodyPr wrap="square" rtlCol="0">
            <a:spAutoFit/>
          </a:bodyPr>
          <a:lstStyle/>
          <a:p>
            <a:r>
              <a:rPr lang="en-US" altLang="zh-CN" sz="4000" b="1">
                <a:solidFill>
                  <a:srgbClr val="FF0000"/>
                </a:solidFill>
              </a:rPr>
              <a:t>b</a:t>
            </a:r>
          </a:p>
        </p:txBody>
      </p:sp>
      <p:sp>
        <p:nvSpPr>
          <p:cNvPr id="3" name="文本框 2"/>
          <p:cNvSpPr txBox="1"/>
          <p:nvPr/>
        </p:nvSpPr>
        <p:spPr>
          <a:xfrm>
            <a:off x="5417820" y="4154170"/>
            <a:ext cx="521335" cy="706755"/>
          </a:xfrm>
          <a:prstGeom prst="rect">
            <a:avLst/>
          </a:prstGeom>
          <a:noFill/>
        </p:spPr>
        <p:txBody>
          <a:bodyPr wrap="square" rtlCol="0">
            <a:spAutoFit/>
          </a:bodyPr>
          <a:lstStyle/>
          <a:p>
            <a:r>
              <a:rPr lang="en-US" altLang="zh-CN" sz="4000" b="1">
                <a:solidFill>
                  <a:srgbClr val="FF0000"/>
                </a:solidFill>
              </a:rPr>
              <a:t>c</a:t>
            </a:r>
          </a:p>
        </p:txBody>
      </p:sp>
      <p:sp>
        <p:nvSpPr>
          <p:cNvPr id="5" name="文本框 4"/>
          <p:cNvSpPr txBox="1"/>
          <p:nvPr/>
        </p:nvSpPr>
        <p:spPr>
          <a:xfrm>
            <a:off x="5939155" y="4154170"/>
            <a:ext cx="494665" cy="706755"/>
          </a:xfrm>
          <a:prstGeom prst="rect">
            <a:avLst/>
          </a:prstGeom>
          <a:noFill/>
        </p:spPr>
        <p:txBody>
          <a:bodyPr wrap="square" rtlCol="0">
            <a:spAutoFit/>
          </a:bodyPr>
          <a:lstStyle/>
          <a:p>
            <a:r>
              <a:rPr lang="en-US" altLang="zh-CN" sz="4000" b="1">
                <a:solidFill>
                  <a:srgbClr val="FF0000"/>
                </a:solidFill>
              </a:rPr>
              <a:t>d</a:t>
            </a:r>
          </a:p>
        </p:txBody>
      </p:sp>
      <p:sp>
        <p:nvSpPr>
          <p:cNvPr id="6" name="文本框 5"/>
          <p:cNvSpPr txBox="1"/>
          <p:nvPr/>
        </p:nvSpPr>
        <p:spPr>
          <a:xfrm>
            <a:off x="6599555" y="3415030"/>
            <a:ext cx="494665" cy="706755"/>
          </a:xfrm>
          <a:prstGeom prst="rect">
            <a:avLst/>
          </a:prstGeom>
          <a:noFill/>
        </p:spPr>
        <p:txBody>
          <a:bodyPr wrap="square" rtlCol="0">
            <a:spAutoFit/>
          </a:bodyPr>
          <a:lstStyle/>
          <a:p>
            <a:r>
              <a:rPr lang="en-US" altLang="zh-CN" sz="4000" b="1">
                <a:solidFill>
                  <a:srgbClr val="FF0000"/>
                </a:solidFill>
              </a:rPr>
              <a:t>e</a:t>
            </a:r>
          </a:p>
        </p:txBody>
      </p:sp>
      <p:sp>
        <p:nvSpPr>
          <p:cNvPr id="7" name="文本框 6"/>
          <p:cNvSpPr txBox="1"/>
          <p:nvPr/>
        </p:nvSpPr>
        <p:spPr>
          <a:xfrm>
            <a:off x="7316470" y="4154170"/>
            <a:ext cx="494665" cy="706755"/>
          </a:xfrm>
          <a:prstGeom prst="rect">
            <a:avLst/>
          </a:prstGeom>
          <a:noFill/>
        </p:spPr>
        <p:txBody>
          <a:bodyPr wrap="square" rtlCol="0">
            <a:spAutoFit/>
          </a:bodyPr>
          <a:lstStyle/>
          <a:p>
            <a:r>
              <a:rPr lang="en-US" altLang="zh-CN" sz="4000" b="1">
                <a:solidFill>
                  <a:srgbClr val="FF0000"/>
                </a:solidFill>
              </a:rPr>
              <a:t>f</a:t>
            </a:r>
          </a:p>
        </p:txBody>
      </p:sp>
      <p:sp>
        <p:nvSpPr>
          <p:cNvPr id="44050" name="Text Box 18"/>
          <p:cNvSpPr txBox="1"/>
          <p:nvPr/>
        </p:nvSpPr>
        <p:spPr>
          <a:xfrm>
            <a:off x="3820795" y="2343150"/>
            <a:ext cx="2118360" cy="521970"/>
          </a:xfrm>
          <a:prstGeom prst="rect">
            <a:avLst/>
          </a:prstGeom>
          <a:noFill/>
          <a:ln w="9525">
            <a:noFill/>
          </a:ln>
        </p:spPr>
        <p:txBody>
          <a:bodyPr wrap="square" anchor="t">
            <a:spAutoFit/>
          </a:bodyPr>
          <a:lstStyle/>
          <a:p>
            <a:pPr>
              <a:buFont typeface="Arial" panose="020B0604020202020204" pitchFamily="34" charset="0"/>
            </a:pPr>
            <a:r>
              <a:rPr lang="zh-CN" altLang="en-US" sz="2800" b="1" dirty="0">
                <a:solidFill>
                  <a:srgbClr val="FF0000"/>
                </a:solidFill>
                <a:latin typeface="Garamond" panose="02020404030301010803" pitchFamily="18" charset="0"/>
                <a:ea typeface="宋体" panose="02010600030101010101" pitchFamily="2" charset="-122"/>
              </a:rPr>
              <a:t>指针的偏转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44050"/>
                                        </p:tgtEl>
                                        <p:attrNameLst>
                                          <p:attrName>style.visibility</p:attrName>
                                        </p:attrNameLst>
                                      </p:cBhvr>
                                      <p:to>
                                        <p:strVal val="visible"/>
                                      </p:to>
                                    </p:set>
                                    <p:anim by="(-#ppt_w*2)" calcmode="lin" valueType="num">
                                      <p:cBhvr rctx="PPT">
                                        <p:cTn id="7" dur="500" autoRev="1" fill="hold">
                                          <p:stCondLst>
                                            <p:cond delay="0"/>
                                          </p:stCondLst>
                                        </p:cTn>
                                        <p:tgtEl>
                                          <p:spTgt spid="44050"/>
                                        </p:tgtEl>
                                        <p:attrNameLst>
                                          <p:attrName>ppt_w</p:attrName>
                                        </p:attrNameLst>
                                      </p:cBhvr>
                                    </p:anim>
                                    <p:anim by="(#ppt_w*0.50)" calcmode="lin" valueType="num">
                                      <p:cBhvr>
                                        <p:cTn id="8" dur="500" decel="50000" autoRev="1" fill="hold">
                                          <p:stCondLst>
                                            <p:cond delay="0"/>
                                          </p:stCondLst>
                                        </p:cTn>
                                        <p:tgtEl>
                                          <p:spTgt spid="44050"/>
                                        </p:tgtEl>
                                        <p:attrNameLst>
                                          <p:attrName>ppt_x</p:attrName>
                                        </p:attrNameLst>
                                      </p:cBhvr>
                                    </p:anim>
                                    <p:anim from="(-#ppt_h/2)" to="(#ppt_y)" calcmode="lin" valueType="num">
                                      <p:cBhvr>
                                        <p:cTn id="9" dur="1000" fill="hold">
                                          <p:stCondLst>
                                            <p:cond delay="0"/>
                                          </p:stCondLst>
                                        </p:cTn>
                                        <p:tgtEl>
                                          <p:spTgt spid="44050"/>
                                        </p:tgtEl>
                                        <p:attrNameLst>
                                          <p:attrName>ppt_y</p:attrName>
                                        </p:attrNameLst>
                                      </p:cBhvr>
                                    </p:anim>
                                    <p:animRot by="21600000">
                                      <p:cBhvr>
                                        <p:cTn id="10" dur="1000" fill="hold">
                                          <p:stCondLst>
                                            <p:cond delay="0"/>
                                          </p:stCondLst>
                                        </p:cTn>
                                        <p:tgtEl>
                                          <p:spTgt spid="4405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ChangeArrowheads="1"/>
          </p:cNvSpPr>
          <p:nvPr/>
        </p:nvSpPr>
        <p:spPr bwMode="auto">
          <a:xfrm>
            <a:off x="0" y="195580"/>
            <a:ext cx="7197725" cy="1296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800" b="1">
                <a:solidFill>
                  <a:srgbClr val="FF0000"/>
                </a:solidFill>
                <a:latin typeface="宋体" panose="02010600030101010101" pitchFamily="2" charset="-122"/>
              </a:rPr>
              <a:t>2.</a:t>
            </a:r>
            <a:r>
              <a:rPr lang="zh-CN" altLang="en-US" sz="2800" b="1">
                <a:solidFill>
                  <a:srgbClr val="FF0000"/>
                </a:solidFill>
                <a:latin typeface="宋体" panose="02010600030101010101" pitchFamily="2" charset="-122"/>
              </a:rPr>
              <a:t>兴奋在神经元之间的传递</a:t>
            </a:r>
          </a:p>
          <a:p>
            <a:pPr eaLnBrk="1" hangingPunct="1">
              <a:lnSpc>
                <a:spcPct val="140000"/>
              </a:lnSpc>
              <a:spcBef>
                <a:spcPct val="0"/>
              </a:spcBef>
              <a:buClrTx/>
              <a:buSzTx/>
              <a:buFontTx/>
              <a:buNone/>
            </a:pPr>
            <a:r>
              <a:rPr lang="zh-CN" altLang="en-US" sz="2800" b="1">
                <a:solidFill>
                  <a:srgbClr val="000000"/>
                </a:solidFill>
                <a:latin typeface="宋体" panose="02010600030101010101" pitchFamily="2" charset="-122"/>
              </a:rPr>
              <a:t>（</a:t>
            </a: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）突触（区别于突触小体）：</a:t>
            </a:r>
          </a:p>
        </p:txBody>
      </p:sp>
      <p:sp>
        <p:nvSpPr>
          <p:cNvPr id="130056" name="Rectangle 8"/>
          <p:cNvSpPr>
            <a:spLocks noChangeArrowheads="1"/>
          </p:cNvSpPr>
          <p:nvPr/>
        </p:nvSpPr>
        <p:spPr bwMode="auto">
          <a:xfrm>
            <a:off x="-107950" y="4953635"/>
            <a:ext cx="9251950"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zh-CN" altLang="en-US" sz="2800" b="1">
                <a:solidFill>
                  <a:srgbClr val="000000"/>
                </a:solidFill>
              </a:rPr>
              <a:t>突触前膜指上一个神经细胞</a:t>
            </a:r>
            <a:r>
              <a:rPr lang="zh-CN" altLang="en-US" sz="2800" b="1" u="sng">
                <a:solidFill>
                  <a:srgbClr val="000000"/>
                </a:solidFill>
              </a:rPr>
              <a:t>               </a:t>
            </a:r>
            <a:r>
              <a:rPr lang="zh-CN" altLang="en-US" sz="2800" b="1">
                <a:solidFill>
                  <a:srgbClr val="000000"/>
                </a:solidFill>
              </a:rPr>
              <a:t>（结构名称）顶端的细胞膜；突触后膜指下一个神经细胞的</a:t>
            </a:r>
            <a:r>
              <a:rPr lang="zh-CN" altLang="en-US" sz="2800" b="1" u="sng">
                <a:solidFill>
                  <a:srgbClr val="000000"/>
                </a:solidFill>
              </a:rPr>
              <a:t>                    </a:t>
            </a:r>
            <a:r>
              <a:rPr lang="zh-CN" altLang="en-US" sz="2800" b="1">
                <a:solidFill>
                  <a:srgbClr val="000000"/>
                </a:solidFill>
              </a:rPr>
              <a:t>部分的细胞膜；突触间隙内的液体为</a:t>
            </a:r>
            <a:r>
              <a:rPr lang="zh-CN" altLang="en-US" sz="2800" b="1" u="sng">
                <a:solidFill>
                  <a:srgbClr val="000000"/>
                </a:solidFill>
              </a:rPr>
              <a:t>             </a:t>
            </a:r>
            <a:r>
              <a:rPr lang="zh-CN" altLang="en-US" sz="2800" b="1">
                <a:solidFill>
                  <a:srgbClr val="000000"/>
                </a:solidFill>
              </a:rPr>
              <a:t>（填内环境）。</a:t>
            </a:r>
          </a:p>
        </p:txBody>
      </p:sp>
      <p:sp>
        <p:nvSpPr>
          <p:cNvPr id="130057" name="Rectangle 9"/>
          <p:cNvSpPr>
            <a:spLocks noChangeArrowheads="1"/>
          </p:cNvSpPr>
          <p:nvPr/>
        </p:nvSpPr>
        <p:spPr bwMode="auto">
          <a:xfrm>
            <a:off x="4248150" y="4953635"/>
            <a:ext cx="1655763"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0000"/>
                </a:solidFill>
              </a:rPr>
              <a:t>突触小体</a:t>
            </a:r>
          </a:p>
        </p:txBody>
      </p:sp>
      <p:sp>
        <p:nvSpPr>
          <p:cNvPr id="130058" name="Rectangle 10"/>
          <p:cNvSpPr>
            <a:spLocks noChangeArrowheads="1"/>
          </p:cNvSpPr>
          <p:nvPr/>
        </p:nvSpPr>
        <p:spPr bwMode="auto">
          <a:xfrm>
            <a:off x="6111875" y="5544185"/>
            <a:ext cx="199707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0000"/>
                </a:solidFill>
              </a:rPr>
              <a:t>胞体或树突</a:t>
            </a:r>
          </a:p>
        </p:txBody>
      </p:sp>
      <p:sp>
        <p:nvSpPr>
          <p:cNvPr id="130059" name="Rectangle 11"/>
          <p:cNvSpPr>
            <a:spLocks noChangeArrowheads="1"/>
          </p:cNvSpPr>
          <p:nvPr/>
        </p:nvSpPr>
        <p:spPr bwMode="auto">
          <a:xfrm>
            <a:off x="5040630" y="6066155"/>
            <a:ext cx="1612900"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b="1">
                <a:solidFill>
                  <a:srgbClr val="FF0000"/>
                </a:solidFill>
              </a:rPr>
              <a:t>组织液</a:t>
            </a:r>
          </a:p>
        </p:txBody>
      </p:sp>
      <p:pic>
        <p:nvPicPr>
          <p:cNvPr id="2" name="图片 1"/>
          <p:cNvPicPr>
            <a:picLocks noChangeAspect="1"/>
          </p:cNvPicPr>
          <p:nvPr/>
        </p:nvPicPr>
        <p:blipFill>
          <a:blip r:embed="rId3"/>
          <a:stretch>
            <a:fillRect/>
          </a:stretch>
        </p:blipFill>
        <p:spPr>
          <a:xfrm>
            <a:off x="1852930" y="1423035"/>
            <a:ext cx="7007860" cy="3530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0056"/>
                                        </p:tgtEl>
                                        <p:attrNameLst>
                                          <p:attrName>style.visibility</p:attrName>
                                        </p:attrNameLst>
                                      </p:cBhvr>
                                      <p:to>
                                        <p:strVal val="visible"/>
                                      </p:to>
                                    </p:set>
                                    <p:animEffect transition="in" filter="box(in)">
                                      <p:cBhvr>
                                        <p:cTn id="7" dur="500"/>
                                        <p:tgtEl>
                                          <p:spTgt spid="13005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30057"/>
                                        </p:tgtEl>
                                        <p:attrNameLst>
                                          <p:attrName>style.visibility</p:attrName>
                                        </p:attrNameLst>
                                      </p:cBhvr>
                                      <p:to>
                                        <p:strVal val="visible"/>
                                      </p:to>
                                    </p:set>
                                    <p:animEffect transition="in" filter="blinds(horizontal)">
                                      <p:cBhvr>
                                        <p:cTn id="12" dur="500"/>
                                        <p:tgtEl>
                                          <p:spTgt spid="13005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30058"/>
                                        </p:tgtEl>
                                        <p:attrNameLst>
                                          <p:attrName>style.visibility</p:attrName>
                                        </p:attrNameLst>
                                      </p:cBhvr>
                                      <p:to>
                                        <p:strVal val="visible"/>
                                      </p:to>
                                    </p:set>
                                    <p:animEffect transition="in" filter="blinds(horizontal)">
                                      <p:cBhvr>
                                        <p:cTn id="15" dur="500"/>
                                        <p:tgtEl>
                                          <p:spTgt spid="13005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30059"/>
                                        </p:tgtEl>
                                        <p:attrNameLst>
                                          <p:attrName>style.visibility</p:attrName>
                                        </p:attrNameLst>
                                      </p:cBhvr>
                                      <p:to>
                                        <p:strVal val="visible"/>
                                      </p:to>
                                    </p:set>
                                    <p:animEffect transition="in" filter="blinds(horizontal)">
                                      <p:cBhvr>
                                        <p:cTn id="18" dur="500"/>
                                        <p:tgtEl>
                                          <p:spTgt spid="1300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6" grpId="0" bldLvl="0" animBg="1"/>
      <p:bldP spid="130057" grpId="0" bldLvl="0" animBg="1"/>
      <p:bldP spid="130058" grpId="0" bldLvl="0" animBg="1"/>
      <p:bldP spid="130059"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ChangeArrowheads="1"/>
          </p:cNvSpPr>
          <p:nvPr/>
        </p:nvSpPr>
        <p:spPr bwMode="auto">
          <a:xfrm>
            <a:off x="0" y="404813"/>
            <a:ext cx="8569325"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eaLnBrk="1" hangingPunct="1">
              <a:lnSpc>
                <a:spcPct val="125000"/>
              </a:lnSpc>
              <a:defRPr/>
            </a:pPr>
            <a:r>
              <a:rPr lang="zh-CN" altLang="en-US" sz="2800" b="1">
                <a:solidFill>
                  <a:srgbClr val="000000"/>
                </a:solidFill>
                <a:effectLst>
                  <a:outerShdw blurRad="38100" dist="38100" dir="2700000" algn="tl">
                    <a:srgbClr val="C0C0C0"/>
                  </a:outerShdw>
                </a:effectLst>
                <a:latin typeface="宋体" panose="02010600030101010101" pitchFamily="2" charset="-122"/>
              </a:rPr>
              <a:t>（</a:t>
            </a:r>
            <a:r>
              <a:rPr lang="en-US" altLang="zh-CN" sz="2800" b="1">
                <a:solidFill>
                  <a:srgbClr val="000000"/>
                </a:solidFill>
                <a:effectLst>
                  <a:outerShdw blurRad="38100" dist="38100" dir="2700000" algn="tl">
                    <a:srgbClr val="C0C0C0"/>
                  </a:outerShdw>
                </a:effectLst>
                <a:latin typeface="宋体" panose="02010600030101010101" pitchFamily="2" charset="-122"/>
              </a:rPr>
              <a:t>2</a:t>
            </a:r>
            <a:r>
              <a:rPr lang="zh-CN" altLang="en-US" sz="2800" b="1">
                <a:solidFill>
                  <a:srgbClr val="000000"/>
                </a:solidFill>
                <a:effectLst>
                  <a:outerShdw blurRad="38100" dist="38100" dir="2700000" algn="tl">
                    <a:srgbClr val="C0C0C0"/>
                  </a:outerShdw>
                </a:effectLst>
                <a:latin typeface="宋体" panose="02010600030101010101" pitchFamily="2" charset="-122"/>
              </a:rPr>
              <a:t>）突触的常见类型</a:t>
            </a:r>
          </a:p>
        </p:txBody>
      </p:sp>
      <p:pic>
        <p:nvPicPr>
          <p:cNvPr id="168963" name="Picture 3" descr="F:\文件夹\一轮生物教师WORD\763.T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4787900" y="3429000"/>
            <a:ext cx="4548188" cy="280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8964" name="Rectangle 4"/>
          <p:cNvSpPr>
            <a:spLocks noChangeArrowheads="1"/>
          </p:cNvSpPr>
          <p:nvPr/>
        </p:nvSpPr>
        <p:spPr bwMode="auto">
          <a:xfrm>
            <a:off x="395288" y="3284538"/>
            <a:ext cx="4248150" cy="561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eaLnBrk="1" hangingPunct="1">
              <a:lnSpc>
                <a:spcPct val="125000"/>
              </a:lnSpc>
              <a:defRPr/>
            </a:pPr>
            <a:r>
              <a:rPr lang="en-US" altLang="zh-CN" sz="2800" b="1" dirty="0">
                <a:solidFill>
                  <a:srgbClr val="000000"/>
                </a:solidFill>
                <a:effectLst>
                  <a:outerShdw blurRad="38100" dist="38100" dir="2700000" algn="tl">
                    <a:srgbClr val="C0C0C0"/>
                  </a:outerShdw>
                </a:effectLst>
                <a:latin typeface="宋体" panose="02010600030101010101" pitchFamily="2" charset="-122"/>
              </a:rPr>
              <a:t>②</a:t>
            </a:r>
            <a:r>
              <a:rPr lang="zh-CN" altLang="en-US" sz="2800" b="1" dirty="0">
                <a:solidFill>
                  <a:srgbClr val="000000"/>
                </a:solidFill>
                <a:effectLst>
                  <a:outerShdw blurRad="38100" dist="38100" dir="2700000" algn="tl">
                    <a:srgbClr val="C0C0C0"/>
                  </a:outerShdw>
                </a:effectLst>
                <a:latin typeface="宋体" panose="02010600030101010101" pitchFamily="2" charset="-122"/>
              </a:rPr>
              <a:t>从功能上来看：突触分为</a:t>
            </a:r>
            <a:r>
              <a:rPr lang="zh-CN" altLang="en-US" sz="2800" b="1" dirty="0">
                <a:solidFill>
                  <a:srgbClr val="FF0000"/>
                </a:solidFill>
                <a:effectLst>
                  <a:outerShdw blurRad="38100" dist="38100" dir="2700000" algn="tl">
                    <a:srgbClr val="C0C0C0"/>
                  </a:outerShdw>
                </a:effectLst>
                <a:latin typeface="宋体" panose="02010600030101010101" pitchFamily="2" charset="-122"/>
              </a:rPr>
              <a:t>兴奋性</a:t>
            </a:r>
            <a:r>
              <a:rPr lang="zh-CN" altLang="en-US" sz="2800" b="1" dirty="0">
                <a:solidFill>
                  <a:srgbClr val="000000"/>
                </a:solidFill>
                <a:effectLst>
                  <a:outerShdw blurRad="38100" dist="38100" dir="2700000" algn="tl">
                    <a:srgbClr val="C0C0C0"/>
                  </a:outerShdw>
                </a:effectLst>
                <a:latin typeface="宋体" panose="02010600030101010101" pitchFamily="2" charset="-122"/>
              </a:rPr>
              <a:t>突触和</a:t>
            </a:r>
            <a:r>
              <a:rPr lang="zh-CN" altLang="en-US" sz="2800" b="1" dirty="0">
                <a:solidFill>
                  <a:srgbClr val="FF0000"/>
                </a:solidFill>
                <a:effectLst>
                  <a:outerShdw blurRad="38100" dist="38100" dir="2700000" algn="tl">
                    <a:srgbClr val="C0C0C0"/>
                  </a:outerShdw>
                </a:effectLst>
                <a:latin typeface="宋体" panose="02010600030101010101" pitchFamily="2" charset="-122"/>
              </a:rPr>
              <a:t>抑制性</a:t>
            </a:r>
            <a:r>
              <a:rPr lang="zh-CN" altLang="en-US" sz="2800" b="1" dirty="0">
                <a:solidFill>
                  <a:srgbClr val="000000"/>
                </a:solidFill>
                <a:effectLst>
                  <a:outerShdw blurRad="38100" dist="38100" dir="2700000" algn="tl">
                    <a:srgbClr val="C0C0C0"/>
                  </a:outerShdw>
                </a:effectLst>
                <a:latin typeface="宋体" panose="02010600030101010101" pitchFamily="2" charset="-122"/>
              </a:rPr>
              <a:t>突触。突触的兴奋或抑制，不仅取决于</a:t>
            </a:r>
            <a:r>
              <a:rPr lang="zh-CN" altLang="en-US" sz="2800" b="1" dirty="0">
                <a:solidFill>
                  <a:srgbClr val="FF0000"/>
                </a:solidFill>
                <a:effectLst>
                  <a:outerShdw blurRad="38100" dist="38100" dir="2700000" algn="tl">
                    <a:srgbClr val="C0C0C0"/>
                  </a:outerShdw>
                </a:effectLst>
                <a:latin typeface="宋体" panose="02010600030101010101" pitchFamily="2" charset="-122"/>
              </a:rPr>
              <a:t>神经递质</a:t>
            </a:r>
            <a:r>
              <a:rPr lang="zh-CN" altLang="en-US" sz="2800" b="1" dirty="0">
                <a:solidFill>
                  <a:srgbClr val="000000"/>
                </a:solidFill>
                <a:effectLst>
                  <a:outerShdw blurRad="38100" dist="38100" dir="2700000" algn="tl">
                    <a:srgbClr val="C0C0C0"/>
                  </a:outerShdw>
                </a:effectLst>
                <a:latin typeface="宋体" panose="02010600030101010101" pitchFamily="2" charset="-122"/>
              </a:rPr>
              <a:t>的种类，还要的是取决于其</a:t>
            </a:r>
            <a:r>
              <a:rPr lang="zh-CN" altLang="en-US" sz="2800" b="1" dirty="0">
                <a:solidFill>
                  <a:srgbClr val="FF0000"/>
                </a:solidFill>
                <a:effectLst>
                  <a:outerShdw blurRad="38100" dist="38100" dir="2700000" algn="tl">
                    <a:srgbClr val="C0C0C0"/>
                  </a:outerShdw>
                </a:effectLst>
                <a:latin typeface="宋体" panose="02010600030101010101" pitchFamily="2" charset="-122"/>
              </a:rPr>
              <a:t>受体</a:t>
            </a:r>
            <a:r>
              <a:rPr lang="zh-CN" altLang="en-US" sz="2800" b="1" dirty="0">
                <a:solidFill>
                  <a:srgbClr val="000000"/>
                </a:solidFill>
                <a:effectLst>
                  <a:outerShdw blurRad="38100" dist="38100" dir="2700000" algn="tl">
                    <a:srgbClr val="C0C0C0"/>
                  </a:outerShdw>
                </a:effectLst>
                <a:latin typeface="宋体" panose="02010600030101010101" pitchFamily="2" charset="-122"/>
              </a:rPr>
              <a:t>的类型。</a:t>
            </a:r>
          </a:p>
        </p:txBody>
      </p:sp>
      <p:sp>
        <p:nvSpPr>
          <p:cNvPr id="168967" name="Rectangle 7"/>
          <p:cNvSpPr>
            <a:spLocks noChangeArrowheads="1"/>
          </p:cNvSpPr>
          <p:nvPr/>
        </p:nvSpPr>
        <p:spPr bwMode="auto">
          <a:xfrm>
            <a:off x="539750" y="1125538"/>
            <a:ext cx="304292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en-US" altLang="zh-CN" sz="2800" b="1">
                <a:solidFill>
                  <a:srgbClr val="000000"/>
                </a:solidFill>
                <a:effectLst>
                  <a:outerShdw blurRad="38100" dist="38100" dir="2700000" algn="tl">
                    <a:srgbClr val="C0C0C0"/>
                  </a:outerShdw>
                </a:effectLst>
              </a:rPr>
              <a:t>①</a:t>
            </a:r>
            <a:r>
              <a:rPr lang="zh-CN" altLang="en-US" sz="2800" b="1">
                <a:solidFill>
                  <a:srgbClr val="000000"/>
                </a:solidFill>
                <a:effectLst>
                  <a:outerShdw blurRad="38100" dist="38100" dir="2700000" algn="tl">
                    <a:srgbClr val="C0C0C0"/>
                  </a:outerShdw>
                </a:effectLst>
              </a:rPr>
              <a:t>从结构上来看：</a:t>
            </a:r>
          </a:p>
        </p:txBody>
      </p:sp>
      <p:pic>
        <p:nvPicPr>
          <p:cNvPr id="19462" name="Picture 9" descr="A3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213" y="1773238"/>
            <a:ext cx="5976937" cy="1385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8962"/>
                                        </p:tgtEl>
                                        <p:attrNameLst>
                                          <p:attrName>style.visibility</p:attrName>
                                        </p:attrNameLst>
                                      </p:cBhvr>
                                      <p:to>
                                        <p:strVal val="visible"/>
                                      </p:to>
                                    </p:set>
                                    <p:animEffect transition="in" filter="fade">
                                      <p:cBhvr>
                                        <p:cTn id="7" dur="1000"/>
                                        <p:tgtEl>
                                          <p:spTgt spid="168962"/>
                                        </p:tgtEl>
                                      </p:cBhvr>
                                    </p:animEffect>
                                    <p:anim calcmode="lin" valueType="num">
                                      <p:cBhvr>
                                        <p:cTn id="8" dur="1000" fill="hold"/>
                                        <p:tgtEl>
                                          <p:spTgt spid="168962"/>
                                        </p:tgtEl>
                                        <p:attrNameLst>
                                          <p:attrName>ppt_x</p:attrName>
                                        </p:attrNameLst>
                                      </p:cBhvr>
                                      <p:tavLst>
                                        <p:tav tm="0">
                                          <p:val>
                                            <p:strVal val="#ppt_x"/>
                                          </p:val>
                                        </p:tav>
                                        <p:tav tm="100000">
                                          <p:val>
                                            <p:strVal val="#ppt_x"/>
                                          </p:val>
                                        </p:tav>
                                      </p:tavLst>
                                    </p:anim>
                                    <p:anim calcmode="lin" valueType="num">
                                      <p:cBhvr>
                                        <p:cTn id="9" dur="1000" fill="hold"/>
                                        <p:tgtEl>
                                          <p:spTgt spid="16896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68963"/>
                                        </p:tgtEl>
                                        <p:attrNameLst>
                                          <p:attrName>style.visibility</p:attrName>
                                        </p:attrNameLst>
                                      </p:cBhvr>
                                      <p:to>
                                        <p:strVal val="visible"/>
                                      </p:to>
                                    </p:set>
                                    <p:animEffect transition="in" filter="fade">
                                      <p:cBhvr>
                                        <p:cTn id="13" dur="1000"/>
                                        <p:tgtEl>
                                          <p:spTgt spid="168963"/>
                                        </p:tgtEl>
                                      </p:cBhvr>
                                    </p:animEffect>
                                    <p:anim calcmode="lin" valueType="num">
                                      <p:cBhvr>
                                        <p:cTn id="14" dur="1000" fill="hold"/>
                                        <p:tgtEl>
                                          <p:spTgt spid="168963"/>
                                        </p:tgtEl>
                                        <p:attrNameLst>
                                          <p:attrName>ppt_x</p:attrName>
                                        </p:attrNameLst>
                                      </p:cBhvr>
                                      <p:tavLst>
                                        <p:tav tm="0">
                                          <p:val>
                                            <p:strVal val="#ppt_x"/>
                                          </p:val>
                                        </p:tav>
                                        <p:tav tm="100000">
                                          <p:val>
                                            <p:strVal val="#ppt_x"/>
                                          </p:val>
                                        </p:tav>
                                      </p:tavLst>
                                    </p:anim>
                                    <p:anim calcmode="lin" valueType="num">
                                      <p:cBhvr>
                                        <p:cTn id="15" dur="1000" fill="hold"/>
                                        <p:tgtEl>
                                          <p:spTgt spid="16896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68964"/>
                                        </p:tgtEl>
                                        <p:attrNameLst>
                                          <p:attrName>style.visibility</p:attrName>
                                        </p:attrNameLst>
                                      </p:cBhvr>
                                      <p:to>
                                        <p:strVal val="visible"/>
                                      </p:to>
                                    </p:set>
                                    <p:animEffect transition="in" filter="fade">
                                      <p:cBhvr>
                                        <p:cTn id="19" dur="1000"/>
                                        <p:tgtEl>
                                          <p:spTgt spid="168964"/>
                                        </p:tgtEl>
                                      </p:cBhvr>
                                    </p:animEffect>
                                    <p:anim calcmode="lin" valueType="num">
                                      <p:cBhvr>
                                        <p:cTn id="20" dur="1000" fill="hold"/>
                                        <p:tgtEl>
                                          <p:spTgt spid="168964"/>
                                        </p:tgtEl>
                                        <p:attrNameLst>
                                          <p:attrName>ppt_x</p:attrName>
                                        </p:attrNameLst>
                                      </p:cBhvr>
                                      <p:tavLst>
                                        <p:tav tm="0">
                                          <p:val>
                                            <p:strVal val="#ppt_x"/>
                                          </p:val>
                                        </p:tav>
                                        <p:tav tm="100000">
                                          <p:val>
                                            <p:strVal val="#ppt_x"/>
                                          </p:val>
                                        </p:tav>
                                      </p:tavLst>
                                    </p:anim>
                                    <p:anim calcmode="lin" valueType="num">
                                      <p:cBhvr>
                                        <p:cTn id="21" dur="1000" fill="hold"/>
                                        <p:tgtEl>
                                          <p:spTgt spid="16896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962" grpId="0"/>
      <p:bldP spid="16896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ChangeArrowheads="1"/>
          </p:cNvSpPr>
          <p:nvPr/>
        </p:nvSpPr>
        <p:spPr bwMode="auto">
          <a:xfrm>
            <a:off x="179705" y="759460"/>
            <a:ext cx="9116695" cy="2601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800" b="1">
                <a:solidFill>
                  <a:srgbClr val="000000"/>
                </a:solidFill>
                <a:latin typeface="宋体" panose="02010600030101010101" pitchFamily="2" charset="-122"/>
              </a:rPr>
              <a:t>①</a:t>
            </a:r>
            <a:r>
              <a:rPr lang="zh-CN" altLang="en-US" sz="2800" b="1">
                <a:solidFill>
                  <a:srgbClr val="000000"/>
                </a:solidFill>
                <a:latin typeface="宋体" panose="02010600030101010101" pitchFamily="2" charset="-122"/>
              </a:rPr>
              <a:t>传导过程：轴突→突触小体→突触小泡→递质→突触前膜→突触间隙→突触后膜（下一个神经元）。</a:t>
            </a:r>
          </a:p>
          <a:p>
            <a:pPr eaLnBrk="1" hangingPunct="1">
              <a:lnSpc>
                <a:spcPct val="120000"/>
              </a:lnSpc>
              <a:spcBef>
                <a:spcPct val="0"/>
              </a:spcBef>
              <a:buClrTx/>
              <a:buSzTx/>
              <a:buFontTx/>
              <a:buNone/>
            </a:pPr>
            <a:r>
              <a:rPr lang="zh-CN" altLang="en-US" sz="2800" b="1">
                <a:solidFill>
                  <a:srgbClr val="000000"/>
                </a:solidFill>
                <a:latin typeface="宋体" panose="02010600030101010101" pitchFamily="2" charset="-122"/>
              </a:rPr>
              <a:t>②突触小泡释放的递质：乙酰胆碱、氨基酸类物质。</a:t>
            </a:r>
          </a:p>
          <a:p>
            <a:pPr eaLnBrk="1" hangingPunct="1">
              <a:lnSpc>
                <a:spcPct val="120000"/>
              </a:lnSpc>
              <a:spcBef>
                <a:spcPct val="0"/>
              </a:spcBef>
              <a:buClrTx/>
              <a:buSzTx/>
              <a:buFontTx/>
              <a:buNone/>
            </a:pPr>
            <a:r>
              <a:rPr lang="zh-CN" altLang="en-US" sz="2800" b="1">
                <a:solidFill>
                  <a:srgbClr val="000000"/>
                </a:solidFill>
                <a:latin typeface="宋体" panose="02010600030101010101" pitchFamily="2" charset="-122"/>
              </a:rPr>
              <a:t>  </a:t>
            </a:r>
            <a:endParaRPr lang="zh-CN" altLang="en-US" sz="2400" b="1">
              <a:solidFill>
                <a:srgbClr val="CC0000"/>
              </a:solidFill>
              <a:latin typeface="宋体" panose="02010600030101010101" pitchFamily="2" charset="-122"/>
            </a:endParaRPr>
          </a:p>
          <a:p>
            <a:pPr algn="dist" eaLnBrk="1" hangingPunct="1">
              <a:lnSpc>
                <a:spcPct val="120000"/>
              </a:lnSpc>
              <a:spcBef>
                <a:spcPct val="0"/>
              </a:spcBef>
              <a:buClrTx/>
              <a:buSzTx/>
              <a:buFontTx/>
              <a:buNone/>
            </a:pPr>
            <a:endParaRPr lang="zh-CN" altLang="en-US" sz="2400" b="1">
              <a:solidFill>
                <a:srgbClr val="000000"/>
              </a:solidFill>
              <a:latin typeface="仿宋_GB2312" pitchFamily="49" charset="-122"/>
              <a:ea typeface="仿宋_GB2312" pitchFamily="49" charset="-122"/>
            </a:endParaRPr>
          </a:p>
        </p:txBody>
      </p:sp>
      <p:sp>
        <p:nvSpPr>
          <p:cNvPr id="20483" name="Rectangle 3"/>
          <p:cNvSpPr>
            <a:spLocks noChangeArrowheads="1"/>
          </p:cNvSpPr>
          <p:nvPr/>
        </p:nvSpPr>
        <p:spPr bwMode="auto">
          <a:xfrm>
            <a:off x="120015" y="51435"/>
            <a:ext cx="6533515" cy="78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zh-CN" altLang="en-US" b="1">
                <a:solidFill>
                  <a:srgbClr val="000000"/>
                </a:solidFill>
              </a:rPr>
              <a:t>（</a:t>
            </a:r>
            <a:r>
              <a:rPr lang="en-US" altLang="zh-CN" b="1">
                <a:solidFill>
                  <a:srgbClr val="000000"/>
                </a:solidFill>
              </a:rPr>
              <a:t>3</a:t>
            </a:r>
            <a:r>
              <a:rPr lang="zh-CN" altLang="en-US" b="1">
                <a:solidFill>
                  <a:srgbClr val="000000"/>
                </a:solidFill>
              </a:rPr>
              <a:t>）神经冲动的传导：如下图所示</a:t>
            </a:r>
          </a:p>
        </p:txBody>
      </p:sp>
      <p:sp>
        <p:nvSpPr>
          <p:cNvPr id="131077" name="Rectangle 5"/>
          <p:cNvSpPr>
            <a:spLocks noChangeArrowheads="1"/>
          </p:cNvSpPr>
          <p:nvPr/>
        </p:nvSpPr>
        <p:spPr bwMode="auto">
          <a:xfrm>
            <a:off x="471805" y="5634355"/>
            <a:ext cx="5022850" cy="122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15000"/>
              </a:lnSpc>
              <a:spcBef>
                <a:spcPct val="0"/>
              </a:spcBef>
              <a:buClrTx/>
              <a:buSzTx/>
              <a:buFontTx/>
              <a:buNone/>
            </a:pPr>
            <a:r>
              <a:rPr lang="zh-CN" altLang="en-US" b="1">
                <a:solidFill>
                  <a:srgbClr val="FF0000"/>
                </a:solidFill>
                <a:latin typeface="宋体" panose="02010600030101010101" pitchFamily="2" charset="-122"/>
              </a:rPr>
              <a:t>神经递质只能由突触前膜释放，作用于突触后膜。</a:t>
            </a:r>
          </a:p>
        </p:txBody>
      </p:sp>
      <p:pic>
        <p:nvPicPr>
          <p:cNvPr id="20485" name="Picture 6" descr="A3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95963" y="4005263"/>
            <a:ext cx="3348037" cy="261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1080" name="Rectangle 8"/>
          <p:cNvSpPr>
            <a:spLocks noChangeArrowheads="1"/>
          </p:cNvSpPr>
          <p:nvPr/>
        </p:nvSpPr>
        <p:spPr bwMode="auto">
          <a:xfrm>
            <a:off x="189230" y="2780665"/>
            <a:ext cx="8458835"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400" b="1">
                <a:solidFill>
                  <a:srgbClr val="000000"/>
                </a:solidFill>
                <a:latin typeface="宋体" panose="02010600030101010101" pitchFamily="2" charset="-122"/>
              </a:rPr>
              <a:t>b.</a:t>
            </a:r>
            <a:r>
              <a:rPr lang="zh-CN" altLang="en-US" sz="2400" b="1">
                <a:solidFill>
                  <a:srgbClr val="000000"/>
                </a:solidFill>
                <a:latin typeface="宋体" panose="02010600030101010101" pitchFamily="2" charset="-122"/>
              </a:rPr>
              <a:t>递质释放的过程为</a:t>
            </a:r>
            <a:r>
              <a:rPr lang="zh-CN" altLang="en-US" sz="2400" b="1">
                <a:solidFill>
                  <a:srgbClr val="CC0000"/>
                </a:solidFill>
                <a:latin typeface="宋体" panose="02010600030101010101" pitchFamily="2" charset="-122"/>
              </a:rPr>
              <a:t>胞吐</a:t>
            </a:r>
            <a:r>
              <a:rPr lang="zh-CN" altLang="en-US" sz="2400" b="1">
                <a:solidFill>
                  <a:srgbClr val="000000"/>
                </a:solidFill>
                <a:latin typeface="宋体" panose="02010600030101010101" pitchFamily="2" charset="-122"/>
              </a:rPr>
              <a:t>，体现细胞膜</a:t>
            </a:r>
            <a:r>
              <a:rPr lang="zh-CN" altLang="en-US" sz="2400" b="1">
                <a:solidFill>
                  <a:srgbClr val="CC0000"/>
                </a:solidFill>
                <a:latin typeface="宋体" panose="02010600030101010101" pitchFamily="2" charset="-122"/>
              </a:rPr>
              <a:t>流动性</a:t>
            </a:r>
            <a:r>
              <a:rPr lang="zh-CN" altLang="en-US" sz="2400" b="1">
                <a:solidFill>
                  <a:srgbClr val="000000"/>
                </a:solidFill>
                <a:latin typeface="宋体" panose="02010600030101010101" pitchFamily="2" charset="-122"/>
              </a:rPr>
              <a:t>，由突触后膜上的</a:t>
            </a:r>
            <a:r>
              <a:rPr lang="zh-CN" altLang="en-US" sz="2400" b="1">
                <a:solidFill>
                  <a:srgbClr val="CC0000"/>
                </a:solidFill>
                <a:latin typeface="宋体" panose="02010600030101010101" pitchFamily="2" charset="-122"/>
              </a:rPr>
              <a:t>受体</a:t>
            </a:r>
            <a:r>
              <a:rPr lang="zh-CN" altLang="en-US" sz="2400" b="1">
                <a:solidFill>
                  <a:srgbClr val="000000"/>
                </a:solidFill>
                <a:latin typeface="宋体" panose="02010600030101010101" pitchFamily="2" charset="-122"/>
              </a:rPr>
              <a:t>识别</a:t>
            </a:r>
          </a:p>
        </p:txBody>
      </p:sp>
      <p:sp>
        <p:nvSpPr>
          <p:cNvPr id="131082" name="Rectangle 10"/>
          <p:cNvSpPr>
            <a:spLocks noChangeArrowheads="1"/>
          </p:cNvSpPr>
          <p:nvPr/>
        </p:nvSpPr>
        <p:spPr bwMode="auto">
          <a:xfrm>
            <a:off x="179388" y="2446973"/>
            <a:ext cx="870458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l" eaLnBrk="1" hangingPunct="1">
              <a:spcBef>
                <a:spcPct val="0"/>
              </a:spcBef>
              <a:buClrTx/>
              <a:buSzTx/>
              <a:buFontTx/>
              <a:buNone/>
            </a:pPr>
            <a:r>
              <a:rPr lang="en-US" altLang="zh-CN" sz="2400" b="1">
                <a:solidFill>
                  <a:srgbClr val="CC0000"/>
                </a:solidFill>
                <a:latin typeface="宋体" panose="02010600030101010101" pitchFamily="2" charset="-122"/>
              </a:rPr>
              <a:t>a.</a:t>
            </a:r>
            <a:r>
              <a:rPr lang="zh-CN" altLang="en-US" sz="2400" b="1">
                <a:solidFill>
                  <a:srgbClr val="CC0000"/>
                </a:solidFill>
                <a:latin typeface="宋体" panose="02010600030101010101" pitchFamily="2" charset="-122"/>
              </a:rPr>
              <a:t>神经递质作用效果有两种：兴奋或抑制</a:t>
            </a:r>
            <a:r>
              <a:rPr lang="zh-CN" altLang="en-US" sz="2400" b="1">
                <a:solidFill>
                  <a:srgbClr val="FF0000"/>
                </a:solidFill>
                <a:latin typeface="宋体" panose="02010600030101010101" pitchFamily="2" charset="-122"/>
              </a:rPr>
              <a:t>（</a:t>
            </a:r>
            <a:r>
              <a:rPr lang="en-US" altLang="zh-CN" sz="2400" b="1"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黑体" panose="02010609060101010101" pitchFamily="49" charset="-122"/>
                <a:sym typeface="+mn-ea"/>
              </a:rPr>
              <a:t>Na</a:t>
            </a:r>
            <a:r>
              <a:rPr lang="en-US" altLang="zh-CN" sz="2400" b="1" baseline="30000"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黑体" panose="02010609060101010101" pitchFamily="49" charset="-122"/>
                <a:sym typeface="+mn-ea"/>
              </a:rPr>
              <a:t>+</a:t>
            </a:r>
            <a:r>
              <a:rPr lang="zh-CN" altLang="en-US" sz="2400" b="1" dirty="0">
                <a:solidFill>
                  <a:srgbClr val="FF0000"/>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cs typeface="黑体" panose="02010609060101010101" pitchFamily="49" charset="-122"/>
                <a:sym typeface="+mn-ea"/>
              </a:rPr>
              <a:t>内流或Cl-内流）</a:t>
            </a:r>
            <a:endParaRPr lang="zh-CN" altLang="en-US" sz="2400" b="1">
              <a:solidFill>
                <a:srgbClr val="CC0000"/>
              </a:solidFill>
              <a:latin typeface="宋体" panose="02010600030101010101" pitchFamily="2" charset="-122"/>
            </a:endParaRPr>
          </a:p>
        </p:txBody>
      </p:sp>
      <p:sp>
        <p:nvSpPr>
          <p:cNvPr id="20488" name="Rectangle 12"/>
          <p:cNvSpPr>
            <a:spLocks noChangeArrowheads="1"/>
          </p:cNvSpPr>
          <p:nvPr/>
        </p:nvSpPr>
        <p:spPr bwMode="auto">
          <a:xfrm>
            <a:off x="179388" y="4581525"/>
            <a:ext cx="4572000" cy="1124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800" b="1">
                <a:solidFill>
                  <a:srgbClr val="000000"/>
                </a:solidFill>
                <a:latin typeface="宋体" panose="02010600030101010101" pitchFamily="2" charset="-122"/>
              </a:rPr>
              <a:t>③</a:t>
            </a:r>
            <a:r>
              <a:rPr lang="zh-CN" altLang="en-US" sz="2800" b="1">
                <a:solidFill>
                  <a:srgbClr val="000000"/>
                </a:solidFill>
                <a:latin typeface="宋体" panose="02010600030101010101" pitchFamily="2" charset="-122"/>
              </a:rPr>
              <a:t>信号转换：</a:t>
            </a:r>
          </a:p>
          <a:p>
            <a:pPr eaLnBrk="1" hangingPunct="1">
              <a:lnSpc>
                <a:spcPct val="120000"/>
              </a:lnSpc>
              <a:spcBef>
                <a:spcPct val="0"/>
              </a:spcBef>
              <a:buClrTx/>
              <a:buSzTx/>
              <a:buFontTx/>
              <a:buNone/>
            </a:pPr>
            <a:r>
              <a:rPr lang="zh-CN" altLang="en-US" sz="2800" b="1">
                <a:solidFill>
                  <a:srgbClr val="000000"/>
                </a:solidFill>
                <a:latin typeface="宋体" panose="02010600030101010101" pitchFamily="2" charset="-122"/>
              </a:rPr>
              <a:t>④特点：</a:t>
            </a:r>
            <a:r>
              <a:rPr lang="zh-CN" altLang="en-US" sz="2800" b="1">
                <a:solidFill>
                  <a:srgbClr val="FF0000"/>
                </a:solidFill>
                <a:latin typeface="宋体" panose="02010600030101010101" pitchFamily="2" charset="-122"/>
              </a:rPr>
              <a:t>单向性</a:t>
            </a:r>
            <a:r>
              <a:rPr lang="zh-CN" altLang="en-US" sz="2800" b="1">
                <a:solidFill>
                  <a:srgbClr val="000000"/>
                </a:solidFill>
                <a:latin typeface="宋体" panose="02010600030101010101" pitchFamily="2" charset="-122"/>
              </a:rPr>
              <a:t>。原因是</a:t>
            </a:r>
          </a:p>
        </p:txBody>
      </p:sp>
      <p:sp>
        <p:nvSpPr>
          <p:cNvPr id="131086" name="Rectangle 14"/>
          <p:cNvSpPr>
            <a:spLocks noChangeArrowheads="1"/>
          </p:cNvSpPr>
          <p:nvPr/>
        </p:nvSpPr>
        <p:spPr bwMode="auto">
          <a:xfrm>
            <a:off x="2113598" y="4678998"/>
            <a:ext cx="385572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latin typeface="宋体" panose="02010600030101010101" pitchFamily="2" charset="-122"/>
              </a:rPr>
              <a:t>电信号→化学信号→电信号</a:t>
            </a:r>
          </a:p>
        </p:txBody>
      </p:sp>
      <p:sp>
        <p:nvSpPr>
          <p:cNvPr id="131087" name="Text Box 15"/>
          <p:cNvSpPr txBox="1">
            <a:spLocks noChangeArrowheads="1"/>
          </p:cNvSpPr>
          <p:nvPr/>
        </p:nvSpPr>
        <p:spPr bwMode="auto">
          <a:xfrm>
            <a:off x="189230" y="3905250"/>
            <a:ext cx="6121400" cy="718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60000"/>
              </a:lnSpc>
              <a:spcBef>
                <a:spcPct val="50000"/>
              </a:spcBef>
              <a:buClrTx/>
              <a:buSzTx/>
              <a:buFontTx/>
              <a:buNone/>
            </a:pPr>
            <a:r>
              <a:rPr lang="en-US" altLang="zh-CN" sz="2400" b="1">
                <a:solidFill>
                  <a:srgbClr val="000000"/>
                </a:solidFill>
              </a:rPr>
              <a:t>c.</a:t>
            </a:r>
            <a:r>
              <a:rPr lang="zh-CN" altLang="en-US" sz="2400" b="1">
                <a:solidFill>
                  <a:srgbClr val="000000"/>
                </a:solidFill>
              </a:rPr>
              <a:t>与释放过程密切相关的细胞器：</a:t>
            </a:r>
          </a:p>
          <a:p>
            <a:pPr eaLnBrk="1" hangingPunct="1">
              <a:lnSpc>
                <a:spcPct val="60000"/>
              </a:lnSpc>
              <a:spcBef>
                <a:spcPct val="50000"/>
              </a:spcBef>
              <a:buClrTx/>
              <a:buSzTx/>
              <a:buFontTx/>
              <a:buNone/>
            </a:pPr>
            <a:r>
              <a:rPr lang="zh-CN" altLang="en-US" sz="2400" b="1">
                <a:solidFill>
                  <a:srgbClr val="FF0000"/>
                </a:solidFill>
              </a:rPr>
              <a:t>                                 高尔基体和线粒体</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31082"/>
                                        </p:tgtEl>
                                        <p:attrNameLst>
                                          <p:attrName>style.visibility</p:attrName>
                                        </p:attrNameLst>
                                      </p:cBhvr>
                                      <p:to>
                                        <p:strVal val="visible"/>
                                      </p:to>
                                    </p:set>
                                    <p:animEffect transition="in" filter="box(in)">
                                      <p:cBhvr>
                                        <p:cTn id="7" dur="500"/>
                                        <p:tgtEl>
                                          <p:spTgt spid="13108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31080"/>
                                        </p:tgtEl>
                                        <p:attrNameLst>
                                          <p:attrName>style.visibility</p:attrName>
                                        </p:attrNameLst>
                                      </p:cBhvr>
                                      <p:to>
                                        <p:strVal val="visible"/>
                                      </p:to>
                                    </p:set>
                                    <p:animEffect transition="in" filter="box(in)">
                                      <p:cBhvr>
                                        <p:cTn id="12" dur="500"/>
                                        <p:tgtEl>
                                          <p:spTgt spid="131080"/>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1087"/>
                                        </p:tgtEl>
                                        <p:attrNameLst>
                                          <p:attrName>style.visibility</p:attrName>
                                        </p:attrNameLst>
                                      </p:cBhvr>
                                      <p:to>
                                        <p:strVal val="visible"/>
                                      </p:to>
                                    </p:set>
                                    <p:animEffect transition="in" filter="box(in)">
                                      <p:cBhvr>
                                        <p:cTn id="17" dur="500"/>
                                        <p:tgtEl>
                                          <p:spTgt spid="131087"/>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1086"/>
                                        </p:tgtEl>
                                        <p:attrNameLst>
                                          <p:attrName>style.visibility</p:attrName>
                                        </p:attrNameLst>
                                      </p:cBhvr>
                                      <p:to>
                                        <p:strVal val="visible"/>
                                      </p:to>
                                    </p:set>
                                    <p:animEffect transition="in" filter="box(in)">
                                      <p:cBhvr>
                                        <p:cTn id="22" dur="500"/>
                                        <p:tgtEl>
                                          <p:spTgt spid="131086"/>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31077"/>
                                        </p:tgtEl>
                                        <p:attrNameLst>
                                          <p:attrName>style.visibility</p:attrName>
                                        </p:attrNameLst>
                                      </p:cBhvr>
                                      <p:to>
                                        <p:strVal val="visible"/>
                                      </p:to>
                                    </p:set>
                                    <p:animEffect transition="in" filter="box(in)">
                                      <p:cBhvr>
                                        <p:cTn id="27" dur="500"/>
                                        <p:tgtEl>
                                          <p:spTgt spid="1310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7" grpId="0" bldLvl="0" animBg="1"/>
      <p:bldP spid="131080" grpId="0" bldLvl="0" animBg="1"/>
      <p:bldP spid="131082" grpId="0" bldLvl="0" animBg="1"/>
      <p:bldP spid="131086" grpId="0" bldLvl="0" animBg="1"/>
      <p:bldP spid="131087"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ChangeArrowheads="1"/>
          </p:cNvSpPr>
          <p:nvPr/>
        </p:nvSpPr>
        <p:spPr bwMode="auto">
          <a:xfrm>
            <a:off x="0" y="900748"/>
            <a:ext cx="8785225" cy="18148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0000"/>
                </a:solidFill>
              </a:rPr>
              <a:t>已知突触小体释放的某种递质与突触后膜结合，可导致突触后膜</a:t>
            </a:r>
            <a:r>
              <a:rPr lang="en-US" altLang="zh-CN" sz="2800" b="1">
                <a:solidFill>
                  <a:srgbClr val="000000"/>
                </a:solidFill>
              </a:rPr>
              <a:t>Cl-</a:t>
            </a:r>
            <a:r>
              <a:rPr lang="zh-CN" altLang="en-US" sz="2800" b="1">
                <a:solidFill>
                  <a:srgbClr val="000000"/>
                </a:solidFill>
              </a:rPr>
              <a:t>内流，使下一个神经元产生抑制。能正确表示突触前膜释放该种递质时、突触后膜接受该种递质后的膜电位状况以及信息的传递方向的图示是 </a:t>
            </a:r>
          </a:p>
        </p:txBody>
      </p:sp>
      <p:pic>
        <p:nvPicPr>
          <p:cNvPr id="21507" name="Picture 3" descr="高考资源网(ks5u.com),中国最大的高考网站,您身边的高考专家。"/>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636838"/>
            <a:ext cx="9144000" cy="2109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396" name="Rectangle 4"/>
          <p:cNvSpPr>
            <a:spLocks noChangeArrowheads="1"/>
          </p:cNvSpPr>
          <p:nvPr/>
        </p:nvSpPr>
        <p:spPr bwMode="auto">
          <a:xfrm>
            <a:off x="8172450" y="2275047"/>
            <a:ext cx="43942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FF3300"/>
                </a:solidFill>
              </a:rPr>
              <a:t>B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7396"/>
                                        </p:tgtEl>
                                        <p:attrNameLst>
                                          <p:attrName>style.visibility</p:attrName>
                                        </p:attrNameLst>
                                      </p:cBhvr>
                                      <p:to>
                                        <p:strVal val="visible"/>
                                      </p:to>
                                    </p:set>
                                    <p:animEffect transition="in" filter="box(in)">
                                      <p:cBhvr>
                                        <p:cTn id="7" dur="500"/>
                                        <p:tgtEl>
                                          <p:spTgt spid="1873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6"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56" name="Group 36"/>
          <p:cNvGraphicFramePr>
            <a:graphicFrameLocks noGrp="1"/>
          </p:cNvGraphicFramePr>
          <p:nvPr>
            <p:custDataLst>
              <p:tags r:id="rId1"/>
            </p:custDataLst>
          </p:nvPr>
        </p:nvGraphicFramePr>
        <p:xfrm>
          <a:off x="266383" y="899795"/>
          <a:ext cx="8619490" cy="4214495"/>
        </p:xfrm>
        <a:graphic>
          <a:graphicData uri="http://schemas.openxmlformats.org/drawingml/2006/table">
            <a:tbl>
              <a:tblPr/>
              <a:tblGrid>
                <a:gridCol w="1653540">
                  <a:extLst>
                    <a:ext uri="{9D8B030D-6E8A-4147-A177-3AD203B41FA5}">
                      <a16:colId xmlns:a16="http://schemas.microsoft.com/office/drawing/2014/main" val="20000"/>
                    </a:ext>
                  </a:extLst>
                </a:gridCol>
                <a:gridCol w="2794000">
                  <a:extLst>
                    <a:ext uri="{9D8B030D-6E8A-4147-A177-3AD203B41FA5}">
                      <a16:colId xmlns:a16="http://schemas.microsoft.com/office/drawing/2014/main" val="20001"/>
                    </a:ext>
                  </a:extLst>
                </a:gridCol>
                <a:gridCol w="4171950">
                  <a:extLst>
                    <a:ext uri="{9D8B030D-6E8A-4147-A177-3AD203B41FA5}">
                      <a16:colId xmlns:a16="http://schemas.microsoft.com/office/drawing/2014/main" val="20002"/>
                    </a:ext>
                  </a:extLst>
                </a:gridCol>
              </a:tblGrid>
              <a:tr h="94678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方式项目</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在神经纤维上传导</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在突触（神经元）间传递</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946150">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结构基础</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神经元</a:t>
                      </a:r>
                      <a:r>
                        <a:rPr kumimoji="0" lang="en-US" altLang="zh-CN"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a:t>
                      </a: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神经纤维</a:t>
                      </a:r>
                      <a:r>
                        <a:rPr kumimoji="0" lang="en-US" altLang="zh-CN"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由突触前膜、＿＿＿＿和突触后膜构成的突触</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37477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传导形式</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通过＿＿＿＿，电信号→  ＿＿＿＿→＿＿＿＿</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94678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传导方向</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＿＿传导</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800" b="1" i="0" u="none" strike="noStrike" cap="none" normalizeH="0" baseline="0">
                          <a:ln>
                            <a:noFill/>
                          </a:ln>
                          <a:solidFill>
                            <a:schemeClr val="tx1"/>
                          </a:solidFill>
                          <a:effectLst>
                            <a:outerShdw blurRad="38100" dist="38100" dir="2700000" algn="tl">
                              <a:srgbClr val="C0C0C0"/>
                            </a:outerShdw>
                          </a:effectLst>
                          <a:latin typeface="宋体" panose="02010600030101010101" pitchFamily="2" charset="-122"/>
                          <a:ea typeface="宋体" panose="02010600030101010101" pitchFamily="2" charset="-122"/>
                        </a:rPr>
                        <a:t>＿＿传递</a:t>
                      </a:r>
                    </a:p>
                  </a:txBody>
                  <a:tcPr marT="45727" marB="45727"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184345" name="Rectangle 25"/>
          <p:cNvSpPr>
            <a:spLocks noChangeArrowheads="1"/>
          </p:cNvSpPr>
          <p:nvPr/>
        </p:nvSpPr>
        <p:spPr bwMode="auto">
          <a:xfrm>
            <a:off x="6817360" y="1819275"/>
            <a:ext cx="2665413"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FF0000"/>
                </a:solidFill>
                <a:effectLst>
                  <a:outerShdw blurRad="38100" dist="38100" dir="2700000" algn="tl">
                    <a:srgbClr val="C0C0C0"/>
                  </a:outerShdw>
                </a:effectLst>
                <a:latin typeface="楷体_GB2312" pitchFamily="49" charset="-122"/>
                <a:ea typeface="楷体_GB2312" pitchFamily="49" charset="-122"/>
              </a:rPr>
              <a:t>突触间隙</a:t>
            </a:r>
          </a:p>
        </p:txBody>
      </p:sp>
      <p:sp>
        <p:nvSpPr>
          <p:cNvPr id="184346" name="Rectangle 26"/>
          <p:cNvSpPr>
            <a:spLocks noChangeArrowheads="1"/>
          </p:cNvSpPr>
          <p:nvPr/>
        </p:nvSpPr>
        <p:spPr bwMode="auto">
          <a:xfrm>
            <a:off x="2555875" y="3141663"/>
            <a:ext cx="244792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FF0000"/>
                </a:solidFill>
                <a:effectLst>
                  <a:outerShdw blurRad="38100" dist="38100" dir="2700000" algn="tl">
                    <a:srgbClr val="C0C0C0"/>
                  </a:outerShdw>
                </a:effectLst>
                <a:latin typeface="楷体_GB2312" pitchFamily="49" charset="-122"/>
                <a:ea typeface="楷体_GB2312" pitchFamily="49" charset="-122"/>
              </a:rPr>
              <a:t>电信号</a:t>
            </a:r>
          </a:p>
        </p:txBody>
      </p:sp>
      <p:sp>
        <p:nvSpPr>
          <p:cNvPr id="184347" name="Rectangle 27"/>
          <p:cNvSpPr>
            <a:spLocks noChangeArrowheads="1"/>
          </p:cNvSpPr>
          <p:nvPr/>
        </p:nvSpPr>
        <p:spPr bwMode="auto">
          <a:xfrm>
            <a:off x="5460048" y="2894965"/>
            <a:ext cx="287972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FF0000"/>
                </a:solidFill>
                <a:effectLst>
                  <a:outerShdw blurRad="38100" dist="38100" dir="2700000" algn="tl">
                    <a:srgbClr val="C0C0C0"/>
                  </a:outerShdw>
                </a:effectLst>
                <a:latin typeface="楷体_GB2312" pitchFamily="49" charset="-122"/>
                <a:ea typeface="楷体_GB2312" pitchFamily="49" charset="-122"/>
              </a:rPr>
              <a:t>神经递质</a:t>
            </a:r>
          </a:p>
        </p:txBody>
      </p:sp>
      <p:sp>
        <p:nvSpPr>
          <p:cNvPr id="184348" name="Rectangle 28"/>
          <p:cNvSpPr>
            <a:spLocks noChangeArrowheads="1"/>
          </p:cNvSpPr>
          <p:nvPr/>
        </p:nvSpPr>
        <p:spPr bwMode="auto">
          <a:xfrm>
            <a:off x="7157085" y="3357245"/>
            <a:ext cx="1728788"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FF0000"/>
                </a:solidFill>
                <a:effectLst>
                  <a:outerShdw blurRad="38100" dist="38100" dir="2700000" algn="tl">
                    <a:srgbClr val="C0C0C0"/>
                  </a:outerShdw>
                </a:effectLst>
                <a:latin typeface="楷体_GB2312" pitchFamily="49" charset="-122"/>
                <a:ea typeface="楷体_GB2312" pitchFamily="49" charset="-122"/>
              </a:rPr>
              <a:t>电信号</a:t>
            </a:r>
          </a:p>
        </p:txBody>
      </p:sp>
      <p:sp>
        <p:nvSpPr>
          <p:cNvPr id="184349" name="Rectangle 29"/>
          <p:cNvSpPr>
            <a:spLocks noChangeArrowheads="1"/>
          </p:cNvSpPr>
          <p:nvPr/>
        </p:nvSpPr>
        <p:spPr bwMode="auto">
          <a:xfrm>
            <a:off x="2411413" y="4292600"/>
            <a:ext cx="2160587"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FF0000"/>
                </a:solidFill>
                <a:effectLst>
                  <a:outerShdw blurRad="38100" dist="38100" dir="2700000" algn="tl">
                    <a:srgbClr val="C0C0C0"/>
                  </a:outerShdw>
                </a:effectLst>
                <a:latin typeface="楷体_GB2312" pitchFamily="49" charset="-122"/>
                <a:ea typeface="楷体_GB2312" pitchFamily="49" charset="-122"/>
              </a:rPr>
              <a:t>双向</a:t>
            </a:r>
          </a:p>
        </p:txBody>
      </p:sp>
      <p:sp>
        <p:nvSpPr>
          <p:cNvPr id="184350" name="Rectangle 30"/>
          <p:cNvSpPr>
            <a:spLocks noChangeArrowheads="1"/>
          </p:cNvSpPr>
          <p:nvPr/>
        </p:nvSpPr>
        <p:spPr bwMode="auto">
          <a:xfrm>
            <a:off x="5795963" y="4365625"/>
            <a:ext cx="208915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FF0000"/>
                </a:solidFill>
                <a:effectLst>
                  <a:outerShdw blurRad="38100" dist="38100" dir="2700000" algn="tl">
                    <a:srgbClr val="C0C0C0"/>
                  </a:outerShdw>
                </a:effectLst>
                <a:latin typeface="楷体_GB2312" pitchFamily="49" charset="-122"/>
                <a:ea typeface="楷体_GB2312" pitchFamily="49" charset="-122"/>
              </a:rPr>
              <a:t>单向</a:t>
            </a:r>
          </a:p>
        </p:txBody>
      </p:sp>
      <p:sp>
        <p:nvSpPr>
          <p:cNvPr id="184355" name="Rectangle 35"/>
          <p:cNvSpPr>
            <a:spLocks noChangeArrowheads="1"/>
          </p:cNvSpPr>
          <p:nvPr/>
        </p:nvSpPr>
        <p:spPr bwMode="auto">
          <a:xfrm>
            <a:off x="5130483" y="3416618"/>
            <a:ext cx="266382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lang="zh-CN" altLang="en-US" sz="2800" b="1">
                <a:solidFill>
                  <a:srgbClr val="FF0000"/>
                </a:solidFill>
                <a:effectLst>
                  <a:outerShdw blurRad="38100" dist="38100" dir="2700000" algn="tl">
                    <a:srgbClr val="C0C0C0"/>
                  </a:outerShdw>
                </a:effectLst>
                <a:latin typeface="楷体_GB2312" pitchFamily="49" charset="-122"/>
                <a:ea typeface="楷体_GB2312" pitchFamily="49" charset="-122"/>
              </a:rPr>
              <a:t>化学信号</a:t>
            </a:r>
          </a:p>
        </p:txBody>
      </p:sp>
      <p:sp>
        <p:nvSpPr>
          <p:cNvPr id="22559" name="Text Box 37"/>
          <p:cNvSpPr txBox="1">
            <a:spLocks noChangeArrowheads="1"/>
          </p:cNvSpPr>
          <p:nvPr/>
        </p:nvSpPr>
        <p:spPr bwMode="auto">
          <a:xfrm>
            <a:off x="468313" y="5445125"/>
            <a:ext cx="201612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000000"/>
                </a:solidFill>
              </a:rPr>
              <a:t>速度？</a:t>
            </a:r>
          </a:p>
        </p:txBody>
      </p:sp>
      <p:sp>
        <p:nvSpPr>
          <p:cNvPr id="184358" name="Rectangle 38"/>
          <p:cNvSpPr>
            <a:spLocks noChangeArrowheads="1"/>
          </p:cNvSpPr>
          <p:nvPr/>
        </p:nvSpPr>
        <p:spPr bwMode="auto">
          <a:xfrm>
            <a:off x="684213" y="354013"/>
            <a:ext cx="216789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kumimoji="1" lang="en-US" altLang="zh-CN" sz="2800" b="1">
                <a:solidFill>
                  <a:srgbClr val="000000"/>
                </a:solidFill>
                <a:effectLst>
                  <a:outerShdw blurRad="38100" dist="38100" dir="2700000" algn="tl">
                    <a:srgbClr val="C0C0C0"/>
                  </a:outerShdw>
                </a:effectLst>
              </a:rPr>
              <a:t>3</a:t>
            </a:r>
            <a:r>
              <a:rPr kumimoji="1" lang="zh-CN" altLang="en-US" sz="2800" b="1">
                <a:solidFill>
                  <a:srgbClr val="000000"/>
                </a:solidFill>
                <a:effectLst>
                  <a:outerShdw blurRad="38100" dist="38100" dir="2700000" algn="tl">
                    <a:srgbClr val="C0C0C0"/>
                  </a:outerShdw>
                </a:effectLst>
              </a:rPr>
              <a:t>、两者比较</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84356"/>
                                        </p:tgtEl>
                                        <p:attrNameLst>
                                          <p:attrName>style.visibility</p:attrName>
                                        </p:attrNameLst>
                                      </p:cBhvr>
                                      <p:to>
                                        <p:strVal val="visible"/>
                                      </p:to>
                                    </p:set>
                                    <p:animEffect transition="in" filter="fade">
                                      <p:cBhvr>
                                        <p:cTn id="7" dur="1000"/>
                                        <p:tgtEl>
                                          <p:spTgt spid="184356"/>
                                        </p:tgtEl>
                                      </p:cBhvr>
                                    </p:animEffect>
                                    <p:anim calcmode="lin" valueType="num">
                                      <p:cBhvr>
                                        <p:cTn id="8" dur="1000" fill="hold"/>
                                        <p:tgtEl>
                                          <p:spTgt spid="184356"/>
                                        </p:tgtEl>
                                        <p:attrNameLst>
                                          <p:attrName>ppt_x</p:attrName>
                                        </p:attrNameLst>
                                      </p:cBhvr>
                                      <p:tavLst>
                                        <p:tav tm="0">
                                          <p:val>
                                            <p:strVal val="#ppt_x"/>
                                          </p:val>
                                        </p:tav>
                                        <p:tav tm="100000">
                                          <p:val>
                                            <p:strVal val="#ppt_x"/>
                                          </p:val>
                                        </p:tav>
                                      </p:tavLst>
                                    </p:anim>
                                    <p:anim calcmode="lin" valueType="num">
                                      <p:cBhvr>
                                        <p:cTn id="9" dur="1000" fill="hold"/>
                                        <p:tgtEl>
                                          <p:spTgt spid="18435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 presetClass="entr" presetSubtype="16" fill="hold" grpId="0" nodeType="clickEffect">
                                  <p:stCondLst>
                                    <p:cond delay="0"/>
                                  </p:stCondLst>
                                  <p:childTnLst>
                                    <p:set>
                                      <p:cBhvr>
                                        <p:cTn id="13" dur="1" fill="hold">
                                          <p:stCondLst>
                                            <p:cond delay="0"/>
                                          </p:stCondLst>
                                        </p:cTn>
                                        <p:tgtEl>
                                          <p:spTgt spid="184345"/>
                                        </p:tgtEl>
                                        <p:attrNameLst>
                                          <p:attrName>style.visibility</p:attrName>
                                        </p:attrNameLst>
                                      </p:cBhvr>
                                      <p:to>
                                        <p:strVal val="visible"/>
                                      </p:to>
                                    </p:set>
                                    <p:animEffect transition="in" filter="box(in)">
                                      <p:cBhvr>
                                        <p:cTn id="14" dur="500"/>
                                        <p:tgtEl>
                                          <p:spTgt spid="184345"/>
                                        </p:tgtEl>
                                      </p:cBhvr>
                                    </p:animEffect>
                                  </p:childTnLst>
                                </p:cTn>
                              </p:par>
                            </p:childTnLst>
                          </p:cTn>
                        </p:par>
                      </p:childTnLst>
                    </p:cTn>
                  </p:par>
                  <p:par>
                    <p:cTn id="15" fill="hold">
                      <p:stCondLst>
                        <p:cond delay="indefinite"/>
                      </p:stCondLst>
                      <p:childTnLst>
                        <p:par>
                          <p:cTn id="16" fill="hold">
                            <p:stCondLst>
                              <p:cond delay="0"/>
                            </p:stCondLst>
                            <p:childTnLst>
                              <p:par>
                                <p:cTn id="17" presetID="27" presetClass="entr" presetSubtype="0" fill="hold" grpId="0" nodeType="clickEffect">
                                  <p:stCondLst>
                                    <p:cond delay="0"/>
                                  </p:stCondLst>
                                  <p:iterate type="lt">
                                    <p:tmPct val="50000"/>
                                  </p:iterate>
                                  <p:childTnLst>
                                    <p:set>
                                      <p:cBhvr>
                                        <p:cTn id="18" dur="1" fill="hold">
                                          <p:stCondLst>
                                            <p:cond delay="0"/>
                                          </p:stCondLst>
                                        </p:cTn>
                                        <p:tgtEl>
                                          <p:spTgt spid="184346"/>
                                        </p:tgtEl>
                                        <p:attrNameLst>
                                          <p:attrName>style.visibility</p:attrName>
                                        </p:attrNameLst>
                                      </p:cBhvr>
                                      <p:to>
                                        <p:strVal val="visible"/>
                                      </p:to>
                                    </p:set>
                                    <p:anim calcmode="discrete" valueType="clr">
                                      <p:cBhvr override="childStyle">
                                        <p:cTn id="19" dur="80"/>
                                        <p:tgtEl>
                                          <p:spTgt spid="184346"/>
                                        </p:tgtEl>
                                        <p:attrNameLst>
                                          <p:attrName>style.color</p:attrName>
                                        </p:attrNameLst>
                                      </p:cBhvr>
                                      <p:tavLst>
                                        <p:tav tm="0">
                                          <p:val>
                                            <p:clrVal>
                                              <a:schemeClr val="accent2"/>
                                            </p:clrVal>
                                          </p:val>
                                        </p:tav>
                                        <p:tav tm="50000">
                                          <p:val>
                                            <p:clrVal>
                                              <a:schemeClr val="hlink"/>
                                            </p:clrVal>
                                          </p:val>
                                        </p:tav>
                                      </p:tavLst>
                                    </p:anim>
                                    <p:anim calcmode="discrete" valueType="clr">
                                      <p:cBhvr>
                                        <p:cTn id="20" dur="80"/>
                                        <p:tgtEl>
                                          <p:spTgt spid="184346"/>
                                        </p:tgtEl>
                                        <p:attrNameLst>
                                          <p:attrName>fillcolor</p:attrName>
                                        </p:attrNameLst>
                                      </p:cBhvr>
                                      <p:tavLst>
                                        <p:tav tm="0">
                                          <p:val>
                                            <p:clrVal>
                                              <a:schemeClr val="accent2"/>
                                            </p:clrVal>
                                          </p:val>
                                        </p:tav>
                                        <p:tav tm="50000">
                                          <p:val>
                                            <p:clrVal>
                                              <a:schemeClr val="hlink"/>
                                            </p:clrVal>
                                          </p:val>
                                        </p:tav>
                                      </p:tavLst>
                                    </p:anim>
                                    <p:set>
                                      <p:cBhvr>
                                        <p:cTn id="21" dur="80"/>
                                        <p:tgtEl>
                                          <p:spTgt spid="184346"/>
                                        </p:tgtEl>
                                        <p:attrNameLst>
                                          <p:attrName>fill.type</p:attrName>
                                        </p:attrNameLst>
                                      </p:cBhvr>
                                      <p:to>
                                        <p:strVal val="solid"/>
                                      </p:to>
                                    </p:set>
                                  </p:childTnLst>
                                </p:cTn>
                              </p:par>
                              <p:par>
                                <p:cTn id="22" presetID="27" presetClass="entr" presetSubtype="0" fill="hold" grpId="0" nodeType="withEffect">
                                  <p:stCondLst>
                                    <p:cond delay="0"/>
                                  </p:stCondLst>
                                  <p:iterate type="lt">
                                    <p:tmPct val="50000"/>
                                  </p:iterate>
                                  <p:childTnLst>
                                    <p:set>
                                      <p:cBhvr>
                                        <p:cTn id="23" dur="1" fill="hold">
                                          <p:stCondLst>
                                            <p:cond delay="0"/>
                                          </p:stCondLst>
                                        </p:cTn>
                                        <p:tgtEl>
                                          <p:spTgt spid="184347"/>
                                        </p:tgtEl>
                                        <p:attrNameLst>
                                          <p:attrName>style.visibility</p:attrName>
                                        </p:attrNameLst>
                                      </p:cBhvr>
                                      <p:to>
                                        <p:strVal val="visible"/>
                                      </p:to>
                                    </p:set>
                                    <p:anim calcmode="discrete" valueType="clr">
                                      <p:cBhvr override="childStyle">
                                        <p:cTn id="24" dur="80"/>
                                        <p:tgtEl>
                                          <p:spTgt spid="184347"/>
                                        </p:tgtEl>
                                        <p:attrNameLst>
                                          <p:attrName>style.color</p:attrName>
                                        </p:attrNameLst>
                                      </p:cBhvr>
                                      <p:tavLst>
                                        <p:tav tm="0">
                                          <p:val>
                                            <p:clrVal>
                                              <a:schemeClr val="accent2"/>
                                            </p:clrVal>
                                          </p:val>
                                        </p:tav>
                                        <p:tav tm="50000">
                                          <p:val>
                                            <p:clrVal>
                                              <a:schemeClr val="hlink"/>
                                            </p:clrVal>
                                          </p:val>
                                        </p:tav>
                                      </p:tavLst>
                                    </p:anim>
                                    <p:anim calcmode="discrete" valueType="clr">
                                      <p:cBhvr>
                                        <p:cTn id="25" dur="80"/>
                                        <p:tgtEl>
                                          <p:spTgt spid="184347"/>
                                        </p:tgtEl>
                                        <p:attrNameLst>
                                          <p:attrName>fillcolor</p:attrName>
                                        </p:attrNameLst>
                                      </p:cBhvr>
                                      <p:tavLst>
                                        <p:tav tm="0">
                                          <p:val>
                                            <p:clrVal>
                                              <a:schemeClr val="accent2"/>
                                            </p:clrVal>
                                          </p:val>
                                        </p:tav>
                                        <p:tav tm="50000">
                                          <p:val>
                                            <p:clrVal>
                                              <a:schemeClr val="hlink"/>
                                            </p:clrVal>
                                          </p:val>
                                        </p:tav>
                                      </p:tavLst>
                                    </p:anim>
                                    <p:set>
                                      <p:cBhvr>
                                        <p:cTn id="26" dur="80"/>
                                        <p:tgtEl>
                                          <p:spTgt spid="184347"/>
                                        </p:tgtEl>
                                        <p:attrNameLst>
                                          <p:attrName>fill.type</p:attrName>
                                        </p:attrNameLst>
                                      </p:cBhvr>
                                      <p:to>
                                        <p:strVal val="solid"/>
                                      </p:to>
                                    </p:set>
                                  </p:childTnLst>
                                </p:cTn>
                              </p:par>
                              <p:par>
                                <p:cTn id="27" presetID="27" presetClass="entr" presetSubtype="0" fill="hold" grpId="0" nodeType="withEffect">
                                  <p:stCondLst>
                                    <p:cond delay="0"/>
                                  </p:stCondLst>
                                  <p:iterate type="lt">
                                    <p:tmPct val="50000"/>
                                  </p:iterate>
                                  <p:childTnLst>
                                    <p:set>
                                      <p:cBhvr>
                                        <p:cTn id="28" dur="1" fill="hold">
                                          <p:stCondLst>
                                            <p:cond delay="0"/>
                                          </p:stCondLst>
                                        </p:cTn>
                                        <p:tgtEl>
                                          <p:spTgt spid="184355"/>
                                        </p:tgtEl>
                                        <p:attrNameLst>
                                          <p:attrName>style.visibility</p:attrName>
                                        </p:attrNameLst>
                                      </p:cBhvr>
                                      <p:to>
                                        <p:strVal val="visible"/>
                                      </p:to>
                                    </p:set>
                                    <p:anim calcmode="discrete" valueType="clr">
                                      <p:cBhvr override="childStyle">
                                        <p:cTn id="29" dur="80"/>
                                        <p:tgtEl>
                                          <p:spTgt spid="184355"/>
                                        </p:tgtEl>
                                        <p:attrNameLst>
                                          <p:attrName>style.color</p:attrName>
                                        </p:attrNameLst>
                                      </p:cBhvr>
                                      <p:tavLst>
                                        <p:tav tm="0">
                                          <p:val>
                                            <p:clrVal>
                                              <a:schemeClr val="accent2"/>
                                            </p:clrVal>
                                          </p:val>
                                        </p:tav>
                                        <p:tav tm="50000">
                                          <p:val>
                                            <p:clrVal>
                                              <a:schemeClr val="hlink"/>
                                            </p:clrVal>
                                          </p:val>
                                        </p:tav>
                                      </p:tavLst>
                                    </p:anim>
                                    <p:anim calcmode="discrete" valueType="clr">
                                      <p:cBhvr>
                                        <p:cTn id="30" dur="80"/>
                                        <p:tgtEl>
                                          <p:spTgt spid="184355"/>
                                        </p:tgtEl>
                                        <p:attrNameLst>
                                          <p:attrName>fillcolor</p:attrName>
                                        </p:attrNameLst>
                                      </p:cBhvr>
                                      <p:tavLst>
                                        <p:tav tm="0">
                                          <p:val>
                                            <p:clrVal>
                                              <a:schemeClr val="accent2"/>
                                            </p:clrVal>
                                          </p:val>
                                        </p:tav>
                                        <p:tav tm="50000">
                                          <p:val>
                                            <p:clrVal>
                                              <a:schemeClr val="hlink"/>
                                            </p:clrVal>
                                          </p:val>
                                        </p:tav>
                                      </p:tavLst>
                                    </p:anim>
                                    <p:set>
                                      <p:cBhvr>
                                        <p:cTn id="31" dur="80"/>
                                        <p:tgtEl>
                                          <p:spTgt spid="184355"/>
                                        </p:tgtEl>
                                        <p:attrNameLst>
                                          <p:attrName>fill.type</p:attrName>
                                        </p:attrNameLst>
                                      </p:cBhvr>
                                      <p:to>
                                        <p:strVal val="solid"/>
                                      </p:to>
                                    </p:set>
                                  </p:childTnLst>
                                </p:cTn>
                              </p:par>
                              <p:par>
                                <p:cTn id="32" presetID="27" presetClass="entr" presetSubtype="0" fill="hold" grpId="0" nodeType="withEffect">
                                  <p:stCondLst>
                                    <p:cond delay="0"/>
                                  </p:stCondLst>
                                  <p:iterate type="lt">
                                    <p:tmPct val="50000"/>
                                  </p:iterate>
                                  <p:childTnLst>
                                    <p:set>
                                      <p:cBhvr>
                                        <p:cTn id="33" dur="1" fill="hold">
                                          <p:stCondLst>
                                            <p:cond delay="0"/>
                                          </p:stCondLst>
                                        </p:cTn>
                                        <p:tgtEl>
                                          <p:spTgt spid="184348"/>
                                        </p:tgtEl>
                                        <p:attrNameLst>
                                          <p:attrName>style.visibility</p:attrName>
                                        </p:attrNameLst>
                                      </p:cBhvr>
                                      <p:to>
                                        <p:strVal val="visible"/>
                                      </p:to>
                                    </p:set>
                                    <p:anim calcmode="discrete" valueType="clr">
                                      <p:cBhvr override="childStyle">
                                        <p:cTn id="34" dur="80"/>
                                        <p:tgtEl>
                                          <p:spTgt spid="184348"/>
                                        </p:tgtEl>
                                        <p:attrNameLst>
                                          <p:attrName>style.color</p:attrName>
                                        </p:attrNameLst>
                                      </p:cBhvr>
                                      <p:tavLst>
                                        <p:tav tm="0">
                                          <p:val>
                                            <p:clrVal>
                                              <a:schemeClr val="accent2"/>
                                            </p:clrVal>
                                          </p:val>
                                        </p:tav>
                                        <p:tav tm="50000">
                                          <p:val>
                                            <p:clrVal>
                                              <a:schemeClr val="hlink"/>
                                            </p:clrVal>
                                          </p:val>
                                        </p:tav>
                                      </p:tavLst>
                                    </p:anim>
                                    <p:anim calcmode="discrete" valueType="clr">
                                      <p:cBhvr>
                                        <p:cTn id="35" dur="80"/>
                                        <p:tgtEl>
                                          <p:spTgt spid="184348"/>
                                        </p:tgtEl>
                                        <p:attrNameLst>
                                          <p:attrName>fillcolor</p:attrName>
                                        </p:attrNameLst>
                                      </p:cBhvr>
                                      <p:tavLst>
                                        <p:tav tm="0">
                                          <p:val>
                                            <p:clrVal>
                                              <a:schemeClr val="accent2"/>
                                            </p:clrVal>
                                          </p:val>
                                        </p:tav>
                                        <p:tav tm="50000">
                                          <p:val>
                                            <p:clrVal>
                                              <a:schemeClr val="hlink"/>
                                            </p:clrVal>
                                          </p:val>
                                        </p:tav>
                                      </p:tavLst>
                                    </p:anim>
                                    <p:set>
                                      <p:cBhvr>
                                        <p:cTn id="36" dur="80"/>
                                        <p:tgtEl>
                                          <p:spTgt spid="184348"/>
                                        </p:tgtEl>
                                        <p:attrNameLst>
                                          <p:attrName>fill.type</p:attrName>
                                        </p:attrNameLst>
                                      </p:cBhvr>
                                      <p:to>
                                        <p:strVal val="solid"/>
                                      </p:to>
                                    </p:set>
                                  </p:childTnLst>
                                </p:cTn>
                              </p:par>
                            </p:childTnLst>
                          </p:cTn>
                        </p:par>
                      </p:childTnLst>
                    </p:cTn>
                  </p:par>
                  <p:par>
                    <p:cTn id="37" fill="hold">
                      <p:stCondLst>
                        <p:cond delay="indefinite"/>
                      </p:stCondLst>
                      <p:childTnLst>
                        <p:par>
                          <p:cTn id="38" fill="hold">
                            <p:stCondLst>
                              <p:cond delay="0"/>
                            </p:stCondLst>
                            <p:childTnLst>
                              <p:par>
                                <p:cTn id="39" presetID="27" presetClass="entr" presetSubtype="0" fill="hold" grpId="0" nodeType="clickEffect">
                                  <p:stCondLst>
                                    <p:cond delay="0"/>
                                  </p:stCondLst>
                                  <p:iterate type="lt">
                                    <p:tmPct val="50000"/>
                                  </p:iterate>
                                  <p:childTnLst>
                                    <p:set>
                                      <p:cBhvr>
                                        <p:cTn id="40" dur="1" fill="hold">
                                          <p:stCondLst>
                                            <p:cond delay="0"/>
                                          </p:stCondLst>
                                        </p:cTn>
                                        <p:tgtEl>
                                          <p:spTgt spid="184349"/>
                                        </p:tgtEl>
                                        <p:attrNameLst>
                                          <p:attrName>style.visibility</p:attrName>
                                        </p:attrNameLst>
                                      </p:cBhvr>
                                      <p:to>
                                        <p:strVal val="visible"/>
                                      </p:to>
                                    </p:set>
                                    <p:anim calcmode="discrete" valueType="clr">
                                      <p:cBhvr override="childStyle">
                                        <p:cTn id="41" dur="80"/>
                                        <p:tgtEl>
                                          <p:spTgt spid="184349"/>
                                        </p:tgtEl>
                                        <p:attrNameLst>
                                          <p:attrName>style.color</p:attrName>
                                        </p:attrNameLst>
                                      </p:cBhvr>
                                      <p:tavLst>
                                        <p:tav tm="0">
                                          <p:val>
                                            <p:clrVal>
                                              <a:schemeClr val="accent2"/>
                                            </p:clrVal>
                                          </p:val>
                                        </p:tav>
                                        <p:tav tm="50000">
                                          <p:val>
                                            <p:clrVal>
                                              <a:schemeClr val="hlink"/>
                                            </p:clrVal>
                                          </p:val>
                                        </p:tav>
                                      </p:tavLst>
                                    </p:anim>
                                    <p:anim calcmode="discrete" valueType="clr">
                                      <p:cBhvr>
                                        <p:cTn id="42" dur="80"/>
                                        <p:tgtEl>
                                          <p:spTgt spid="184349"/>
                                        </p:tgtEl>
                                        <p:attrNameLst>
                                          <p:attrName>fillcolor</p:attrName>
                                        </p:attrNameLst>
                                      </p:cBhvr>
                                      <p:tavLst>
                                        <p:tav tm="0">
                                          <p:val>
                                            <p:clrVal>
                                              <a:schemeClr val="accent2"/>
                                            </p:clrVal>
                                          </p:val>
                                        </p:tav>
                                        <p:tav tm="50000">
                                          <p:val>
                                            <p:clrVal>
                                              <a:schemeClr val="hlink"/>
                                            </p:clrVal>
                                          </p:val>
                                        </p:tav>
                                      </p:tavLst>
                                    </p:anim>
                                    <p:set>
                                      <p:cBhvr>
                                        <p:cTn id="43" dur="80"/>
                                        <p:tgtEl>
                                          <p:spTgt spid="184349"/>
                                        </p:tgtEl>
                                        <p:attrNameLst>
                                          <p:attrName>fill.type</p:attrName>
                                        </p:attrNameLst>
                                      </p:cBhvr>
                                      <p:to>
                                        <p:strVal val="solid"/>
                                      </p:to>
                                    </p:set>
                                  </p:childTnLst>
                                </p:cTn>
                              </p:par>
                              <p:par>
                                <p:cTn id="44" presetID="27" presetClass="entr" presetSubtype="0" fill="hold" grpId="0" nodeType="withEffect">
                                  <p:stCondLst>
                                    <p:cond delay="0"/>
                                  </p:stCondLst>
                                  <p:iterate type="lt">
                                    <p:tmPct val="50000"/>
                                  </p:iterate>
                                  <p:childTnLst>
                                    <p:set>
                                      <p:cBhvr>
                                        <p:cTn id="45" dur="1" fill="hold">
                                          <p:stCondLst>
                                            <p:cond delay="0"/>
                                          </p:stCondLst>
                                        </p:cTn>
                                        <p:tgtEl>
                                          <p:spTgt spid="184350"/>
                                        </p:tgtEl>
                                        <p:attrNameLst>
                                          <p:attrName>style.visibility</p:attrName>
                                        </p:attrNameLst>
                                      </p:cBhvr>
                                      <p:to>
                                        <p:strVal val="visible"/>
                                      </p:to>
                                    </p:set>
                                    <p:anim calcmode="discrete" valueType="clr">
                                      <p:cBhvr override="childStyle">
                                        <p:cTn id="46" dur="80"/>
                                        <p:tgtEl>
                                          <p:spTgt spid="184350"/>
                                        </p:tgtEl>
                                        <p:attrNameLst>
                                          <p:attrName>style.color</p:attrName>
                                        </p:attrNameLst>
                                      </p:cBhvr>
                                      <p:tavLst>
                                        <p:tav tm="0">
                                          <p:val>
                                            <p:clrVal>
                                              <a:schemeClr val="accent2"/>
                                            </p:clrVal>
                                          </p:val>
                                        </p:tav>
                                        <p:tav tm="50000">
                                          <p:val>
                                            <p:clrVal>
                                              <a:schemeClr val="hlink"/>
                                            </p:clrVal>
                                          </p:val>
                                        </p:tav>
                                      </p:tavLst>
                                    </p:anim>
                                    <p:anim calcmode="discrete" valueType="clr">
                                      <p:cBhvr>
                                        <p:cTn id="47" dur="80"/>
                                        <p:tgtEl>
                                          <p:spTgt spid="184350"/>
                                        </p:tgtEl>
                                        <p:attrNameLst>
                                          <p:attrName>fillcolor</p:attrName>
                                        </p:attrNameLst>
                                      </p:cBhvr>
                                      <p:tavLst>
                                        <p:tav tm="0">
                                          <p:val>
                                            <p:clrVal>
                                              <a:schemeClr val="accent2"/>
                                            </p:clrVal>
                                          </p:val>
                                        </p:tav>
                                        <p:tav tm="50000">
                                          <p:val>
                                            <p:clrVal>
                                              <a:schemeClr val="hlink"/>
                                            </p:clrVal>
                                          </p:val>
                                        </p:tav>
                                      </p:tavLst>
                                    </p:anim>
                                    <p:set>
                                      <p:cBhvr>
                                        <p:cTn id="48" dur="80"/>
                                        <p:tgtEl>
                                          <p:spTgt spid="184350"/>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5" grpId="0" bldLvl="0" animBg="1"/>
      <p:bldP spid="184346" grpId="0" bldLvl="0" animBg="1"/>
      <p:bldP spid="184347" grpId="0" bldLvl="0" animBg="1"/>
      <p:bldP spid="184348" grpId="0" bldLvl="0" animBg="1"/>
      <p:bldP spid="184349" grpId="0" bldLvl="0" animBg="1"/>
      <p:bldP spid="184350" grpId="0" bldLvl="0" animBg="1"/>
      <p:bldP spid="184355"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2"/>
          <p:cNvSpPr>
            <a:spLocks noGrp="1" noChangeArrowheads="1"/>
          </p:cNvSpPr>
          <p:nvPr>
            <p:ph type="title" idx="4294967295"/>
          </p:nvPr>
        </p:nvSpPr>
        <p:spPr>
          <a:xfrm>
            <a:off x="0" y="189230"/>
            <a:ext cx="8956675" cy="2720340"/>
          </a:xfrm>
        </p:spPr>
        <p:txBody>
          <a:bodyPr>
            <a:noAutofit/>
          </a:bodyPr>
          <a:lstStyle/>
          <a:p>
            <a:pPr eaLnBrk="1" hangingPunct="1">
              <a:lnSpc>
                <a:spcPct val="120000"/>
              </a:lnSpc>
              <a:defRPr/>
            </a:pP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8</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zh-CN" altLang="en-US" sz="2400" b="1"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江苏卷，</a:t>
            </a:r>
            <a:r>
              <a:rPr lang="en-US" altLang="zh-CN" sz="2400" b="1" dirty="0">
                <a:solidFill>
                  <a:srgbClr val="0000CC"/>
                </a:solidFill>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13</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如图是反射弧的模式图</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b</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c</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d</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e</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表示反射弧的组成部分，</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Ⅰ</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Ⅱ</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表示突触的组成部分</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，有关说法正确的是</a:t>
            </a:r>
            <a:b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．正常机体内兴奋在反射弧中的传导是单向的</a:t>
            </a:r>
            <a:b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B</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．切断</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d</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、刺激</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b</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，不会引起效应器收缩</a:t>
            </a:r>
            <a:b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C</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．兴奋在结构</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c</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和结构</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b</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的传导速度相同</a:t>
            </a:r>
            <a:b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D</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en-US" altLang="zh-CN"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Ⅱ</a:t>
            </a:r>
            <a:r>
              <a:rPr lang="zh-CN" altLang="en-US" sz="2400" b="1" dirty="0">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处发生的信号变化是电信号→化学信号→电信号</a:t>
            </a:r>
          </a:p>
        </p:txBody>
      </p:sp>
      <p:pic>
        <p:nvPicPr>
          <p:cNvPr id="23555" name="Picture 10" descr="758.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2786380" y="2909570"/>
            <a:ext cx="5980430" cy="384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3067" name="Rectangle 11"/>
          <p:cNvSpPr>
            <a:spLocks noChangeArrowheads="1"/>
          </p:cNvSpPr>
          <p:nvPr/>
        </p:nvSpPr>
        <p:spPr bwMode="auto">
          <a:xfrm>
            <a:off x="8202295" y="963295"/>
            <a:ext cx="75438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US" altLang="zh-CN" sz="4800" b="1">
                <a:solidFill>
                  <a:srgbClr val="FF0000"/>
                </a:solidFill>
                <a:effectLst>
                  <a:outerShdw blurRad="38100" dist="38100" dir="2700000" algn="tl">
                    <a:srgbClr val="C0C0C0"/>
                  </a:outerShdw>
                </a:effectLst>
              </a:rPr>
              <a:t>A</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3067"/>
                                        </p:tgtEl>
                                        <p:attrNameLst>
                                          <p:attrName>style.visibility</p:attrName>
                                        </p:attrNameLst>
                                      </p:cBhvr>
                                      <p:to>
                                        <p:strVal val="visible"/>
                                      </p:to>
                                    </p:set>
                                    <p:animEffect transition="in" filter="box(in)">
                                      <p:cBhvr>
                                        <p:cTn id="7" dur="500"/>
                                        <p:tgtEl>
                                          <p:spTgt spid="1730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06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ChangeArrowheads="1"/>
          </p:cNvSpPr>
          <p:nvPr/>
        </p:nvSpPr>
        <p:spPr bwMode="auto">
          <a:xfrm>
            <a:off x="215900" y="405130"/>
            <a:ext cx="8979535" cy="43103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800" b="1">
                <a:solidFill>
                  <a:srgbClr val="000000"/>
                </a:solidFill>
                <a:latin typeface="宋体" panose="02010600030101010101" pitchFamily="2" charset="-122"/>
              </a:rPr>
              <a:t>2.</a:t>
            </a:r>
            <a:r>
              <a:rPr lang="zh-CN" altLang="en-US" sz="2800" b="1">
                <a:solidFill>
                  <a:srgbClr val="000000"/>
                </a:solidFill>
                <a:latin typeface="宋体" panose="02010600030101010101" pitchFamily="2" charset="-122"/>
              </a:rPr>
              <a:t>结构基础</a:t>
            </a:r>
          </a:p>
          <a:p>
            <a:pPr eaLnBrk="1" hangingPunct="1">
              <a:lnSpc>
                <a:spcPct val="140000"/>
              </a:lnSpc>
              <a:spcBef>
                <a:spcPct val="0"/>
              </a:spcBef>
              <a:buClrTx/>
              <a:buSzTx/>
              <a:buFontTx/>
              <a:buNone/>
            </a:pPr>
            <a:r>
              <a:rPr lang="zh-CN" altLang="en-US" sz="2800" b="1">
                <a:solidFill>
                  <a:srgbClr val="000000"/>
                </a:solidFill>
                <a:latin typeface="宋体" panose="02010600030101010101" pitchFamily="2" charset="-122"/>
              </a:rPr>
              <a:t>  反射的结构基础是</a:t>
            </a:r>
            <a:r>
              <a:rPr lang="zh-CN" altLang="en-US" sz="2800" b="1" u="sng">
                <a:solidFill>
                  <a:srgbClr val="000000"/>
                </a:solidFill>
                <a:latin typeface="宋体" panose="02010600030101010101" pitchFamily="2" charset="-122"/>
              </a:rPr>
              <a:t>       </a:t>
            </a:r>
            <a:r>
              <a:rPr lang="zh-CN" altLang="en-US" sz="2800" b="1">
                <a:solidFill>
                  <a:srgbClr val="000000"/>
                </a:solidFill>
                <a:latin typeface="宋体" panose="02010600030101010101" pitchFamily="2" charset="-122"/>
              </a:rPr>
              <a:t>，包括</a:t>
            </a:r>
            <a:r>
              <a:rPr lang="zh-CN" altLang="en-US" sz="2800" b="1" u="sng">
                <a:solidFill>
                  <a:srgbClr val="000000"/>
                </a:solidFill>
                <a:latin typeface="宋体" panose="02010600030101010101" pitchFamily="2" charset="-122"/>
              </a:rPr>
              <a:t>      </a:t>
            </a:r>
            <a:r>
              <a:rPr lang="zh-CN" altLang="en-US" sz="2800" b="1">
                <a:solidFill>
                  <a:srgbClr val="000000"/>
                </a:solidFill>
                <a:latin typeface="宋体" panose="02010600030101010101" pitchFamily="2" charset="-122"/>
              </a:rPr>
              <a:t>（起感</a:t>
            </a:r>
          </a:p>
          <a:p>
            <a:pPr eaLnBrk="1" hangingPunct="1">
              <a:lnSpc>
                <a:spcPct val="140000"/>
              </a:lnSpc>
              <a:spcBef>
                <a:spcPct val="0"/>
              </a:spcBef>
              <a:buClrTx/>
              <a:buSzTx/>
              <a:buFontTx/>
              <a:buNone/>
            </a:pPr>
            <a:r>
              <a:rPr lang="zh-CN" altLang="en-US" sz="2800" b="1">
                <a:solidFill>
                  <a:srgbClr val="000000"/>
                </a:solidFill>
                <a:latin typeface="宋体" panose="02010600030101010101" pitchFamily="2" charset="-122"/>
              </a:rPr>
              <a:t>  受作用）、 </a:t>
            </a:r>
            <a:r>
              <a:rPr lang="zh-CN" altLang="en-US" sz="2800" b="1" u="sng">
                <a:solidFill>
                  <a:srgbClr val="000000"/>
                </a:solidFill>
                <a:latin typeface="宋体" panose="02010600030101010101" pitchFamily="2" charset="-122"/>
              </a:rPr>
              <a:t>       </a:t>
            </a:r>
            <a:r>
              <a:rPr lang="zh-CN" altLang="en-US" sz="2800" b="1">
                <a:solidFill>
                  <a:srgbClr val="000000"/>
                </a:solidFill>
                <a:latin typeface="宋体" panose="02010600030101010101" pitchFamily="2" charset="-122"/>
              </a:rPr>
              <a:t>（把兴奋向中枢传递）、</a:t>
            </a:r>
          </a:p>
          <a:p>
            <a:pPr eaLnBrk="1" hangingPunct="1">
              <a:lnSpc>
                <a:spcPct val="140000"/>
              </a:lnSpc>
              <a:spcBef>
                <a:spcPct val="0"/>
              </a:spcBef>
              <a:buClrTx/>
              <a:buSzTx/>
              <a:buFontTx/>
              <a:buNone/>
            </a:pPr>
            <a:r>
              <a:rPr lang="zh-CN" altLang="en-US" sz="2800" b="1">
                <a:solidFill>
                  <a:srgbClr val="000000"/>
                </a:solidFill>
                <a:latin typeface="宋体" panose="02010600030101010101" pitchFamily="2" charset="-122"/>
              </a:rPr>
              <a:t>  </a:t>
            </a:r>
            <a:r>
              <a:rPr lang="zh-CN" altLang="en-US" sz="2800" b="1" u="sng">
                <a:solidFill>
                  <a:srgbClr val="000000"/>
                </a:solidFill>
                <a:latin typeface="宋体" panose="02010600030101010101" pitchFamily="2" charset="-122"/>
              </a:rPr>
              <a:t>         </a:t>
            </a:r>
            <a:r>
              <a:rPr lang="zh-CN" altLang="en-US" sz="2800" b="1">
                <a:solidFill>
                  <a:srgbClr val="000000"/>
                </a:solidFill>
                <a:latin typeface="宋体" panose="02010600030101010101" pitchFamily="2" charset="-122"/>
              </a:rPr>
              <a:t>（对信息进行分析处理）、</a:t>
            </a:r>
          </a:p>
          <a:p>
            <a:pPr eaLnBrk="1" hangingPunct="1">
              <a:lnSpc>
                <a:spcPct val="140000"/>
              </a:lnSpc>
              <a:spcBef>
                <a:spcPct val="0"/>
              </a:spcBef>
              <a:buClrTx/>
              <a:buSzTx/>
              <a:buFontTx/>
              <a:buNone/>
            </a:pPr>
            <a:r>
              <a:rPr lang="zh-CN" altLang="en-US" sz="2800" b="1">
                <a:solidFill>
                  <a:srgbClr val="000000"/>
                </a:solidFill>
                <a:latin typeface="宋体" panose="02010600030101010101" pitchFamily="2" charset="-122"/>
              </a:rPr>
              <a:t> （把兴奋传递出去）、 </a:t>
            </a:r>
            <a:r>
              <a:rPr lang="zh-CN" altLang="en-US" sz="2800" b="1" u="sng">
                <a:solidFill>
                  <a:srgbClr val="000000"/>
                </a:solidFill>
                <a:latin typeface="宋体" panose="02010600030101010101" pitchFamily="2" charset="-122"/>
              </a:rPr>
              <a:t>     </a:t>
            </a:r>
            <a:r>
              <a:rPr lang="zh-CN" altLang="en-US" sz="2800" b="1">
                <a:solidFill>
                  <a:srgbClr val="000000"/>
                </a:solidFill>
                <a:latin typeface="宋体" panose="02010600030101010101" pitchFamily="2" charset="-122"/>
              </a:rPr>
              <a:t>（由传出神经末梢</a:t>
            </a:r>
          </a:p>
          <a:p>
            <a:pPr eaLnBrk="1" hangingPunct="1">
              <a:lnSpc>
                <a:spcPct val="140000"/>
              </a:lnSpc>
              <a:spcBef>
                <a:spcPct val="0"/>
              </a:spcBef>
              <a:buClrTx/>
              <a:buSzTx/>
              <a:buFontTx/>
              <a:buNone/>
            </a:pPr>
            <a:r>
              <a:rPr lang="zh-CN" altLang="en-US" sz="2800" b="1">
                <a:solidFill>
                  <a:srgbClr val="000000"/>
                </a:solidFill>
                <a:latin typeface="宋体" panose="02010600030101010101" pitchFamily="2" charset="-122"/>
              </a:rPr>
              <a:t>  及与其所支配的</a:t>
            </a:r>
            <a:r>
              <a:rPr lang="zh-CN" altLang="en-US" sz="2800" b="1" u="sng">
                <a:solidFill>
                  <a:srgbClr val="000000"/>
                </a:solidFill>
                <a:latin typeface="宋体" panose="02010600030101010101" pitchFamily="2" charset="-122"/>
              </a:rPr>
              <a:t>     </a:t>
            </a:r>
            <a:r>
              <a:rPr lang="zh-CN" altLang="en-US" sz="2800" b="1">
                <a:solidFill>
                  <a:srgbClr val="000000"/>
                </a:solidFill>
                <a:latin typeface="宋体" panose="02010600030101010101" pitchFamily="2" charset="-122"/>
              </a:rPr>
              <a:t>或腺体所组成）五个部分组成。</a:t>
            </a:r>
          </a:p>
          <a:p>
            <a:pPr eaLnBrk="1" hangingPunct="1">
              <a:lnSpc>
                <a:spcPct val="140000"/>
              </a:lnSpc>
              <a:spcBef>
                <a:spcPct val="0"/>
              </a:spcBef>
              <a:buClrTx/>
              <a:buSzTx/>
              <a:buFontTx/>
              <a:buNone/>
            </a:pPr>
            <a:r>
              <a:rPr lang="zh-CN" altLang="en-US" sz="2800" b="1">
                <a:solidFill>
                  <a:srgbClr val="000000"/>
                </a:solidFill>
                <a:latin typeface="仿宋_GB2312" pitchFamily="49" charset="-122"/>
                <a:ea typeface="仿宋_GB2312" pitchFamily="49" charset="-122"/>
              </a:rPr>
              <a:t>       </a:t>
            </a:r>
            <a:r>
              <a:rPr lang="zh-CN" altLang="en-US" sz="2800" b="1">
                <a:solidFill>
                  <a:srgbClr val="000000"/>
                </a:solidFill>
                <a:latin typeface="宋体" panose="02010600030101010101" pitchFamily="2" charset="-122"/>
              </a:rPr>
              <a:t>        </a:t>
            </a:r>
            <a:endParaRPr lang="zh-CN" altLang="en-US" sz="2800" b="1">
              <a:solidFill>
                <a:srgbClr val="000000"/>
              </a:solidFill>
              <a:latin typeface="楷体_GB2312" pitchFamily="49" charset="-122"/>
              <a:ea typeface="楷体_GB2312" pitchFamily="49" charset="-122"/>
            </a:endParaRPr>
          </a:p>
        </p:txBody>
      </p:sp>
      <p:sp>
        <p:nvSpPr>
          <p:cNvPr id="6147" name="Rectangle 3"/>
          <p:cNvSpPr>
            <a:spLocks noChangeArrowheads="1"/>
          </p:cNvSpPr>
          <p:nvPr/>
        </p:nvSpPr>
        <p:spPr bwMode="auto">
          <a:xfrm>
            <a:off x="611505" y="4724400"/>
            <a:ext cx="959485" cy="1322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4000" b="1">
                <a:solidFill>
                  <a:srgbClr val="CC00CC"/>
                </a:solidFill>
              </a:rPr>
              <a:t>辨析</a:t>
            </a:r>
          </a:p>
        </p:txBody>
      </p:sp>
      <p:sp>
        <p:nvSpPr>
          <p:cNvPr id="3076" name="Rectangle 4"/>
          <p:cNvSpPr>
            <a:spLocks noChangeArrowheads="1"/>
          </p:cNvSpPr>
          <p:nvPr/>
        </p:nvSpPr>
        <p:spPr bwMode="auto">
          <a:xfrm>
            <a:off x="3708400" y="1125538"/>
            <a:ext cx="273526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3300"/>
                </a:solidFill>
              </a:rPr>
              <a:t>反射弧</a:t>
            </a:r>
          </a:p>
        </p:txBody>
      </p:sp>
      <p:sp>
        <p:nvSpPr>
          <p:cNvPr id="3077" name="Rectangle 5"/>
          <p:cNvSpPr>
            <a:spLocks noChangeArrowheads="1"/>
          </p:cNvSpPr>
          <p:nvPr/>
        </p:nvSpPr>
        <p:spPr bwMode="auto">
          <a:xfrm>
            <a:off x="5867400" y="1125538"/>
            <a:ext cx="2449513"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3300"/>
                </a:solidFill>
              </a:rPr>
              <a:t>感受器</a:t>
            </a:r>
          </a:p>
        </p:txBody>
      </p:sp>
      <p:sp>
        <p:nvSpPr>
          <p:cNvPr id="3078" name="Rectangle 6"/>
          <p:cNvSpPr>
            <a:spLocks noChangeArrowheads="1"/>
          </p:cNvSpPr>
          <p:nvPr/>
        </p:nvSpPr>
        <p:spPr bwMode="auto">
          <a:xfrm>
            <a:off x="2411413" y="1700213"/>
            <a:ext cx="28813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3300"/>
                </a:solidFill>
              </a:rPr>
              <a:t>传入神经</a:t>
            </a:r>
          </a:p>
        </p:txBody>
      </p:sp>
      <p:sp>
        <p:nvSpPr>
          <p:cNvPr id="3079" name="Rectangle 7"/>
          <p:cNvSpPr>
            <a:spLocks noChangeArrowheads="1"/>
          </p:cNvSpPr>
          <p:nvPr/>
        </p:nvSpPr>
        <p:spPr bwMode="auto">
          <a:xfrm>
            <a:off x="827088" y="2276475"/>
            <a:ext cx="26654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3300"/>
                </a:solidFill>
              </a:rPr>
              <a:t>神经中枢</a:t>
            </a:r>
          </a:p>
        </p:txBody>
      </p:sp>
      <p:sp>
        <p:nvSpPr>
          <p:cNvPr id="3080" name="Rectangle 8"/>
          <p:cNvSpPr>
            <a:spLocks noChangeArrowheads="1"/>
          </p:cNvSpPr>
          <p:nvPr/>
        </p:nvSpPr>
        <p:spPr bwMode="auto">
          <a:xfrm>
            <a:off x="6443663" y="2276475"/>
            <a:ext cx="2449512"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3300"/>
                </a:solidFill>
              </a:rPr>
              <a:t>传出神经</a:t>
            </a:r>
          </a:p>
        </p:txBody>
      </p:sp>
      <p:sp>
        <p:nvSpPr>
          <p:cNvPr id="6153" name="Line 9"/>
          <p:cNvSpPr>
            <a:spLocks noChangeShapeType="1"/>
          </p:cNvSpPr>
          <p:nvPr/>
        </p:nvSpPr>
        <p:spPr bwMode="auto">
          <a:xfrm>
            <a:off x="6516688" y="2781300"/>
            <a:ext cx="15113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3082" name="Rectangle 10"/>
          <p:cNvSpPr>
            <a:spLocks noChangeArrowheads="1"/>
          </p:cNvSpPr>
          <p:nvPr/>
        </p:nvSpPr>
        <p:spPr bwMode="auto">
          <a:xfrm>
            <a:off x="4138613" y="2971800"/>
            <a:ext cx="20891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3300"/>
                </a:solidFill>
              </a:rPr>
              <a:t>效应器</a:t>
            </a:r>
          </a:p>
        </p:txBody>
      </p:sp>
      <p:sp>
        <p:nvSpPr>
          <p:cNvPr id="3083" name="Rectangle 11"/>
          <p:cNvSpPr>
            <a:spLocks noChangeArrowheads="1"/>
          </p:cNvSpPr>
          <p:nvPr/>
        </p:nvSpPr>
        <p:spPr bwMode="auto">
          <a:xfrm>
            <a:off x="3267075" y="3556635"/>
            <a:ext cx="87249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3300"/>
                </a:solidFill>
              </a:rPr>
              <a:t>肌肉</a:t>
            </a:r>
          </a:p>
        </p:txBody>
      </p:sp>
      <p:sp>
        <p:nvSpPr>
          <p:cNvPr id="3084" name="Rectangle 12"/>
          <p:cNvSpPr>
            <a:spLocks noChangeArrowheads="1"/>
          </p:cNvSpPr>
          <p:nvPr/>
        </p:nvSpPr>
        <p:spPr bwMode="auto">
          <a:xfrm>
            <a:off x="1373505" y="4478020"/>
            <a:ext cx="5969000"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b="1">
                <a:solidFill>
                  <a:srgbClr val="000000"/>
                </a:solidFill>
              </a:rPr>
              <a:t>感受器和效应器</a:t>
            </a:r>
          </a:p>
          <a:p>
            <a:pPr eaLnBrk="1" hangingPunct="1">
              <a:spcBef>
                <a:spcPct val="0"/>
              </a:spcBef>
              <a:buClrTx/>
              <a:buSzTx/>
              <a:buFontTx/>
              <a:buNone/>
            </a:pPr>
            <a:endParaRPr lang="zh-CN" altLang="en-US" b="1">
              <a:solidFill>
                <a:srgbClr val="000000"/>
              </a:solidFill>
            </a:endParaRPr>
          </a:p>
          <a:p>
            <a:pPr eaLnBrk="1" hangingPunct="1">
              <a:spcBef>
                <a:spcPct val="0"/>
              </a:spcBef>
              <a:buClrTx/>
              <a:buSzTx/>
              <a:buFontTx/>
              <a:buNone/>
            </a:pPr>
            <a:r>
              <a:rPr lang="zh-CN" altLang="en-US" b="1" dirty="0">
                <a:sym typeface="+mn-ea"/>
              </a:rPr>
              <a:t>神经中枢 和  中枢神经（系统）</a:t>
            </a:r>
            <a:endParaRPr lang="zh-CN" altLang="en-US" b="1">
              <a:solidFill>
                <a:srgbClr val="000000"/>
              </a:solidFill>
            </a:endParaRPr>
          </a:p>
        </p:txBody>
      </p:sp>
      <p:sp>
        <p:nvSpPr>
          <p:cNvPr id="203780" name="左大括号 203779"/>
          <p:cNvSpPr/>
          <p:nvPr/>
        </p:nvSpPr>
        <p:spPr>
          <a:xfrm>
            <a:off x="6931025" y="4928870"/>
            <a:ext cx="264160" cy="1649730"/>
          </a:xfrm>
          <a:prstGeom prst="leftBrace">
            <a:avLst>
              <a:gd name="adj1" fmla="val 66592"/>
              <a:gd name="adj2" fmla="val 50000"/>
            </a:avLst>
          </a:prstGeom>
          <a:noFill/>
          <a:ln w="38100" cap="flat" cmpd="sng">
            <a:solidFill>
              <a:schemeClr val="tx1"/>
            </a:solidFill>
            <a:prstDash val="solid"/>
            <a:round/>
            <a:headEnd type="none" w="med" len="med"/>
            <a:tailEnd type="none" w="med" len="med"/>
          </a:ln>
        </p:spPr>
        <p:txBody>
          <a:bodyPr anchor="t"/>
          <a:lstStyle/>
          <a:p>
            <a:pPr eaLnBrk="0" hangingPunct="0"/>
            <a:endParaRPr lang="zh-CN" altLang="en-US" sz="1800" b="0">
              <a:latin typeface="Arial" panose="020B0604020202020204" pitchFamily="34" charset="0"/>
              <a:ea typeface="宋体" panose="02010600030101010101" pitchFamily="2" charset="-122"/>
            </a:endParaRPr>
          </a:p>
        </p:txBody>
      </p:sp>
      <p:sp>
        <p:nvSpPr>
          <p:cNvPr id="203778" name="文本框 203777"/>
          <p:cNvSpPr txBox="1"/>
          <p:nvPr/>
        </p:nvSpPr>
        <p:spPr>
          <a:xfrm>
            <a:off x="7109778" y="4715510"/>
            <a:ext cx="990600" cy="645160"/>
          </a:xfrm>
          <a:prstGeom prst="rect">
            <a:avLst/>
          </a:prstGeom>
          <a:noFill/>
          <a:ln w="9525">
            <a:noFill/>
          </a:ln>
        </p:spPr>
        <p:txBody>
          <a:bodyPr anchor="t">
            <a:spAutoFit/>
          </a:bodyPr>
          <a:lstStyle/>
          <a:p>
            <a:pPr>
              <a:spcBef>
                <a:spcPct val="50000"/>
              </a:spcBef>
              <a:buClrTx/>
            </a:pPr>
            <a:r>
              <a:rPr lang="zh-CN" altLang="en-US" sz="3600" dirty="0">
                <a:solidFill>
                  <a:srgbClr val="9900FF"/>
                </a:solidFill>
                <a:latin typeface="Times New Roman" panose="02020603050405020304" pitchFamily="18" charset="0"/>
                <a:ea typeface="黑体" panose="02010609060101010101" pitchFamily="49" charset="-122"/>
              </a:rPr>
              <a:t>脑</a:t>
            </a:r>
          </a:p>
        </p:txBody>
      </p:sp>
      <p:sp>
        <p:nvSpPr>
          <p:cNvPr id="203779" name="文本框 203778"/>
          <p:cNvSpPr txBox="1"/>
          <p:nvPr/>
        </p:nvSpPr>
        <p:spPr>
          <a:xfrm>
            <a:off x="7110095" y="5843270"/>
            <a:ext cx="2106295" cy="1014730"/>
          </a:xfrm>
          <a:prstGeom prst="rect">
            <a:avLst/>
          </a:prstGeom>
          <a:noFill/>
          <a:ln w="9525">
            <a:noFill/>
          </a:ln>
        </p:spPr>
        <p:txBody>
          <a:bodyPr wrap="square" anchor="t">
            <a:spAutoFit/>
          </a:bodyPr>
          <a:lstStyle/>
          <a:p>
            <a:pPr>
              <a:spcBef>
                <a:spcPct val="50000"/>
              </a:spcBef>
              <a:buClrTx/>
            </a:pPr>
            <a:r>
              <a:rPr lang="zh-CN" altLang="en-US" sz="3600" dirty="0">
                <a:solidFill>
                  <a:srgbClr val="9900FF"/>
                </a:solidFill>
                <a:latin typeface="Times New Roman" panose="02020603050405020304" pitchFamily="18" charset="0"/>
                <a:ea typeface="黑体" panose="02010609060101010101" pitchFamily="49" charset="-122"/>
              </a:rPr>
              <a:t>脊髓</a:t>
            </a:r>
            <a:r>
              <a:rPr lang="zh-CN" altLang="en-US" sz="2400" dirty="0">
                <a:solidFill>
                  <a:srgbClr val="9900FF"/>
                </a:solidFill>
                <a:latin typeface="Times New Roman" panose="02020603050405020304" pitchFamily="18" charset="0"/>
                <a:ea typeface="黑体" panose="02010609060101010101" pitchFamily="49" charset="-122"/>
              </a:rPr>
              <a:t>（控制运动）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6"/>
                                        </p:tgtEl>
                                        <p:attrNameLst>
                                          <p:attrName>style.visibility</p:attrName>
                                        </p:attrNameLst>
                                      </p:cBhvr>
                                      <p:to>
                                        <p:strVal val="visible"/>
                                      </p:to>
                                    </p:set>
                                    <p:animEffect transition="in" filter="box(in)">
                                      <p:cBhvr>
                                        <p:cTn id="7" dur="500"/>
                                        <p:tgtEl>
                                          <p:spTgt spid="3076"/>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077"/>
                                        </p:tgtEl>
                                        <p:attrNameLst>
                                          <p:attrName>style.visibility</p:attrName>
                                        </p:attrNameLst>
                                      </p:cBhvr>
                                      <p:to>
                                        <p:strVal val="visible"/>
                                      </p:to>
                                    </p:set>
                                    <p:animEffect transition="in" filter="box(in)">
                                      <p:cBhvr>
                                        <p:cTn id="12" dur="500"/>
                                        <p:tgtEl>
                                          <p:spTgt spid="3077"/>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3078"/>
                                        </p:tgtEl>
                                        <p:attrNameLst>
                                          <p:attrName>style.visibility</p:attrName>
                                        </p:attrNameLst>
                                      </p:cBhvr>
                                      <p:to>
                                        <p:strVal val="visible"/>
                                      </p:to>
                                    </p:set>
                                    <p:animEffect transition="in" filter="box(in)">
                                      <p:cBhvr>
                                        <p:cTn id="15" dur="500"/>
                                        <p:tgtEl>
                                          <p:spTgt spid="3078"/>
                                        </p:tgtEl>
                                      </p:cBhvr>
                                    </p:animEffect>
                                  </p:childTnLst>
                                </p:cTn>
                              </p:par>
                              <p:par>
                                <p:cTn id="16" presetID="4" presetClass="entr" presetSubtype="16" fill="hold" grpId="0" nodeType="withEffect">
                                  <p:stCondLst>
                                    <p:cond delay="0"/>
                                  </p:stCondLst>
                                  <p:childTnLst>
                                    <p:set>
                                      <p:cBhvr>
                                        <p:cTn id="17" dur="1" fill="hold">
                                          <p:stCondLst>
                                            <p:cond delay="0"/>
                                          </p:stCondLst>
                                        </p:cTn>
                                        <p:tgtEl>
                                          <p:spTgt spid="3079"/>
                                        </p:tgtEl>
                                        <p:attrNameLst>
                                          <p:attrName>style.visibility</p:attrName>
                                        </p:attrNameLst>
                                      </p:cBhvr>
                                      <p:to>
                                        <p:strVal val="visible"/>
                                      </p:to>
                                    </p:set>
                                    <p:animEffect transition="in" filter="box(in)">
                                      <p:cBhvr>
                                        <p:cTn id="18" dur="500"/>
                                        <p:tgtEl>
                                          <p:spTgt spid="3079"/>
                                        </p:tgtEl>
                                      </p:cBhvr>
                                    </p:animEffect>
                                  </p:childTnLst>
                                </p:cTn>
                              </p:par>
                              <p:par>
                                <p:cTn id="19" presetID="4" presetClass="entr" presetSubtype="16" fill="hold" grpId="0" nodeType="withEffect">
                                  <p:stCondLst>
                                    <p:cond delay="0"/>
                                  </p:stCondLst>
                                  <p:childTnLst>
                                    <p:set>
                                      <p:cBhvr>
                                        <p:cTn id="20" dur="1" fill="hold">
                                          <p:stCondLst>
                                            <p:cond delay="0"/>
                                          </p:stCondLst>
                                        </p:cTn>
                                        <p:tgtEl>
                                          <p:spTgt spid="3080"/>
                                        </p:tgtEl>
                                        <p:attrNameLst>
                                          <p:attrName>style.visibility</p:attrName>
                                        </p:attrNameLst>
                                      </p:cBhvr>
                                      <p:to>
                                        <p:strVal val="visible"/>
                                      </p:to>
                                    </p:set>
                                    <p:animEffect transition="in" filter="box(in)">
                                      <p:cBhvr>
                                        <p:cTn id="21" dur="500"/>
                                        <p:tgtEl>
                                          <p:spTgt spid="3080"/>
                                        </p:tgtEl>
                                      </p:cBhvr>
                                    </p:animEffect>
                                  </p:childTnLst>
                                </p:cTn>
                              </p:par>
                              <p:par>
                                <p:cTn id="22" presetID="4" presetClass="entr" presetSubtype="16" fill="hold" grpId="0" nodeType="withEffect">
                                  <p:stCondLst>
                                    <p:cond delay="0"/>
                                  </p:stCondLst>
                                  <p:childTnLst>
                                    <p:set>
                                      <p:cBhvr>
                                        <p:cTn id="23" dur="1" fill="hold">
                                          <p:stCondLst>
                                            <p:cond delay="0"/>
                                          </p:stCondLst>
                                        </p:cTn>
                                        <p:tgtEl>
                                          <p:spTgt spid="3082"/>
                                        </p:tgtEl>
                                        <p:attrNameLst>
                                          <p:attrName>style.visibility</p:attrName>
                                        </p:attrNameLst>
                                      </p:cBhvr>
                                      <p:to>
                                        <p:strVal val="visible"/>
                                      </p:to>
                                    </p:set>
                                    <p:animEffect transition="in" filter="box(in)">
                                      <p:cBhvr>
                                        <p:cTn id="24" dur="500"/>
                                        <p:tgtEl>
                                          <p:spTgt spid="3082"/>
                                        </p:tgtEl>
                                      </p:cBhvr>
                                    </p:animEffect>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grpId="0" nodeType="clickEffect">
                                  <p:stCondLst>
                                    <p:cond delay="0"/>
                                  </p:stCondLst>
                                  <p:childTnLst>
                                    <p:set>
                                      <p:cBhvr>
                                        <p:cTn id="28" dur="1" fill="hold">
                                          <p:stCondLst>
                                            <p:cond delay="0"/>
                                          </p:stCondLst>
                                        </p:cTn>
                                        <p:tgtEl>
                                          <p:spTgt spid="3083"/>
                                        </p:tgtEl>
                                        <p:attrNameLst>
                                          <p:attrName>style.visibility</p:attrName>
                                        </p:attrNameLst>
                                      </p:cBhvr>
                                      <p:to>
                                        <p:strVal val="visible"/>
                                      </p:to>
                                    </p:set>
                                    <p:animEffect transition="in" filter="box(in)">
                                      <p:cBhvr>
                                        <p:cTn id="29" dur="500"/>
                                        <p:tgtEl>
                                          <p:spTgt spid="3083"/>
                                        </p:tgtEl>
                                      </p:cBhvr>
                                    </p:animEffect>
                                  </p:childTnLst>
                                </p:cTn>
                              </p:par>
                            </p:childTnLst>
                          </p:cTn>
                        </p:par>
                      </p:childTnLst>
                    </p:cTn>
                  </p:par>
                  <p:par>
                    <p:cTn id="30" fill="hold">
                      <p:stCondLst>
                        <p:cond delay="indefinite"/>
                      </p:stCondLst>
                      <p:childTnLst>
                        <p:par>
                          <p:cTn id="31" fill="hold">
                            <p:stCondLst>
                              <p:cond delay="0"/>
                            </p:stCondLst>
                            <p:childTnLst>
                              <p:par>
                                <p:cTn id="32" presetID="4" presetClass="entr" presetSubtype="16" fill="hold" grpId="0" nodeType="clickEffect">
                                  <p:stCondLst>
                                    <p:cond delay="0"/>
                                  </p:stCondLst>
                                  <p:childTnLst>
                                    <p:set>
                                      <p:cBhvr>
                                        <p:cTn id="33" dur="1" fill="hold">
                                          <p:stCondLst>
                                            <p:cond delay="0"/>
                                          </p:stCondLst>
                                        </p:cTn>
                                        <p:tgtEl>
                                          <p:spTgt spid="3084"/>
                                        </p:tgtEl>
                                        <p:attrNameLst>
                                          <p:attrName>style.visibility</p:attrName>
                                        </p:attrNameLst>
                                      </p:cBhvr>
                                      <p:to>
                                        <p:strVal val="visible"/>
                                      </p:to>
                                    </p:set>
                                    <p:animEffect transition="in" filter="box(in)">
                                      <p:cBhvr>
                                        <p:cTn id="34" dur="500"/>
                                        <p:tgtEl>
                                          <p:spTgt spid="308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03780"/>
                                        </p:tgtEl>
                                        <p:attrNameLst>
                                          <p:attrName>style.visibility</p:attrName>
                                        </p:attrNameLst>
                                      </p:cBhvr>
                                      <p:to>
                                        <p:strVal val="visible"/>
                                      </p:to>
                                    </p:set>
                                    <p:anim calcmode="lin" valueType="num">
                                      <p:cBhvr additive="base">
                                        <p:cTn id="39" dur="500" fill="hold"/>
                                        <p:tgtEl>
                                          <p:spTgt spid="203780"/>
                                        </p:tgtEl>
                                        <p:attrNameLst>
                                          <p:attrName>ppt_x</p:attrName>
                                        </p:attrNameLst>
                                      </p:cBhvr>
                                      <p:tavLst>
                                        <p:tav tm="0">
                                          <p:val>
                                            <p:strVal val="#ppt_x"/>
                                          </p:val>
                                        </p:tav>
                                        <p:tav tm="100000">
                                          <p:val>
                                            <p:strVal val="#ppt_x"/>
                                          </p:val>
                                        </p:tav>
                                      </p:tavLst>
                                    </p:anim>
                                    <p:anim calcmode="lin" valueType="num">
                                      <p:cBhvr additive="base">
                                        <p:cTn id="40" dur="500" fill="hold"/>
                                        <p:tgtEl>
                                          <p:spTgt spid="20378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03778"/>
                                        </p:tgtEl>
                                        <p:attrNameLst>
                                          <p:attrName>style.visibility</p:attrName>
                                        </p:attrNameLst>
                                      </p:cBhvr>
                                      <p:to>
                                        <p:strVal val="visible"/>
                                      </p:to>
                                    </p:set>
                                    <p:anim calcmode="lin" valueType="num">
                                      <p:cBhvr additive="base">
                                        <p:cTn id="43" dur="500" fill="hold"/>
                                        <p:tgtEl>
                                          <p:spTgt spid="203778"/>
                                        </p:tgtEl>
                                        <p:attrNameLst>
                                          <p:attrName>ppt_x</p:attrName>
                                        </p:attrNameLst>
                                      </p:cBhvr>
                                      <p:tavLst>
                                        <p:tav tm="0">
                                          <p:val>
                                            <p:strVal val="#ppt_x"/>
                                          </p:val>
                                        </p:tav>
                                        <p:tav tm="100000">
                                          <p:val>
                                            <p:strVal val="#ppt_x"/>
                                          </p:val>
                                        </p:tav>
                                      </p:tavLst>
                                    </p:anim>
                                    <p:anim calcmode="lin" valueType="num">
                                      <p:cBhvr additive="base">
                                        <p:cTn id="44" dur="500" fill="hold"/>
                                        <p:tgtEl>
                                          <p:spTgt spid="20377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03779"/>
                                        </p:tgtEl>
                                        <p:attrNameLst>
                                          <p:attrName>style.visibility</p:attrName>
                                        </p:attrNameLst>
                                      </p:cBhvr>
                                      <p:to>
                                        <p:strVal val="visible"/>
                                      </p:to>
                                    </p:set>
                                    <p:anim calcmode="lin" valueType="num">
                                      <p:cBhvr additive="base">
                                        <p:cTn id="49" dur="500" fill="hold"/>
                                        <p:tgtEl>
                                          <p:spTgt spid="203779"/>
                                        </p:tgtEl>
                                        <p:attrNameLst>
                                          <p:attrName>ppt_x</p:attrName>
                                        </p:attrNameLst>
                                      </p:cBhvr>
                                      <p:tavLst>
                                        <p:tav tm="0">
                                          <p:val>
                                            <p:strVal val="#ppt_x"/>
                                          </p:val>
                                        </p:tav>
                                        <p:tav tm="100000">
                                          <p:val>
                                            <p:strVal val="#ppt_x"/>
                                          </p:val>
                                        </p:tav>
                                      </p:tavLst>
                                    </p:anim>
                                    <p:anim calcmode="lin" valueType="num">
                                      <p:cBhvr additive="base">
                                        <p:cTn id="50" dur="500" fill="hold"/>
                                        <p:tgtEl>
                                          <p:spTgt spid="2037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6" grpId="0" bldLvl="0" animBg="1"/>
      <p:bldP spid="3077" grpId="0" bldLvl="0" animBg="1"/>
      <p:bldP spid="3078" grpId="0" bldLvl="0" animBg="1"/>
      <p:bldP spid="3079" grpId="0" bldLvl="0" animBg="1"/>
      <p:bldP spid="3080" grpId="0" bldLvl="0" animBg="1"/>
      <p:bldP spid="3082" grpId="0" bldLvl="0" animBg="1"/>
      <p:bldP spid="3083" grpId="0" bldLvl="0" animBg="1"/>
      <p:bldP spid="3084" grpId="0" bldLvl="0" animBg="1"/>
      <p:bldP spid="203780" grpId="0" animBg="1"/>
      <p:bldP spid="203778" grpId="0"/>
      <p:bldP spid="20377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ChangeArrowheads="1"/>
          </p:cNvSpPr>
          <p:nvPr>
            <p:ph type="title" idx="4294967295"/>
          </p:nvPr>
        </p:nvSpPr>
        <p:spPr>
          <a:xfrm>
            <a:off x="635" y="179705"/>
            <a:ext cx="9143365" cy="2439670"/>
          </a:xfrm>
        </p:spPr>
        <p:txBody>
          <a:bodyPr>
            <a:noAutofit/>
          </a:bodyPr>
          <a:lstStyle/>
          <a:p>
            <a:pPr eaLnBrk="1" hangingPunct="1">
              <a:lnSpc>
                <a:spcPct val="145000"/>
              </a:lnSpc>
              <a:defRPr/>
            </a:pP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9</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zh-CN" altLang="zh-CN"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下图为突触结构模式图，对其说法不正确的是</a:t>
            </a: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　　</a:t>
            </a: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    </a:t>
            </a:r>
            <a:b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．在</a:t>
            </a: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a</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中发生电信号→化学信号的转变，信息传递需要能量</a:t>
            </a:r>
            <a:b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B</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．①中内容物释放至②中主要借助于突触前膜的选择透过性</a:t>
            </a:r>
            <a:b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C</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．②处的液体为组织液，含有能被③特异性识别的物质</a:t>
            </a:r>
            <a:b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b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D</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．①中内容物使</a:t>
            </a:r>
            <a:r>
              <a:rPr lang="en-US" altLang="zh-CN"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b</a:t>
            </a:r>
            <a:r>
              <a:rPr lang="zh-CN" altLang="en-US" sz="2400" b="1">
                <a:effectLst>
                  <a:outerShdw blurRad="38100" dist="38100" dir="2700000" algn="tl">
                    <a:srgbClr val="C0C0C0"/>
                  </a:outerShdw>
                </a:effectLst>
                <a:latin typeface="黑体" panose="02010609060101010101" pitchFamily="49" charset="-122"/>
                <a:ea typeface="黑体" panose="02010609060101010101" pitchFamily="49" charset="-122"/>
                <a:cs typeface="黑体" panose="02010609060101010101" pitchFamily="49" charset="-122"/>
              </a:rPr>
              <a:t>兴奋时，兴奋处外表面分布着负电荷</a:t>
            </a:r>
          </a:p>
        </p:txBody>
      </p:sp>
      <p:pic>
        <p:nvPicPr>
          <p:cNvPr id="25603" name="Picture 6" descr="775.TIF"/>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2078355" y="2560320"/>
            <a:ext cx="6857365" cy="3874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2040" name="Rectangle 8"/>
          <p:cNvSpPr>
            <a:spLocks noChangeArrowheads="1"/>
          </p:cNvSpPr>
          <p:nvPr/>
        </p:nvSpPr>
        <p:spPr bwMode="auto">
          <a:xfrm>
            <a:off x="6884035" y="-198755"/>
            <a:ext cx="692150" cy="829945"/>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en-US" altLang="zh-CN" sz="4800" b="1">
                <a:solidFill>
                  <a:srgbClr val="FF0000"/>
                </a:solidFill>
                <a:effectLst>
                  <a:outerShdw blurRad="38100" dist="38100" dir="2700000" algn="tl">
                    <a:srgbClr val="C0C0C0"/>
                  </a:outerShdw>
                </a:effectLst>
                <a:latin typeface="Times New Roman" panose="02020603050405020304" pitchFamily="18" charset="0"/>
              </a:rPr>
              <a:t>B</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2040"/>
                                        </p:tgtEl>
                                        <p:attrNameLst>
                                          <p:attrName>style.visibility</p:attrName>
                                        </p:attrNameLst>
                                      </p:cBhvr>
                                      <p:to>
                                        <p:strVal val="visible"/>
                                      </p:to>
                                    </p:set>
                                    <p:animEffect transition="in" filter="box(in)">
                                      <p:cBhvr>
                                        <p:cTn id="7" dur="500"/>
                                        <p:tgtEl>
                                          <p:spTgt spid="1720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40"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118745" y="741522"/>
            <a:ext cx="8640763" cy="5631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indent="66675">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ClrTx/>
              <a:buSzTx/>
              <a:buFontTx/>
              <a:buNone/>
            </a:pPr>
            <a:r>
              <a:rPr lang="en-US" altLang="zh-CN" sz="2800" b="1">
                <a:solidFill>
                  <a:srgbClr val="000000"/>
                </a:solidFill>
              </a:rPr>
              <a:t>10.α-</a:t>
            </a:r>
            <a:r>
              <a:rPr lang="zh-CN" altLang="en-US" sz="2800" b="1">
                <a:solidFill>
                  <a:srgbClr val="000000"/>
                </a:solidFill>
              </a:rPr>
              <a:t>银环蛇毒能与突触后膜上的乙酰胆碱受体牢固结合；有机磷农药能抑制胆碱酯酶的活性，而乙酰胆碱酯酶的作用是清除与突触后膜上受体结合的乙酰胆碱。因此，</a:t>
            </a:r>
            <a:r>
              <a:rPr lang="en-US" altLang="zh-CN" sz="2800" b="1">
                <a:solidFill>
                  <a:srgbClr val="000000"/>
                </a:solidFill>
              </a:rPr>
              <a:t>α-</a:t>
            </a:r>
            <a:r>
              <a:rPr lang="zh-CN" altLang="en-US" sz="2800" b="1">
                <a:solidFill>
                  <a:srgbClr val="000000"/>
                </a:solidFill>
              </a:rPr>
              <a:t>银环蛇毒与有机磷农药中毒的症状分别  </a:t>
            </a:r>
            <a:r>
              <a:rPr lang="en-US" altLang="zh-CN" sz="2800" b="1">
                <a:solidFill>
                  <a:srgbClr val="000000"/>
                </a:solidFill>
              </a:rPr>
              <a:t>A</a:t>
            </a:r>
            <a:r>
              <a:rPr lang="zh-CN" altLang="en-US" sz="2800" b="1">
                <a:solidFill>
                  <a:srgbClr val="000000"/>
                </a:solidFill>
              </a:rPr>
              <a:t>．肌肉松弛、肌肉僵直      </a:t>
            </a:r>
            <a:r>
              <a:rPr lang="zh-CN" altLang="en-US" sz="4400" b="1">
                <a:solidFill>
                  <a:srgbClr val="000000"/>
                </a:solidFill>
              </a:rPr>
              <a:t>   </a:t>
            </a:r>
            <a:r>
              <a:rPr lang="zh-CN" altLang="en-US" sz="2800" b="1">
                <a:solidFill>
                  <a:srgbClr val="000000"/>
                </a:solidFill>
              </a:rPr>
              <a:t>      </a:t>
            </a:r>
          </a:p>
          <a:p>
            <a:pPr eaLnBrk="1" hangingPunct="1">
              <a:lnSpc>
                <a:spcPct val="150000"/>
              </a:lnSpc>
              <a:spcBef>
                <a:spcPct val="0"/>
              </a:spcBef>
              <a:buClrTx/>
              <a:buSzTx/>
              <a:buFontTx/>
              <a:buNone/>
            </a:pPr>
            <a:r>
              <a:rPr lang="en-US" altLang="zh-CN" sz="2800" b="1">
                <a:solidFill>
                  <a:srgbClr val="000000"/>
                </a:solidFill>
              </a:rPr>
              <a:t>B</a:t>
            </a:r>
            <a:r>
              <a:rPr lang="zh-CN" altLang="en-US" sz="2800" b="1">
                <a:solidFill>
                  <a:srgbClr val="000000"/>
                </a:solidFill>
              </a:rPr>
              <a:t>．肌肉僵直、肌肉松弛</a:t>
            </a:r>
          </a:p>
          <a:p>
            <a:pPr eaLnBrk="1" hangingPunct="1">
              <a:lnSpc>
                <a:spcPct val="150000"/>
              </a:lnSpc>
              <a:spcBef>
                <a:spcPct val="0"/>
              </a:spcBef>
              <a:buClrTx/>
              <a:buSzTx/>
              <a:buFontTx/>
              <a:buNone/>
            </a:pPr>
            <a:r>
              <a:rPr lang="en-US" altLang="zh-CN" sz="2800" b="1">
                <a:solidFill>
                  <a:srgbClr val="000000"/>
                </a:solidFill>
              </a:rPr>
              <a:t>C</a:t>
            </a:r>
            <a:r>
              <a:rPr lang="zh-CN" altLang="en-US" sz="2800" b="1">
                <a:solidFill>
                  <a:srgbClr val="000000"/>
                </a:solidFill>
              </a:rPr>
              <a:t>．肌肉松弛、肌肉松弛               </a:t>
            </a:r>
          </a:p>
          <a:p>
            <a:pPr eaLnBrk="1" hangingPunct="1">
              <a:lnSpc>
                <a:spcPct val="150000"/>
              </a:lnSpc>
              <a:spcBef>
                <a:spcPct val="0"/>
              </a:spcBef>
              <a:buClrTx/>
              <a:buSzTx/>
              <a:buFontTx/>
              <a:buNone/>
            </a:pPr>
            <a:r>
              <a:rPr lang="en-US" altLang="zh-CN" sz="2800" b="1">
                <a:solidFill>
                  <a:srgbClr val="000000"/>
                </a:solidFill>
              </a:rPr>
              <a:t>D</a:t>
            </a:r>
            <a:r>
              <a:rPr lang="zh-CN" altLang="en-US" sz="2800" b="1">
                <a:solidFill>
                  <a:srgbClr val="000000"/>
                </a:solidFill>
              </a:rPr>
              <a:t>．肌肉僵直、肌肉僵直</a:t>
            </a:r>
          </a:p>
        </p:txBody>
      </p:sp>
      <p:sp>
        <p:nvSpPr>
          <p:cNvPr id="175109" name="Rectangle 5"/>
          <p:cNvSpPr>
            <a:spLocks noChangeArrowheads="1"/>
          </p:cNvSpPr>
          <p:nvPr/>
        </p:nvSpPr>
        <p:spPr bwMode="auto">
          <a:xfrm>
            <a:off x="7955915" y="2771775"/>
            <a:ext cx="41719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600" b="1">
                <a:solidFill>
                  <a:srgbClr val="FF3300"/>
                </a:solidFill>
              </a:rPr>
              <a:t>A </a:t>
            </a:r>
          </a:p>
        </p:txBody>
      </p:sp>
      <p:sp>
        <p:nvSpPr>
          <p:cNvPr id="26628" name="Text Box 6"/>
          <p:cNvSpPr txBox="1">
            <a:spLocks noChangeArrowheads="1"/>
          </p:cNvSpPr>
          <p:nvPr/>
        </p:nvSpPr>
        <p:spPr bwMode="auto">
          <a:xfrm>
            <a:off x="118745" y="157798"/>
            <a:ext cx="4392613" cy="583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b="1">
                <a:solidFill>
                  <a:srgbClr val="FF0000"/>
                </a:solidFill>
              </a:rPr>
              <a:t>药物对神经传导的作用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5109"/>
                                        </p:tgtEl>
                                        <p:attrNameLst>
                                          <p:attrName>style.visibility</p:attrName>
                                        </p:attrNameLst>
                                      </p:cBhvr>
                                      <p:to>
                                        <p:strVal val="visible"/>
                                      </p:to>
                                    </p:set>
                                    <p:animEffect transition="in" filter="box(in)">
                                      <p:cBhvr>
                                        <p:cTn id="7" dur="500"/>
                                        <p:tgtEl>
                                          <p:spTgt spid="175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5109"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ChangeArrowheads="1"/>
          </p:cNvSpPr>
          <p:nvPr/>
        </p:nvSpPr>
        <p:spPr bwMode="auto">
          <a:xfrm>
            <a:off x="468313" y="334963"/>
            <a:ext cx="8675687" cy="319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0000"/>
              </a:lnSpc>
              <a:spcBef>
                <a:spcPct val="0"/>
              </a:spcBef>
              <a:buClrTx/>
              <a:buSzTx/>
              <a:buFontTx/>
              <a:buNone/>
            </a:pPr>
            <a:r>
              <a:rPr lang="en-US" altLang="zh-CN" sz="2800" b="1">
                <a:solidFill>
                  <a:srgbClr val="3333FF"/>
                </a:solidFill>
                <a:latin typeface="楷体_GB2312" pitchFamily="49" charset="-122"/>
                <a:ea typeface="楷体_GB2312" pitchFamily="49" charset="-122"/>
              </a:rPr>
              <a:t>          </a:t>
            </a:r>
            <a:r>
              <a:rPr lang="zh-CN" altLang="en-US" sz="2800" b="1">
                <a:solidFill>
                  <a:srgbClr val="FF0000"/>
                </a:solidFill>
                <a:latin typeface="楷体_GB2312" pitchFamily="49" charset="-122"/>
                <a:ea typeface="楷体_GB2312" pitchFamily="49" charset="-122"/>
              </a:rPr>
              <a:t>思维方法探究</a:t>
            </a:r>
          </a:p>
          <a:p>
            <a:pPr eaLnBrk="1" hangingPunct="1">
              <a:lnSpc>
                <a:spcPct val="120000"/>
              </a:lnSpc>
              <a:spcBef>
                <a:spcPct val="0"/>
              </a:spcBef>
              <a:buClrTx/>
              <a:buSzTx/>
              <a:buFontTx/>
              <a:buNone/>
            </a:pPr>
            <a:r>
              <a:rPr lang="en-US" altLang="zh-CN" sz="2800" b="1">
                <a:solidFill>
                  <a:srgbClr val="000000"/>
                </a:solidFill>
                <a:latin typeface="黑体" panose="02010609060101010101" pitchFamily="49" charset="-122"/>
                <a:ea typeface="黑体" panose="02010609060101010101" pitchFamily="49" charset="-122"/>
              </a:rPr>
              <a:t>1.</a:t>
            </a:r>
            <a:r>
              <a:rPr lang="zh-CN" altLang="en-US" sz="2800" b="1">
                <a:solidFill>
                  <a:srgbClr val="000000"/>
                </a:solidFill>
                <a:latin typeface="宋体" panose="02010600030101010101" pitchFamily="2" charset="-122"/>
              </a:rPr>
              <a:t>关于兴奋传导与电流表指针偏转问题分析不到位</a:t>
            </a:r>
          </a:p>
          <a:p>
            <a:pPr eaLnBrk="1" hangingPunct="1">
              <a:lnSpc>
                <a:spcPct val="120000"/>
              </a:lnSpc>
              <a:spcBef>
                <a:spcPct val="0"/>
              </a:spcBef>
              <a:buClrTx/>
              <a:buSzTx/>
              <a:buFontTx/>
              <a:buNone/>
            </a:pPr>
            <a:r>
              <a:rPr lang="zh-CN" altLang="en-US" sz="2800" b="1">
                <a:solidFill>
                  <a:srgbClr val="000000"/>
                </a:solidFill>
                <a:latin typeface="仿宋_GB2312" pitchFamily="49" charset="-122"/>
                <a:ea typeface="仿宋_GB2312" pitchFamily="49" charset="-122"/>
              </a:rPr>
              <a:t>（</a:t>
            </a:r>
            <a:r>
              <a:rPr lang="en-US" altLang="zh-CN" sz="2800" b="1">
                <a:solidFill>
                  <a:srgbClr val="000000"/>
                </a:solidFill>
                <a:latin typeface="仿宋_GB2312" pitchFamily="49" charset="-122"/>
                <a:ea typeface="仿宋_GB2312" pitchFamily="49" charset="-122"/>
              </a:rPr>
              <a:t>1</a:t>
            </a:r>
            <a:r>
              <a:rPr lang="zh-CN" altLang="en-US" sz="2800" b="1">
                <a:solidFill>
                  <a:srgbClr val="000000"/>
                </a:solidFill>
                <a:latin typeface="仿宋_GB2312" pitchFamily="49" charset="-122"/>
                <a:ea typeface="仿宋_GB2312" pitchFamily="49" charset="-122"/>
              </a:rPr>
              <a:t>）在神经纤维上</a:t>
            </a:r>
          </a:p>
          <a:p>
            <a:pPr eaLnBrk="1" hangingPunct="1">
              <a:lnSpc>
                <a:spcPct val="120000"/>
              </a:lnSpc>
              <a:spcBef>
                <a:spcPct val="0"/>
              </a:spcBef>
              <a:buClrTx/>
              <a:buSzTx/>
              <a:buFontTx/>
              <a:buNone/>
            </a:pPr>
            <a:r>
              <a:rPr lang="zh-CN" altLang="en-US" sz="2800" b="1">
                <a:solidFill>
                  <a:srgbClr val="000000"/>
                </a:solidFill>
                <a:latin typeface="仿宋_GB2312" pitchFamily="49" charset="-122"/>
                <a:ea typeface="仿宋_GB2312" pitchFamily="49" charset="-122"/>
              </a:rPr>
              <a:t>    </a:t>
            </a:r>
          </a:p>
          <a:p>
            <a:pPr eaLnBrk="1" hangingPunct="1">
              <a:lnSpc>
                <a:spcPct val="120000"/>
              </a:lnSpc>
              <a:spcBef>
                <a:spcPct val="0"/>
              </a:spcBef>
              <a:buClrTx/>
              <a:buSzTx/>
              <a:buFontTx/>
              <a:buNone/>
            </a:pPr>
            <a:r>
              <a:rPr lang="zh-CN" altLang="en-US" sz="2800" b="1">
                <a:solidFill>
                  <a:srgbClr val="000000"/>
                </a:solidFill>
                <a:latin typeface="仿宋_GB2312" pitchFamily="49" charset="-122"/>
                <a:ea typeface="仿宋_GB2312" pitchFamily="49" charset="-122"/>
              </a:rPr>
              <a:t>①刺激</a:t>
            </a:r>
            <a:r>
              <a:rPr lang="en-US" altLang="zh-CN" sz="2800" b="1">
                <a:solidFill>
                  <a:srgbClr val="000000"/>
                </a:solidFill>
                <a:latin typeface="仿宋_GB2312" pitchFamily="49" charset="-122"/>
                <a:ea typeface="仿宋_GB2312" pitchFamily="49" charset="-122"/>
              </a:rPr>
              <a:t>a</a:t>
            </a:r>
            <a:r>
              <a:rPr lang="zh-CN" altLang="en-US" sz="2800" b="1">
                <a:solidFill>
                  <a:srgbClr val="000000"/>
                </a:solidFill>
                <a:latin typeface="仿宋_GB2312" pitchFamily="49" charset="-122"/>
                <a:ea typeface="仿宋_GB2312" pitchFamily="49" charset="-122"/>
              </a:rPr>
              <a:t>点，</a:t>
            </a:r>
          </a:p>
          <a:p>
            <a:pPr eaLnBrk="1" hangingPunct="1">
              <a:lnSpc>
                <a:spcPct val="120000"/>
              </a:lnSpc>
              <a:spcBef>
                <a:spcPct val="0"/>
              </a:spcBef>
              <a:buClrTx/>
              <a:buSzTx/>
              <a:buFontTx/>
              <a:buNone/>
            </a:pPr>
            <a:r>
              <a:rPr lang="zh-CN" altLang="en-US" sz="2800" b="1">
                <a:solidFill>
                  <a:srgbClr val="000000"/>
                </a:solidFill>
                <a:latin typeface="仿宋_GB2312" pitchFamily="49" charset="-122"/>
                <a:ea typeface="仿宋_GB2312" pitchFamily="49" charset="-122"/>
              </a:rPr>
              <a:t>②刺激</a:t>
            </a:r>
            <a:r>
              <a:rPr lang="en-US" altLang="zh-CN" sz="2800" b="1">
                <a:solidFill>
                  <a:srgbClr val="000000"/>
                </a:solidFill>
                <a:latin typeface="仿宋_GB2312" pitchFamily="49" charset="-122"/>
                <a:ea typeface="仿宋_GB2312" pitchFamily="49" charset="-122"/>
              </a:rPr>
              <a:t>c</a:t>
            </a:r>
            <a:r>
              <a:rPr lang="zh-CN" altLang="en-US" sz="2800" b="1">
                <a:solidFill>
                  <a:srgbClr val="000000"/>
                </a:solidFill>
                <a:latin typeface="仿宋_GB2312" pitchFamily="49" charset="-122"/>
                <a:ea typeface="仿宋_GB2312" pitchFamily="49" charset="-122"/>
              </a:rPr>
              <a:t>点（</a:t>
            </a:r>
            <a:r>
              <a:rPr lang="en-US" altLang="zh-CN" sz="2800" b="1">
                <a:solidFill>
                  <a:srgbClr val="000000"/>
                </a:solidFill>
                <a:latin typeface="仿宋_GB2312" pitchFamily="49" charset="-122"/>
                <a:ea typeface="仿宋_GB2312" pitchFamily="49" charset="-122"/>
              </a:rPr>
              <a:t>bc=cd</a:t>
            </a:r>
            <a:r>
              <a:rPr lang="zh-CN" altLang="en-US" sz="2800" b="1">
                <a:solidFill>
                  <a:srgbClr val="000000"/>
                </a:solidFill>
                <a:latin typeface="仿宋_GB2312" pitchFamily="49" charset="-122"/>
                <a:ea typeface="仿宋_GB2312" pitchFamily="49" charset="-122"/>
              </a:rPr>
              <a:t>）</a:t>
            </a:r>
            <a:r>
              <a:rPr lang="en-US" altLang="zh-CN" sz="2800" b="1">
                <a:solidFill>
                  <a:srgbClr val="000000"/>
                </a:solidFill>
                <a:latin typeface="仿宋_GB2312" pitchFamily="49" charset="-122"/>
                <a:ea typeface="仿宋_GB2312" pitchFamily="49" charset="-122"/>
              </a:rPr>
              <a:t>,</a:t>
            </a:r>
          </a:p>
        </p:txBody>
      </p:sp>
      <p:pic>
        <p:nvPicPr>
          <p:cNvPr id="27651" name="Picture 3" descr="a37"/>
          <p:cNvPicPr>
            <a:picLocks noChangeAspect="1" noChangeArrowheads="1"/>
          </p:cNvPicPr>
          <p:nvPr/>
        </p:nvPicPr>
        <p:blipFill>
          <a:blip r:embed="rId2" cstate="print">
            <a:lum bright="-30000" contrast="42000"/>
            <a:extLst>
              <a:ext uri="{28A0092B-C50C-407E-A947-70E740481C1C}">
                <a14:useLocalDpi xmlns:a14="http://schemas.microsoft.com/office/drawing/2010/main" val="0"/>
              </a:ext>
            </a:extLst>
          </a:blip>
          <a:srcRect/>
          <a:stretch>
            <a:fillRect/>
          </a:stretch>
        </p:blipFill>
        <p:spPr bwMode="auto">
          <a:xfrm>
            <a:off x="4142740" y="1386205"/>
            <a:ext cx="3445510" cy="881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64" name="Rectangle 4"/>
          <p:cNvSpPr>
            <a:spLocks noChangeArrowheads="1"/>
          </p:cNvSpPr>
          <p:nvPr/>
        </p:nvSpPr>
        <p:spPr bwMode="auto">
          <a:xfrm>
            <a:off x="2555875" y="2420938"/>
            <a:ext cx="518795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0000"/>
                </a:solidFill>
              </a:rPr>
              <a:t>电流计发生两次方向相反的偏转</a:t>
            </a:r>
          </a:p>
        </p:txBody>
      </p:sp>
      <p:sp>
        <p:nvSpPr>
          <p:cNvPr id="143365" name="Rectangle 5"/>
          <p:cNvSpPr>
            <a:spLocks noChangeArrowheads="1"/>
          </p:cNvSpPr>
          <p:nvPr/>
        </p:nvSpPr>
        <p:spPr bwMode="auto">
          <a:xfrm>
            <a:off x="4067175" y="2781300"/>
            <a:ext cx="3400425" cy="694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zh-CN" altLang="en-US" sz="2800" b="1">
                <a:solidFill>
                  <a:srgbClr val="FF0000"/>
                </a:solidFill>
              </a:rPr>
              <a:t>电流计不发生偏转。</a:t>
            </a:r>
          </a:p>
        </p:txBody>
      </p:sp>
      <p:sp>
        <p:nvSpPr>
          <p:cNvPr id="27654" name="Rectangle 6"/>
          <p:cNvSpPr>
            <a:spLocks noChangeArrowheads="1"/>
          </p:cNvSpPr>
          <p:nvPr/>
        </p:nvSpPr>
        <p:spPr bwMode="auto">
          <a:xfrm>
            <a:off x="323850" y="3357563"/>
            <a:ext cx="3240405" cy="694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zh-CN" altLang="en-US" sz="2800" b="1">
                <a:solidFill>
                  <a:srgbClr val="000000"/>
                </a:solidFill>
              </a:rPr>
              <a:t>（</a:t>
            </a:r>
            <a:r>
              <a:rPr lang="en-US" altLang="zh-CN" sz="2800" b="1">
                <a:solidFill>
                  <a:srgbClr val="000000"/>
                </a:solidFill>
              </a:rPr>
              <a:t>2</a:t>
            </a:r>
            <a:r>
              <a:rPr lang="zh-CN" altLang="en-US" sz="2800" b="1">
                <a:solidFill>
                  <a:srgbClr val="000000"/>
                </a:solidFill>
              </a:rPr>
              <a:t>）在神经元之间</a:t>
            </a:r>
          </a:p>
        </p:txBody>
      </p:sp>
      <p:pic>
        <p:nvPicPr>
          <p:cNvPr id="27655" name="Picture 7" descr="a38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3500438"/>
            <a:ext cx="3635375" cy="192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6" name="Rectangle 8"/>
          <p:cNvSpPr>
            <a:spLocks noChangeArrowheads="1"/>
          </p:cNvSpPr>
          <p:nvPr/>
        </p:nvSpPr>
        <p:spPr bwMode="auto">
          <a:xfrm>
            <a:off x="539750" y="4025900"/>
            <a:ext cx="183007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000000"/>
                </a:solidFill>
              </a:rPr>
              <a:t>①</a:t>
            </a:r>
            <a:r>
              <a:rPr lang="zh-CN" altLang="en-US" sz="2800" b="1">
                <a:solidFill>
                  <a:srgbClr val="000000"/>
                </a:solidFill>
              </a:rPr>
              <a:t>刺激</a:t>
            </a:r>
            <a:r>
              <a:rPr lang="en-US" altLang="zh-CN" sz="2800" b="1">
                <a:solidFill>
                  <a:srgbClr val="000000"/>
                </a:solidFill>
              </a:rPr>
              <a:t>b</a:t>
            </a:r>
            <a:r>
              <a:rPr lang="zh-CN" altLang="en-US" sz="2800" b="1">
                <a:solidFill>
                  <a:srgbClr val="000000"/>
                </a:solidFill>
              </a:rPr>
              <a:t>点</a:t>
            </a:r>
          </a:p>
        </p:txBody>
      </p:sp>
      <p:sp>
        <p:nvSpPr>
          <p:cNvPr id="27657" name="Rectangle 9"/>
          <p:cNvSpPr>
            <a:spLocks noChangeArrowheads="1"/>
          </p:cNvSpPr>
          <p:nvPr/>
        </p:nvSpPr>
        <p:spPr bwMode="auto">
          <a:xfrm>
            <a:off x="468313" y="5157788"/>
            <a:ext cx="181038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800" b="1">
                <a:solidFill>
                  <a:srgbClr val="000000"/>
                </a:solidFill>
              </a:rPr>
              <a:t>②</a:t>
            </a:r>
            <a:r>
              <a:rPr lang="zh-CN" altLang="en-US" sz="2800" b="1">
                <a:solidFill>
                  <a:srgbClr val="000000"/>
                </a:solidFill>
              </a:rPr>
              <a:t>刺激</a:t>
            </a:r>
            <a:r>
              <a:rPr lang="en-US" altLang="zh-CN" sz="2800" b="1">
                <a:solidFill>
                  <a:srgbClr val="000000"/>
                </a:solidFill>
              </a:rPr>
              <a:t>c</a:t>
            </a:r>
            <a:r>
              <a:rPr lang="zh-CN" altLang="en-US" sz="2800" b="1">
                <a:solidFill>
                  <a:srgbClr val="000000"/>
                </a:solidFill>
              </a:rPr>
              <a:t>点</a:t>
            </a:r>
          </a:p>
        </p:txBody>
      </p:sp>
      <p:sp>
        <p:nvSpPr>
          <p:cNvPr id="143370" name="Rectangle 10"/>
          <p:cNvSpPr>
            <a:spLocks noChangeArrowheads="1"/>
          </p:cNvSpPr>
          <p:nvPr/>
        </p:nvSpPr>
        <p:spPr bwMode="auto">
          <a:xfrm>
            <a:off x="539750" y="5661025"/>
            <a:ext cx="375793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0000"/>
                </a:solidFill>
              </a:rPr>
              <a:t>电流计只发生一次偏转</a:t>
            </a:r>
          </a:p>
        </p:txBody>
      </p:sp>
      <p:sp>
        <p:nvSpPr>
          <p:cNvPr id="143371" name="Rectangle 11"/>
          <p:cNvSpPr>
            <a:spLocks noChangeArrowheads="1"/>
          </p:cNvSpPr>
          <p:nvPr/>
        </p:nvSpPr>
        <p:spPr bwMode="auto">
          <a:xfrm>
            <a:off x="468313" y="4581525"/>
            <a:ext cx="518795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FF0000"/>
                </a:solidFill>
              </a:rPr>
              <a:t>电流计发生两次方向相反的偏转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43364"/>
                                        </p:tgtEl>
                                        <p:attrNameLst>
                                          <p:attrName>style.visibility</p:attrName>
                                        </p:attrNameLst>
                                      </p:cBhvr>
                                      <p:to>
                                        <p:strVal val="visible"/>
                                      </p:to>
                                    </p:set>
                                    <p:animEffect transition="in" filter="box(in)">
                                      <p:cBhvr>
                                        <p:cTn id="7" dur="500"/>
                                        <p:tgtEl>
                                          <p:spTgt spid="14336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43365"/>
                                        </p:tgtEl>
                                        <p:attrNameLst>
                                          <p:attrName>style.visibility</p:attrName>
                                        </p:attrNameLst>
                                      </p:cBhvr>
                                      <p:to>
                                        <p:strVal val="visible"/>
                                      </p:to>
                                    </p:set>
                                    <p:animEffect transition="in" filter="box(in)">
                                      <p:cBhvr>
                                        <p:cTn id="12" dur="500"/>
                                        <p:tgtEl>
                                          <p:spTgt spid="14336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43371"/>
                                        </p:tgtEl>
                                        <p:attrNameLst>
                                          <p:attrName>style.visibility</p:attrName>
                                        </p:attrNameLst>
                                      </p:cBhvr>
                                      <p:to>
                                        <p:strVal val="visible"/>
                                      </p:to>
                                    </p:set>
                                    <p:animEffect transition="in" filter="box(in)">
                                      <p:cBhvr>
                                        <p:cTn id="17" dur="500"/>
                                        <p:tgtEl>
                                          <p:spTgt spid="143371"/>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43370"/>
                                        </p:tgtEl>
                                        <p:attrNameLst>
                                          <p:attrName>style.visibility</p:attrName>
                                        </p:attrNameLst>
                                      </p:cBhvr>
                                      <p:to>
                                        <p:strVal val="visible"/>
                                      </p:to>
                                    </p:set>
                                    <p:animEffect transition="in" filter="box(in)">
                                      <p:cBhvr>
                                        <p:cTn id="22" dur="500"/>
                                        <p:tgtEl>
                                          <p:spTgt spid="1433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4" grpId="0" bldLvl="0" animBg="1"/>
      <p:bldP spid="143365" grpId="0" bldLvl="0" animBg="1"/>
      <p:bldP spid="143370" grpId="0" bldLvl="0" animBg="1"/>
      <p:bldP spid="143371"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ChangeArrowheads="1"/>
          </p:cNvSpPr>
          <p:nvPr/>
        </p:nvSpPr>
        <p:spPr bwMode="auto">
          <a:xfrm>
            <a:off x="250825" y="908050"/>
            <a:ext cx="8642350" cy="1174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eaLnBrk="1" hangingPunct="1">
              <a:lnSpc>
                <a:spcPct val="125000"/>
              </a:lnSpc>
              <a:defRPr/>
            </a:pPr>
            <a:r>
              <a:rPr lang="en-US" altLang="zh-CN" sz="2400" b="1">
                <a:solidFill>
                  <a:srgbClr val="000000"/>
                </a:solidFill>
                <a:effectLst>
                  <a:outerShdw blurRad="38100" dist="38100" dir="2700000" algn="tl">
                    <a:srgbClr val="C0C0C0"/>
                  </a:outerShdw>
                </a:effectLst>
                <a:latin typeface="宋体" panose="02010600030101010101" pitchFamily="2" charset="-122"/>
              </a:rPr>
              <a:t>10.</a:t>
            </a:r>
            <a:r>
              <a:rPr lang="zh-CN" altLang="zh-CN" sz="2400" b="1">
                <a:solidFill>
                  <a:srgbClr val="000000"/>
                </a:solidFill>
                <a:effectLst>
                  <a:outerShdw blurRad="38100" dist="38100" dir="2700000" algn="tl">
                    <a:srgbClr val="C0C0C0"/>
                  </a:outerShdw>
                </a:effectLst>
                <a:latin typeface="宋体" panose="02010600030101010101" pitchFamily="2" charset="-122"/>
              </a:rPr>
              <a:t>如图是反射弧的局部结构示意图，刺激</a:t>
            </a:r>
            <a:r>
              <a:rPr lang="en-US" altLang="zh-CN" sz="2400" b="1">
                <a:solidFill>
                  <a:srgbClr val="000000"/>
                </a:solidFill>
                <a:effectLst>
                  <a:outerShdw blurRad="38100" dist="38100" dir="2700000" algn="tl">
                    <a:srgbClr val="C0C0C0"/>
                  </a:outerShdw>
                </a:effectLst>
                <a:latin typeface="宋体" panose="02010600030101010101" pitchFamily="2" charset="-122"/>
              </a:rPr>
              <a:t>c</a:t>
            </a:r>
            <a:r>
              <a:rPr lang="zh-CN" altLang="en-US" sz="2400" b="1">
                <a:solidFill>
                  <a:srgbClr val="000000"/>
                </a:solidFill>
                <a:effectLst>
                  <a:outerShdw blurRad="38100" dist="38100" dir="2700000" algn="tl">
                    <a:srgbClr val="C0C0C0"/>
                  </a:outerShdw>
                </a:effectLst>
                <a:latin typeface="宋体" panose="02010600030101010101" pitchFamily="2" charset="-122"/>
              </a:rPr>
              <a:t>点，检测各位点电位变化。下列说法错误的是		</a:t>
            </a:r>
            <a:r>
              <a:rPr lang="en-US" altLang="zh-CN" sz="2400" b="1">
                <a:solidFill>
                  <a:srgbClr val="000000"/>
                </a:solidFill>
                <a:effectLst>
                  <a:outerShdw blurRad="38100" dist="38100" dir="2700000" algn="tl">
                    <a:srgbClr val="C0C0C0"/>
                  </a:outerShdw>
                </a:effectLst>
                <a:latin typeface="宋体" panose="02010600030101010101" pitchFamily="2" charset="-122"/>
              </a:rPr>
              <a:t>(</a:t>
            </a:r>
            <a:r>
              <a:rPr lang="zh-CN" altLang="en-US" sz="2400" b="1">
                <a:solidFill>
                  <a:srgbClr val="FF0000"/>
                </a:solidFill>
                <a:effectLst>
                  <a:outerShdw blurRad="38100" dist="38100" dir="2700000" algn="tl">
                    <a:srgbClr val="C0C0C0"/>
                  </a:outerShdw>
                </a:effectLst>
                <a:latin typeface="宋体" panose="02010600030101010101" pitchFamily="2" charset="-122"/>
              </a:rPr>
              <a:t>　　</a:t>
            </a:r>
            <a:r>
              <a:rPr lang="en-US" altLang="zh-CN" sz="2400" b="1">
                <a:solidFill>
                  <a:srgbClr val="000000"/>
                </a:solidFill>
                <a:effectLst>
                  <a:outerShdw blurRad="38100" dist="38100" dir="2700000" algn="tl">
                    <a:srgbClr val="C0C0C0"/>
                  </a:outerShdw>
                </a:effectLst>
                <a:latin typeface="宋体" panose="02010600030101010101" pitchFamily="2" charset="-122"/>
              </a:rPr>
              <a:t>)        </a:t>
            </a:r>
            <a:br>
              <a:rPr lang="en-US" altLang="zh-CN" sz="2400" b="1">
                <a:solidFill>
                  <a:srgbClr val="000000"/>
                </a:solidFill>
                <a:effectLst>
                  <a:outerShdw blurRad="38100" dist="38100" dir="2700000" algn="tl">
                    <a:srgbClr val="C0C0C0"/>
                  </a:outerShdw>
                </a:effectLst>
                <a:latin typeface="宋体" panose="02010600030101010101" pitchFamily="2" charset="-122"/>
              </a:rPr>
            </a:br>
            <a:endParaRPr lang="en-US" altLang="zh-CN" sz="2400" b="1">
              <a:solidFill>
                <a:srgbClr val="000000"/>
              </a:solidFill>
              <a:effectLst>
                <a:outerShdw blurRad="38100" dist="38100" dir="2700000" algn="tl">
                  <a:srgbClr val="C0C0C0"/>
                </a:outerShdw>
              </a:effectLst>
              <a:latin typeface="宋体" panose="02010600030101010101" pitchFamily="2" charset="-122"/>
            </a:endParaRPr>
          </a:p>
        </p:txBody>
      </p:sp>
      <p:sp>
        <p:nvSpPr>
          <p:cNvPr id="171014" name="Rectangle 6"/>
          <p:cNvSpPr>
            <a:spLocks noChangeArrowheads="1"/>
          </p:cNvSpPr>
          <p:nvPr/>
        </p:nvSpPr>
        <p:spPr bwMode="auto">
          <a:xfrm>
            <a:off x="34925" y="3213100"/>
            <a:ext cx="8641080" cy="3812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4400">
                <a:solidFill>
                  <a:schemeClr val="tx1"/>
                </a:solidFill>
                <a:latin typeface="Arial" panose="020B0604020202020204" pitchFamily="34" charset="0"/>
                <a:ea typeface="宋体" panose="02010600030101010101" pitchFamily="2" charset="-122"/>
              </a:defRPr>
            </a:lvl1pPr>
            <a:lvl2pPr>
              <a:defRPr sz="4400">
                <a:solidFill>
                  <a:schemeClr val="tx1"/>
                </a:solidFill>
                <a:latin typeface="Arial" panose="020B0604020202020204" pitchFamily="34" charset="0"/>
                <a:ea typeface="宋体" panose="02010600030101010101" pitchFamily="2" charset="-122"/>
              </a:defRPr>
            </a:lvl2pPr>
            <a:lvl3pPr>
              <a:defRPr sz="4400">
                <a:solidFill>
                  <a:schemeClr val="tx1"/>
                </a:solidFill>
                <a:latin typeface="Arial" panose="020B0604020202020204" pitchFamily="34" charset="0"/>
                <a:ea typeface="宋体" panose="02010600030101010101" pitchFamily="2" charset="-122"/>
              </a:defRPr>
            </a:lvl3pPr>
            <a:lvl4pPr>
              <a:defRPr sz="4400">
                <a:solidFill>
                  <a:schemeClr val="tx1"/>
                </a:solidFill>
                <a:latin typeface="Arial" panose="020B0604020202020204" pitchFamily="34" charset="0"/>
                <a:ea typeface="宋体" panose="02010600030101010101" pitchFamily="2" charset="-122"/>
              </a:defRPr>
            </a:lvl4pPr>
            <a:lvl5pPr>
              <a:defRPr sz="4400">
                <a:solidFill>
                  <a:schemeClr val="tx1"/>
                </a:solidFill>
                <a:latin typeface="Arial" panose="020B0604020202020204" pitchFamily="34" charset="0"/>
                <a:ea typeface="宋体" panose="02010600030101010101" pitchFamily="2" charset="-122"/>
              </a:defRPr>
            </a:lvl5pPr>
            <a:lvl6pPr marL="4572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6pPr>
            <a:lvl7pPr marL="9144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7pPr>
            <a:lvl8pPr marL="13716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8pPr>
            <a:lvl9pPr marL="1828800" fontAlgn="base">
              <a:spcBef>
                <a:spcPct val="0"/>
              </a:spcBef>
              <a:spcAft>
                <a:spcPct val="0"/>
              </a:spcAft>
              <a:defRPr sz="4400">
                <a:solidFill>
                  <a:schemeClr val="tx1"/>
                </a:solidFill>
                <a:latin typeface="Arial" panose="020B0604020202020204" pitchFamily="34" charset="0"/>
                <a:ea typeface="宋体" panose="02010600030101010101" pitchFamily="2" charset="-122"/>
              </a:defRPr>
            </a:lvl9pPr>
          </a:lstStyle>
          <a:p>
            <a:pPr eaLnBrk="1" hangingPunct="1">
              <a:lnSpc>
                <a:spcPct val="125000"/>
              </a:lnSpc>
              <a:defRPr/>
            </a:pPr>
            <a:r>
              <a:rPr lang="en-US" altLang="zh-CN" sz="2400" b="1">
                <a:solidFill>
                  <a:srgbClr val="000000"/>
                </a:solidFill>
                <a:effectLst>
                  <a:outerShdw blurRad="38100" dist="38100" dir="2700000" algn="tl">
                    <a:srgbClr val="C0C0C0"/>
                  </a:outerShdw>
                </a:effectLst>
                <a:latin typeface="宋体" panose="02010600030101010101" pitchFamily="2" charset="-122"/>
              </a:rPr>
              <a:t>    A</a:t>
            </a:r>
            <a:r>
              <a:rPr lang="zh-CN" altLang="en-US" sz="2400" b="1">
                <a:solidFill>
                  <a:srgbClr val="000000"/>
                </a:solidFill>
                <a:effectLst>
                  <a:outerShdw blurRad="38100" dist="38100" dir="2700000" algn="tl">
                    <a:srgbClr val="C0C0C0"/>
                  </a:outerShdw>
                </a:effectLst>
                <a:latin typeface="宋体" panose="02010600030101010101" pitchFamily="2" charset="-122"/>
              </a:rPr>
              <a:t>．若检测到</a:t>
            </a:r>
            <a:r>
              <a:rPr lang="en-US" altLang="zh-CN" sz="2400" b="1">
                <a:solidFill>
                  <a:srgbClr val="000000"/>
                </a:solidFill>
                <a:effectLst>
                  <a:outerShdw blurRad="38100" dist="38100" dir="2700000" algn="tl">
                    <a:srgbClr val="C0C0C0"/>
                  </a:outerShdw>
                </a:effectLst>
                <a:latin typeface="宋体" panose="02010600030101010101" pitchFamily="2" charset="-122"/>
              </a:rPr>
              <a:t>b</a:t>
            </a:r>
            <a:r>
              <a:rPr lang="zh-CN" altLang="en-US" sz="2400" b="1">
                <a:solidFill>
                  <a:srgbClr val="000000"/>
                </a:solidFill>
                <a:effectLst>
                  <a:outerShdw blurRad="38100" dist="38100" dir="2700000" algn="tl">
                    <a:srgbClr val="C0C0C0"/>
                  </a:outerShdw>
                </a:effectLst>
                <a:latin typeface="宋体" panose="02010600030101010101" pitchFamily="2" charset="-122"/>
              </a:rPr>
              <a:t>、</a:t>
            </a:r>
            <a:r>
              <a:rPr lang="en-US" altLang="zh-CN" sz="2400" b="1">
                <a:solidFill>
                  <a:srgbClr val="000000"/>
                </a:solidFill>
                <a:effectLst>
                  <a:outerShdw blurRad="38100" dist="38100" dir="2700000" algn="tl">
                    <a:srgbClr val="C0C0C0"/>
                  </a:outerShdw>
                </a:effectLst>
                <a:latin typeface="宋体" panose="02010600030101010101" pitchFamily="2" charset="-122"/>
              </a:rPr>
              <a:t>d</a:t>
            </a:r>
            <a:r>
              <a:rPr lang="zh-CN" altLang="en-US" sz="2400" b="1">
                <a:solidFill>
                  <a:srgbClr val="000000"/>
                </a:solidFill>
                <a:effectLst>
                  <a:outerShdw blurRad="38100" dist="38100" dir="2700000" algn="tl">
                    <a:srgbClr val="C0C0C0"/>
                  </a:outerShdw>
                </a:effectLst>
                <a:latin typeface="宋体" panose="02010600030101010101" pitchFamily="2" charset="-122"/>
              </a:rPr>
              <a:t>点有电位变化，说明兴奋在同一神经元上是双向传导的</a:t>
            </a:r>
            <a:br>
              <a:rPr lang="zh-CN" altLang="en-US" sz="2400" b="1">
                <a:solidFill>
                  <a:srgbClr val="000000"/>
                </a:solidFill>
                <a:effectLst>
                  <a:outerShdw blurRad="38100" dist="38100" dir="2700000" algn="tl">
                    <a:srgbClr val="C0C0C0"/>
                  </a:outerShdw>
                </a:effectLst>
                <a:latin typeface="宋体" panose="02010600030101010101" pitchFamily="2" charset="-122"/>
              </a:rPr>
            </a:br>
            <a:r>
              <a:rPr lang="zh-CN" altLang="en-US" sz="2400" b="1">
                <a:solidFill>
                  <a:srgbClr val="000000"/>
                </a:solidFill>
                <a:effectLst>
                  <a:outerShdw blurRad="38100" dist="38100" dir="2700000" algn="tl">
                    <a:srgbClr val="C0C0C0"/>
                  </a:outerShdw>
                </a:effectLst>
                <a:latin typeface="宋体" panose="02010600030101010101" pitchFamily="2" charset="-122"/>
              </a:rPr>
              <a:t>    </a:t>
            </a:r>
            <a:r>
              <a:rPr lang="en-US" altLang="zh-CN" sz="2400" b="1">
                <a:solidFill>
                  <a:srgbClr val="000000"/>
                </a:solidFill>
                <a:effectLst>
                  <a:outerShdw blurRad="38100" dist="38100" dir="2700000" algn="tl">
                    <a:srgbClr val="C0C0C0"/>
                  </a:outerShdw>
                </a:effectLst>
                <a:latin typeface="宋体" panose="02010600030101010101" pitchFamily="2" charset="-122"/>
              </a:rPr>
              <a:t>B</a:t>
            </a:r>
            <a:r>
              <a:rPr lang="zh-CN" altLang="en-US" sz="2400" b="1">
                <a:solidFill>
                  <a:srgbClr val="000000"/>
                </a:solidFill>
                <a:effectLst>
                  <a:outerShdw blurRad="38100" dist="38100" dir="2700000" algn="tl">
                    <a:srgbClr val="C0C0C0"/>
                  </a:outerShdw>
                </a:effectLst>
                <a:latin typeface="宋体" panose="02010600030101010101" pitchFamily="2" charset="-122"/>
              </a:rPr>
              <a:t>．兴奋由</a:t>
            </a:r>
            <a:r>
              <a:rPr lang="en-US" altLang="zh-CN" sz="2400" b="1">
                <a:solidFill>
                  <a:srgbClr val="000000"/>
                </a:solidFill>
                <a:effectLst>
                  <a:outerShdw blurRad="38100" dist="38100" dir="2700000" algn="tl">
                    <a:srgbClr val="C0C0C0"/>
                  </a:outerShdw>
                </a:effectLst>
                <a:latin typeface="宋体" panose="02010600030101010101" pitchFamily="2" charset="-122"/>
              </a:rPr>
              <a:t>c</a:t>
            </a:r>
            <a:r>
              <a:rPr lang="zh-CN" altLang="en-US" sz="2400" b="1">
                <a:solidFill>
                  <a:srgbClr val="000000"/>
                </a:solidFill>
                <a:effectLst>
                  <a:outerShdw blurRad="38100" dist="38100" dir="2700000" algn="tl">
                    <a:srgbClr val="C0C0C0"/>
                  </a:outerShdw>
                </a:effectLst>
                <a:latin typeface="宋体" panose="02010600030101010101" pitchFamily="2" charset="-122"/>
              </a:rPr>
              <a:t>点传导到</a:t>
            </a:r>
            <a:r>
              <a:rPr lang="en-US" altLang="zh-CN" sz="2400" b="1">
                <a:solidFill>
                  <a:srgbClr val="000000"/>
                </a:solidFill>
                <a:effectLst>
                  <a:outerShdw blurRad="38100" dist="38100" dir="2700000" algn="tl">
                    <a:srgbClr val="C0C0C0"/>
                  </a:outerShdw>
                </a:effectLst>
                <a:latin typeface="宋体" panose="02010600030101010101" pitchFamily="2" charset="-122"/>
              </a:rPr>
              <a:t>e</a:t>
            </a:r>
            <a:r>
              <a:rPr lang="zh-CN" altLang="en-US" sz="2400" b="1">
                <a:solidFill>
                  <a:srgbClr val="000000"/>
                </a:solidFill>
                <a:effectLst>
                  <a:outerShdw blurRad="38100" dist="38100" dir="2700000" algn="tl">
                    <a:srgbClr val="C0C0C0"/>
                  </a:outerShdw>
                </a:effectLst>
                <a:latin typeface="宋体" panose="02010600030101010101" pitchFamily="2" charset="-122"/>
              </a:rPr>
              <a:t>点时，发生电信号→化学信号→电信号的转换</a:t>
            </a:r>
            <a:br>
              <a:rPr lang="zh-CN" altLang="en-US" sz="2400" b="1">
                <a:solidFill>
                  <a:srgbClr val="000000"/>
                </a:solidFill>
                <a:effectLst>
                  <a:outerShdw blurRad="38100" dist="38100" dir="2700000" algn="tl">
                    <a:srgbClr val="C0C0C0"/>
                  </a:outerShdw>
                </a:effectLst>
                <a:latin typeface="宋体" panose="02010600030101010101" pitchFamily="2" charset="-122"/>
              </a:rPr>
            </a:br>
            <a:r>
              <a:rPr lang="zh-CN" altLang="en-US" sz="2400" b="1">
                <a:solidFill>
                  <a:srgbClr val="000000"/>
                </a:solidFill>
                <a:effectLst>
                  <a:outerShdw blurRad="38100" dist="38100" dir="2700000" algn="tl">
                    <a:srgbClr val="C0C0C0"/>
                  </a:outerShdw>
                </a:effectLst>
                <a:latin typeface="宋体" panose="02010600030101010101" pitchFamily="2" charset="-122"/>
              </a:rPr>
              <a:t>    </a:t>
            </a:r>
            <a:r>
              <a:rPr lang="en-US" altLang="zh-CN" sz="2400" b="1">
                <a:solidFill>
                  <a:srgbClr val="000000"/>
                </a:solidFill>
                <a:effectLst>
                  <a:outerShdw blurRad="38100" dist="38100" dir="2700000" algn="tl">
                    <a:srgbClr val="C0C0C0"/>
                  </a:outerShdw>
                </a:effectLst>
                <a:latin typeface="宋体" panose="02010600030101010101" pitchFamily="2" charset="-122"/>
              </a:rPr>
              <a:t>C</a:t>
            </a:r>
            <a:r>
              <a:rPr lang="zh-CN" altLang="en-US" sz="2400" b="1">
                <a:solidFill>
                  <a:srgbClr val="000000"/>
                </a:solidFill>
                <a:effectLst>
                  <a:outerShdw blurRad="38100" dist="38100" dir="2700000" algn="tl">
                    <a:srgbClr val="C0C0C0"/>
                  </a:outerShdw>
                </a:effectLst>
                <a:latin typeface="宋体" panose="02010600030101010101" pitchFamily="2" charset="-122"/>
              </a:rPr>
              <a:t>．</a:t>
            </a:r>
            <a:r>
              <a:rPr lang="en-US" altLang="zh-CN" sz="2400" b="1">
                <a:solidFill>
                  <a:srgbClr val="000000"/>
                </a:solidFill>
                <a:effectLst>
                  <a:outerShdw blurRad="38100" dist="38100" dir="2700000" algn="tl">
                    <a:srgbClr val="C0C0C0"/>
                  </a:outerShdw>
                </a:effectLst>
                <a:latin typeface="宋体" panose="02010600030101010101" pitchFamily="2" charset="-122"/>
              </a:rPr>
              <a:t>a</a:t>
            </a:r>
            <a:r>
              <a:rPr lang="zh-CN" altLang="en-US" sz="2400" b="1">
                <a:solidFill>
                  <a:srgbClr val="000000"/>
                </a:solidFill>
                <a:effectLst>
                  <a:outerShdw blurRad="38100" dist="38100" dir="2700000" algn="tl">
                    <a:srgbClr val="C0C0C0"/>
                  </a:outerShdw>
                </a:effectLst>
                <a:latin typeface="宋体" panose="02010600030101010101" pitchFamily="2" charset="-122"/>
              </a:rPr>
              <a:t>点检测不到电位变化，是由于突触前膜释放的是抑制性递质</a:t>
            </a:r>
            <a:br>
              <a:rPr lang="zh-CN" altLang="en-US" sz="2400" b="1">
                <a:solidFill>
                  <a:srgbClr val="000000"/>
                </a:solidFill>
                <a:effectLst>
                  <a:outerShdw blurRad="38100" dist="38100" dir="2700000" algn="tl">
                    <a:srgbClr val="C0C0C0"/>
                  </a:outerShdw>
                </a:effectLst>
                <a:latin typeface="宋体" panose="02010600030101010101" pitchFamily="2" charset="-122"/>
              </a:rPr>
            </a:br>
            <a:r>
              <a:rPr lang="zh-CN" altLang="en-US" sz="2400" b="1">
                <a:solidFill>
                  <a:srgbClr val="000000"/>
                </a:solidFill>
                <a:effectLst>
                  <a:outerShdw blurRad="38100" dist="38100" dir="2700000" algn="tl">
                    <a:srgbClr val="C0C0C0"/>
                  </a:outerShdw>
                </a:effectLst>
                <a:latin typeface="宋体" panose="02010600030101010101" pitchFamily="2" charset="-122"/>
              </a:rPr>
              <a:t>    </a:t>
            </a:r>
            <a:r>
              <a:rPr lang="en-US" altLang="zh-CN" sz="2400" b="1">
                <a:solidFill>
                  <a:srgbClr val="000000"/>
                </a:solidFill>
                <a:effectLst>
                  <a:outerShdw blurRad="38100" dist="38100" dir="2700000" algn="tl">
                    <a:srgbClr val="C0C0C0"/>
                  </a:outerShdw>
                </a:effectLst>
                <a:latin typeface="宋体" panose="02010600030101010101" pitchFamily="2" charset="-122"/>
              </a:rPr>
              <a:t>D</a:t>
            </a:r>
            <a:r>
              <a:rPr lang="zh-CN" altLang="en-US" sz="2400" b="1">
                <a:solidFill>
                  <a:srgbClr val="000000"/>
                </a:solidFill>
                <a:effectLst>
                  <a:outerShdw blurRad="38100" dist="38100" dir="2700000" algn="tl">
                    <a:srgbClr val="C0C0C0"/>
                  </a:outerShdw>
                </a:effectLst>
                <a:latin typeface="宋体" panose="02010600030101010101" pitchFamily="2" charset="-122"/>
              </a:rPr>
              <a:t>．电表①不偏转，电表②偏转两次</a:t>
            </a:r>
          </a:p>
        </p:txBody>
      </p:sp>
      <p:pic>
        <p:nvPicPr>
          <p:cNvPr id="28676" name="Picture 7" descr="771.TIF"/>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1955800" y="1855788"/>
            <a:ext cx="6503988" cy="151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1016" name="Rectangle 8"/>
          <p:cNvSpPr>
            <a:spLocks noChangeArrowheads="1"/>
          </p:cNvSpPr>
          <p:nvPr/>
        </p:nvSpPr>
        <p:spPr bwMode="auto">
          <a:xfrm>
            <a:off x="5811520" y="1378585"/>
            <a:ext cx="102298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zh-CN" altLang="en-US" sz="2400" b="1">
                <a:solidFill>
                  <a:srgbClr val="000000"/>
                </a:solidFill>
                <a:effectLst>
                  <a:outerShdw blurRad="38100" dist="38100" dir="2700000" algn="tl">
                    <a:srgbClr val="C0C0C0"/>
                  </a:outerShdw>
                </a:effectLst>
              </a:rPr>
              <a:t>　</a:t>
            </a:r>
            <a:r>
              <a:rPr lang="en-US" altLang="zh-CN" sz="3600" b="1">
                <a:solidFill>
                  <a:srgbClr val="FF0000"/>
                </a:solidFill>
                <a:effectLst>
                  <a:outerShdw blurRad="38100" dist="38100" dir="2700000" algn="tl">
                    <a:srgbClr val="C0C0C0"/>
                  </a:outerShdw>
                </a:effectLst>
              </a:rPr>
              <a:t>C</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71016"/>
                                        </p:tgtEl>
                                        <p:attrNameLst>
                                          <p:attrName>style.visibility</p:attrName>
                                        </p:attrNameLst>
                                      </p:cBhvr>
                                      <p:to>
                                        <p:strVal val="visible"/>
                                      </p:to>
                                    </p:set>
                                    <p:animEffect transition="in" filter="box(in)">
                                      <p:cBhvr>
                                        <p:cTn id="7" dur="500"/>
                                        <p:tgtEl>
                                          <p:spTgt spid="1710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6"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文本框 203777"/>
          <p:cNvSpPr txBox="1"/>
          <p:nvPr/>
        </p:nvSpPr>
        <p:spPr>
          <a:xfrm>
            <a:off x="900113" y="2781300"/>
            <a:ext cx="990600" cy="645160"/>
          </a:xfrm>
          <a:prstGeom prst="rect">
            <a:avLst/>
          </a:prstGeom>
          <a:noFill/>
          <a:ln w="9525">
            <a:noFill/>
          </a:ln>
        </p:spPr>
        <p:txBody>
          <a:bodyPr anchor="t">
            <a:spAutoFit/>
          </a:bodyPr>
          <a:lstStyle/>
          <a:p>
            <a:pPr>
              <a:spcBef>
                <a:spcPct val="50000"/>
              </a:spcBef>
              <a:buClrTx/>
            </a:pPr>
            <a:r>
              <a:rPr lang="zh-CN" altLang="en-US" sz="3600" dirty="0">
                <a:solidFill>
                  <a:srgbClr val="9900FF"/>
                </a:solidFill>
                <a:latin typeface="Times New Roman" panose="02020603050405020304" pitchFamily="18" charset="0"/>
                <a:ea typeface="黑体" panose="02010609060101010101" pitchFamily="49" charset="-122"/>
              </a:rPr>
              <a:t>脑</a:t>
            </a:r>
          </a:p>
        </p:txBody>
      </p:sp>
      <p:sp>
        <p:nvSpPr>
          <p:cNvPr id="203779" name="文本框 203778"/>
          <p:cNvSpPr txBox="1"/>
          <p:nvPr/>
        </p:nvSpPr>
        <p:spPr>
          <a:xfrm>
            <a:off x="827088" y="5589588"/>
            <a:ext cx="1479550" cy="645160"/>
          </a:xfrm>
          <a:prstGeom prst="rect">
            <a:avLst/>
          </a:prstGeom>
          <a:noFill/>
          <a:ln w="9525">
            <a:noFill/>
          </a:ln>
        </p:spPr>
        <p:txBody>
          <a:bodyPr anchor="t">
            <a:spAutoFit/>
          </a:bodyPr>
          <a:lstStyle/>
          <a:p>
            <a:pPr>
              <a:spcBef>
                <a:spcPct val="50000"/>
              </a:spcBef>
              <a:buClrTx/>
            </a:pPr>
            <a:r>
              <a:rPr lang="zh-CN" altLang="en-US" sz="3600" dirty="0">
                <a:solidFill>
                  <a:srgbClr val="9900FF"/>
                </a:solidFill>
                <a:latin typeface="Times New Roman" panose="02020603050405020304" pitchFamily="18" charset="0"/>
                <a:ea typeface="黑体" panose="02010609060101010101" pitchFamily="49" charset="-122"/>
              </a:rPr>
              <a:t>脊髓</a:t>
            </a:r>
          </a:p>
        </p:txBody>
      </p:sp>
      <p:sp>
        <p:nvSpPr>
          <p:cNvPr id="203780" name="左大括号 203779"/>
          <p:cNvSpPr/>
          <p:nvPr/>
        </p:nvSpPr>
        <p:spPr>
          <a:xfrm>
            <a:off x="468313" y="2997200"/>
            <a:ext cx="381000" cy="3048000"/>
          </a:xfrm>
          <a:prstGeom prst="leftBrace">
            <a:avLst>
              <a:gd name="adj1" fmla="val 66592"/>
              <a:gd name="adj2" fmla="val 50000"/>
            </a:avLst>
          </a:prstGeom>
          <a:noFill/>
          <a:ln w="38100" cap="flat" cmpd="sng">
            <a:solidFill>
              <a:schemeClr val="tx1"/>
            </a:solidFill>
            <a:prstDash val="solid"/>
            <a:round/>
            <a:headEnd type="none" w="med" len="med"/>
            <a:tailEnd type="none" w="med" len="med"/>
          </a:ln>
        </p:spPr>
        <p:txBody>
          <a:bodyPr anchor="t"/>
          <a:lstStyle/>
          <a:p>
            <a:pPr eaLnBrk="0" hangingPunct="0"/>
            <a:endParaRPr lang="zh-CN" altLang="en-US" sz="1800" b="0">
              <a:latin typeface="Arial" panose="020B0604020202020204" pitchFamily="34" charset="0"/>
              <a:ea typeface="宋体" panose="02010600030101010101" pitchFamily="2" charset="-122"/>
            </a:endParaRPr>
          </a:p>
        </p:txBody>
      </p:sp>
      <p:sp>
        <p:nvSpPr>
          <p:cNvPr id="203781" name="文本框 203780"/>
          <p:cNvSpPr txBox="1"/>
          <p:nvPr/>
        </p:nvSpPr>
        <p:spPr>
          <a:xfrm>
            <a:off x="468313" y="1196975"/>
            <a:ext cx="5562600" cy="645160"/>
          </a:xfrm>
          <a:prstGeom prst="rect">
            <a:avLst/>
          </a:prstGeom>
          <a:noFill/>
          <a:ln w="9525">
            <a:noFill/>
          </a:ln>
        </p:spPr>
        <p:txBody>
          <a:bodyPr anchor="t">
            <a:spAutoFit/>
          </a:bodyPr>
          <a:lstStyle/>
          <a:p>
            <a:pPr>
              <a:spcBef>
                <a:spcPct val="50000"/>
              </a:spcBef>
              <a:buClrTx/>
            </a:pPr>
            <a:r>
              <a:rPr lang="zh-CN" altLang="en-US" sz="3600" dirty="0">
                <a:solidFill>
                  <a:srgbClr val="FF0000"/>
                </a:solidFill>
                <a:latin typeface="Arial" panose="020B0604020202020204" pitchFamily="34" charset="0"/>
                <a:ea typeface="黑体" panose="02010609060101010101" pitchFamily="49" charset="-122"/>
              </a:rPr>
              <a:t>中枢神经系统</a:t>
            </a:r>
            <a:r>
              <a:rPr lang="zh-CN" altLang="en-US" sz="3600" dirty="0">
                <a:latin typeface="Arial" panose="020B0604020202020204" pitchFamily="34" charset="0"/>
                <a:ea typeface="黑体" panose="02010609060101010101" pitchFamily="49" charset="-122"/>
              </a:rPr>
              <a:t>的组成</a:t>
            </a:r>
          </a:p>
        </p:txBody>
      </p:sp>
      <p:sp>
        <p:nvSpPr>
          <p:cNvPr id="203783" name="左大括号 203782"/>
          <p:cNvSpPr/>
          <p:nvPr/>
        </p:nvSpPr>
        <p:spPr>
          <a:xfrm>
            <a:off x="1619250" y="2133600"/>
            <a:ext cx="228600" cy="2590800"/>
          </a:xfrm>
          <a:prstGeom prst="leftBrace">
            <a:avLst>
              <a:gd name="adj1" fmla="val 94339"/>
              <a:gd name="adj2" fmla="val 50000"/>
            </a:avLst>
          </a:prstGeom>
          <a:noFill/>
          <a:ln w="38100" cap="flat" cmpd="sng">
            <a:solidFill>
              <a:schemeClr val="tx1"/>
            </a:solidFill>
            <a:prstDash val="solid"/>
            <a:round/>
            <a:headEnd type="none" w="med" len="med"/>
            <a:tailEnd type="none" w="med" len="med"/>
          </a:ln>
        </p:spPr>
        <p:txBody>
          <a:bodyPr anchor="t"/>
          <a:lstStyle/>
          <a:p>
            <a:pPr eaLnBrk="0" hangingPunct="0"/>
            <a:endParaRPr lang="zh-CN" altLang="en-US" sz="1800" b="0">
              <a:latin typeface="Arial" panose="020B0604020202020204" pitchFamily="34" charset="0"/>
              <a:ea typeface="宋体" panose="02010600030101010101" pitchFamily="2" charset="-122"/>
            </a:endParaRPr>
          </a:p>
        </p:txBody>
      </p:sp>
      <p:sp>
        <p:nvSpPr>
          <p:cNvPr id="203784" name="文本框 203783"/>
          <p:cNvSpPr txBox="1"/>
          <p:nvPr/>
        </p:nvSpPr>
        <p:spPr>
          <a:xfrm>
            <a:off x="1763713" y="1916113"/>
            <a:ext cx="1905000" cy="645160"/>
          </a:xfrm>
          <a:prstGeom prst="rect">
            <a:avLst/>
          </a:prstGeom>
          <a:noFill/>
          <a:ln w="9525">
            <a:noFill/>
          </a:ln>
        </p:spPr>
        <p:txBody>
          <a:bodyPr anchor="t">
            <a:spAutoFit/>
          </a:bodyPr>
          <a:lstStyle/>
          <a:p>
            <a:pPr>
              <a:spcBef>
                <a:spcPct val="50000"/>
              </a:spcBef>
              <a:buClrTx/>
            </a:pPr>
            <a:r>
              <a:rPr lang="zh-CN" altLang="en-US" sz="3600" dirty="0">
                <a:latin typeface="Times New Roman" panose="02020603050405020304" pitchFamily="18" charset="0"/>
                <a:ea typeface="黑体" panose="02010609060101010101" pitchFamily="49" charset="-122"/>
              </a:rPr>
              <a:t>大脑</a:t>
            </a:r>
          </a:p>
        </p:txBody>
      </p:sp>
      <p:sp>
        <p:nvSpPr>
          <p:cNvPr id="203785" name="文本框 203784"/>
          <p:cNvSpPr txBox="1"/>
          <p:nvPr/>
        </p:nvSpPr>
        <p:spPr>
          <a:xfrm>
            <a:off x="1908175" y="4221163"/>
            <a:ext cx="1905000" cy="645160"/>
          </a:xfrm>
          <a:prstGeom prst="rect">
            <a:avLst/>
          </a:prstGeom>
          <a:noFill/>
          <a:ln w="9525">
            <a:noFill/>
          </a:ln>
        </p:spPr>
        <p:txBody>
          <a:bodyPr anchor="t">
            <a:spAutoFit/>
          </a:bodyPr>
          <a:lstStyle/>
          <a:p>
            <a:pPr>
              <a:spcBef>
                <a:spcPct val="50000"/>
              </a:spcBef>
              <a:buClrTx/>
            </a:pPr>
            <a:r>
              <a:rPr lang="zh-CN" altLang="en-US" sz="3600" dirty="0">
                <a:latin typeface="Times New Roman" panose="02020603050405020304" pitchFamily="18" charset="0"/>
                <a:ea typeface="黑体" panose="02010609060101010101" pitchFamily="49" charset="-122"/>
              </a:rPr>
              <a:t>小脑</a:t>
            </a:r>
          </a:p>
        </p:txBody>
      </p:sp>
      <p:sp>
        <p:nvSpPr>
          <p:cNvPr id="203786" name="文本框 203785"/>
          <p:cNvSpPr txBox="1"/>
          <p:nvPr/>
        </p:nvSpPr>
        <p:spPr>
          <a:xfrm>
            <a:off x="1835150" y="2924175"/>
            <a:ext cx="1905000" cy="645160"/>
          </a:xfrm>
          <a:prstGeom prst="rect">
            <a:avLst/>
          </a:prstGeom>
          <a:noFill/>
          <a:ln w="9525">
            <a:noFill/>
          </a:ln>
        </p:spPr>
        <p:txBody>
          <a:bodyPr anchor="t">
            <a:spAutoFit/>
          </a:bodyPr>
          <a:lstStyle/>
          <a:p>
            <a:pPr>
              <a:spcBef>
                <a:spcPct val="50000"/>
              </a:spcBef>
              <a:buClrTx/>
            </a:pPr>
            <a:r>
              <a:rPr lang="zh-CN" altLang="en-US" sz="3600" dirty="0">
                <a:latin typeface="Times New Roman" panose="02020603050405020304" pitchFamily="18" charset="0"/>
                <a:ea typeface="黑体" panose="02010609060101010101" pitchFamily="49" charset="-122"/>
              </a:rPr>
              <a:t>脑干</a:t>
            </a:r>
          </a:p>
        </p:txBody>
      </p:sp>
      <p:sp>
        <p:nvSpPr>
          <p:cNvPr id="203787" name="文本框 203786"/>
          <p:cNvSpPr txBox="1"/>
          <p:nvPr/>
        </p:nvSpPr>
        <p:spPr>
          <a:xfrm>
            <a:off x="3132138" y="4292600"/>
            <a:ext cx="4953000" cy="521970"/>
          </a:xfrm>
          <a:prstGeom prst="rect">
            <a:avLst/>
          </a:prstGeom>
          <a:noFill/>
          <a:ln w="9525">
            <a:noFill/>
          </a:ln>
        </p:spPr>
        <p:txBody>
          <a:bodyPr anchor="t">
            <a:spAutoFit/>
          </a:bodyPr>
          <a:lstStyle/>
          <a:p>
            <a:pPr>
              <a:spcBef>
                <a:spcPct val="50000"/>
              </a:spcBef>
              <a:buClrTx/>
            </a:pPr>
            <a:r>
              <a:rPr lang="zh-CN" altLang="en-US" sz="2800" dirty="0">
                <a:latin typeface="Times New Roman" panose="02020603050405020304" pitchFamily="18" charset="0"/>
                <a:ea typeface="黑体" panose="02010609060101010101" pitchFamily="49" charset="-122"/>
              </a:rPr>
              <a:t>有维持身体</a:t>
            </a:r>
            <a:r>
              <a:rPr lang="zh-CN" altLang="en-US" sz="2800" dirty="0">
                <a:solidFill>
                  <a:srgbClr val="FF0000"/>
                </a:solidFill>
                <a:latin typeface="Times New Roman" panose="02020603050405020304" pitchFamily="18" charset="0"/>
                <a:ea typeface="黑体" panose="02010609060101010101" pitchFamily="49" charset="-122"/>
              </a:rPr>
              <a:t>平衡</a:t>
            </a:r>
            <a:r>
              <a:rPr lang="zh-CN" altLang="en-US" sz="2800" dirty="0">
                <a:latin typeface="Times New Roman" panose="02020603050405020304" pitchFamily="18" charset="0"/>
                <a:ea typeface="黑体" panose="02010609060101010101" pitchFamily="49" charset="-122"/>
              </a:rPr>
              <a:t>的中枢</a:t>
            </a:r>
          </a:p>
        </p:txBody>
      </p:sp>
      <p:sp>
        <p:nvSpPr>
          <p:cNvPr id="203788" name="文本框 203787"/>
          <p:cNvSpPr txBox="1"/>
          <p:nvPr/>
        </p:nvSpPr>
        <p:spPr>
          <a:xfrm>
            <a:off x="3200400" y="2057400"/>
            <a:ext cx="5486400" cy="521970"/>
          </a:xfrm>
          <a:prstGeom prst="rect">
            <a:avLst/>
          </a:prstGeom>
          <a:noFill/>
          <a:ln w="9525">
            <a:noFill/>
          </a:ln>
        </p:spPr>
        <p:txBody>
          <a:bodyPr anchor="t">
            <a:spAutoFit/>
          </a:bodyPr>
          <a:lstStyle/>
          <a:p>
            <a:pPr>
              <a:spcBef>
                <a:spcPct val="50000"/>
              </a:spcBef>
              <a:buClrTx/>
            </a:pPr>
            <a:r>
              <a:rPr lang="zh-CN" altLang="en-US" sz="2800" dirty="0">
                <a:latin typeface="Times New Roman" panose="02020603050405020304" pitchFamily="18" charset="0"/>
                <a:ea typeface="黑体" panose="02010609060101010101" pitchFamily="49" charset="-122"/>
              </a:rPr>
              <a:t>调节机体活动</a:t>
            </a:r>
            <a:r>
              <a:rPr lang="zh-CN" altLang="en-US" sz="2800" dirty="0">
                <a:solidFill>
                  <a:srgbClr val="0033CC"/>
                </a:solidFill>
                <a:latin typeface="Times New Roman" panose="02020603050405020304" pitchFamily="18" charset="0"/>
                <a:ea typeface="黑体" panose="02010609060101010101" pitchFamily="49" charset="-122"/>
              </a:rPr>
              <a:t>最高级中枢</a:t>
            </a:r>
          </a:p>
        </p:txBody>
      </p:sp>
      <p:sp>
        <p:nvSpPr>
          <p:cNvPr id="203789" name="文本框 203788"/>
          <p:cNvSpPr txBox="1"/>
          <p:nvPr/>
        </p:nvSpPr>
        <p:spPr>
          <a:xfrm>
            <a:off x="2987675" y="3068638"/>
            <a:ext cx="5638800" cy="521970"/>
          </a:xfrm>
          <a:prstGeom prst="rect">
            <a:avLst/>
          </a:prstGeom>
          <a:noFill/>
          <a:ln w="9525">
            <a:noFill/>
          </a:ln>
        </p:spPr>
        <p:txBody>
          <a:bodyPr anchor="t">
            <a:spAutoFit/>
          </a:bodyPr>
          <a:lstStyle/>
          <a:p>
            <a:pPr>
              <a:spcBef>
                <a:spcPct val="50000"/>
              </a:spcBef>
              <a:buClrTx/>
            </a:pPr>
            <a:r>
              <a:rPr lang="zh-CN" altLang="en-US" sz="2800" dirty="0">
                <a:latin typeface="Times New Roman" panose="02020603050405020304" pitchFamily="18" charset="0"/>
                <a:ea typeface="黑体" panose="02010609060101010101" pitchFamily="49" charset="-122"/>
              </a:rPr>
              <a:t>许多维持生命活动必要的中枢</a:t>
            </a:r>
          </a:p>
        </p:txBody>
      </p:sp>
      <p:sp>
        <p:nvSpPr>
          <p:cNvPr id="203790" name="文本框 203789"/>
          <p:cNvSpPr txBox="1"/>
          <p:nvPr/>
        </p:nvSpPr>
        <p:spPr>
          <a:xfrm>
            <a:off x="2124075" y="5661025"/>
            <a:ext cx="4530725" cy="521970"/>
          </a:xfrm>
          <a:prstGeom prst="rect">
            <a:avLst/>
          </a:prstGeom>
          <a:noFill/>
          <a:ln w="9525">
            <a:noFill/>
          </a:ln>
        </p:spPr>
        <p:txBody>
          <a:bodyPr anchor="t">
            <a:spAutoFit/>
          </a:bodyPr>
          <a:lstStyle/>
          <a:p>
            <a:pPr>
              <a:spcBef>
                <a:spcPct val="50000"/>
              </a:spcBef>
              <a:buClrTx/>
            </a:pPr>
            <a:r>
              <a:rPr lang="zh-CN" altLang="en-US" sz="2800" dirty="0">
                <a:latin typeface="Times New Roman" panose="02020603050405020304" pitchFamily="18" charset="0"/>
                <a:ea typeface="黑体" panose="02010609060101010101" pitchFamily="49" charset="-122"/>
              </a:rPr>
              <a:t>调节躯体运动的</a:t>
            </a:r>
            <a:r>
              <a:rPr lang="zh-CN" altLang="en-US" sz="2800" dirty="0">
                <a:solidFill>
                  <a:srgbClr val="0033CC"/>
                </a:solidFill>
                <a:latin typeface="Times New Roman" panose="02020603050405020304" pitchFamily="18" charset="0"/>
                <a:ea typeface="黑体" panose="02010609060101010101" pitchFamily="49" charset="-122"/>
              </a:rPr>
              <a:t>低级中枢</a:t>
            </a:r>
          </a:p>
        </p:txBody>
      </p:sp>
      <p:sp>
        <p:nvSpPr>
          <p:cNvPr id="29710" name="Rectangle 14"/>
          <p:cNvSpPr>
            <a:spLocks noChangeArrowheads="1"/>
          </p:cNvSpPr>
          <p:nvPr/>
        </p:nvSpPr>
        <p:spPr bwMode="auto">
          <a:xfrm>
            <a:off x="676275" y="641350"/>
            <a:ext cx="6492875" cy="49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600" b="1">
                <a:solidFill>
                  <a:srgbClr val="000000"/>
                </a:solidFill>
                <a:ea typeface="黑体" panose="02010609060101010101" pitchFamily="49" charset="-122"/>
              </a:rPr>
              <a:t>三、神经系统的分级调节及人脑的高级功能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3788"/>
                                        </p:tgtEl>
                                        <p:attrNameLst>
                                          <p:attrName>style.visibility</p:attrName>
                                        </p:attrNameLst>
                                      </p:cBhvr>
                                      <p:to>
                                        <p:strVal val="visible"/>
                                      </p:to>
                                    </p:set>
                                    <p:anim calcmode="lin" valueType="num">
                                      <p:cBhvr>
                                        <p:cTn id="7" dur="500" fill="hold"/>
                                        <p:tgtEl>
                                          <p:spTgt spid="203788"/>
                                        </p:tgtEl>
                                        <p:attrNameLst>
                                          <p:attrName>ppt_x</p:attrName>
                                        </p:attrNameLst>
                                      </p:cBhvr>
                                      <p:tavLst>
                                        <p:tav tm="0">
                                          <p:val>
                                            <p:strVal val="0-#ppt_w/2"/>
                                          </p:val>
                                        </p:tav>
                                        <p:tav tm="100000">
                                          <p:val>
                                            <p:strVal val="#ppt_x"/>
                                          </p:val>
                                        </p:tav>
                                      </p:tavLst>
                                    </p:anim>
                                    <p:anim calcmode="lin" valueType="num">
                                      <p:cBhvr>
                                        <p:cTn id="8" dur="500" fill="hold"/>
                                        <p:tgtEl>
                                          <p:spTgt spid="20378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03789"/>
                                        </p:tgtEl>
                                        <p:attrNameLst>
                                          <p:attrName>style.visibility</p:attrName>
                                        </p:attrNameLst>
                                      </p:cBhvr>
                                      <p:to>
                                        <p:strVal val="visible"/>
                                      </p:to>
                                    </p:set>
                                    <p:anim calcmode="lin" valueType="num">
                                      <p:cBhvr>
                                        <p:cTn id="12" dur="500" fill="hold"/>
                                        <p:tgtEl>
                                          <p:spTgt spid="203789"/>
                                        </p:tgtEl>
                                        <p:attrNameLst>
                                          <p:attrName>ppt_x</p:attrName>
                                        </p:attrNameLst>
                                      </p:cBhvr>
                                      <p:tavLst>
                                        <p:tav tm="0">
                                          <p:val>
                                            <p:strVal val="0-#ppt_w/2"/>
                                          </p:val>
                                        </p:tav>
                                        <p:tav tm="100000">
                                          <p:val>
                                            <p:strVal val="#ppt_x"/>
                                          </p:val>
                                        </p:tav>
                                      </p:tavLst>
                                    </p:anim>
                                    <p:anim calcmode="lin" valueType="num">
                                      <p:cBhvr>
                                        <p:cTn id="13" dur="500" fill="hold"/>
                                        <p:tgtEl>
                                          <p:spTgt spid="2037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203787"/>
                                        </p:tgtEl>
                                        <p:attrNameLst>
                                          <p:attrName>style.visibility</p:attrName>
                                        </p:attrNameLst>
                                      </p:cBhvr>
                                      <p:to>
                                        <p:strVal val="visible"/>
                                      </p:to>
                                    </p:set>
                                    <p:anim calcmode="lin" valueType="num">
                                      <p:cBhvr>
                                        <p:cTn id="17" dur="500" fill="hold"/>
                                        <p:tgtEl>
                                          <p:spTgt spid="203787"/>
                                        </p:tgtEl>
                                        <p:attrNameLst>
                                          <p:attrName>ppt_x</p:attrName>
                                        </p:attrNameLst>
                                      </p:cBhvr>
                                      <p:tavLst>
                                        <p:tav tm="0">
                                          <p:val>
                                            <p:strVal val="0-#ppt_w/2"/>
                                          </p:val>
                                        </p:tav>
                                        <p:tav tm="100000">
                                          <p:val>
                                            <p:strVal val="#ppt_x"/>
                                          </p:val>
                                        </p:tav>
                                      </p:tavLst>
                                    </p:anim>
                                    <p:anim calcmode="lin" valueType="num">
                                      <p:cBhvr>
                                        <p:cTn id="18" dur="500" fill="hold"/>
                                        <p:tgtEl>
                                          <p:spTgt spid="20378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203790"/>
                                        </p:tgtEl>
                                        <p:attrNameLst>
                                          <p:attrName>style.visibility</p:attrName>
                                        </p:attrNameLst>
                                      </p:cBhvr>
                                      <p:to>
                                        <p:strVal val="visible"/>
                                      </p:to>
                                    </p:set>
                                    <p:anim calcmode="lin" valueType="num">
                                      <p:cBhvr>
                                        <p:cTn id="22" dur="500" fill="hold"/>
                                        <p:tgtEl>
                                          <p:spTgt spid="203790"/>
                                        </p:tgtEl>
                                        <p:attrNameLst>
                                          <p:attrName>ppt_x</p:attrName>
                                        </p:attrNameLst>
                                      </p:cBhvr>
                                      <p:tavLst>
                                        <p:tav tm="0">
                                          <p:val>
                                            <p:strVal val="0-#ppt_w/2"/>
                                          </p:val>
                                        </p:tav>
                                        <p:tav tm="100000">
                                          <p:val>
                                            <p:strVal val="#ppt_x"/>
                                          </p:val>
                                        </p:tav>
                                      </p:tavLst>
                                    </p:anim>
                                    <p:anim calcmode="lin" valueType="num">
                                      <p:cBhvr>
                                        <p:cTn id="23" dur="500" fill="hold"/>
                                        <p:tgtEl>
                                          <p:spTgt spid="2037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787" grpId="0"/>
      <p:bldP spid="203788" grpId="0"/>
      <p:bldP spid="203789" grpId="0"/>
      <p:bldP spid="20379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ChangeArrowheads="1"/>
          </p:cNvSpPr>
          <p:nvPr/>
        </p:nvSpPr>
        <p:spPr bwMode="auto">
          <a:xfrm>
            <a:off x="900113" y="188913"/>
            <a:ext cx="7197725" cy="6430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000000"/>
                </a:solidFill>
              </a:rPr>
              <a:t> </a:t>
            </a:r>
          </a:p>
          <a:p>
            <a:pPr eaLnBrk="1" hangingPunct="1">
              <a:spcBef>
                <a:spcPct val="0"/>
              </a:spcBef>
              <a:buClrTx/>
              <a:buSzTx/>
              <a:buFontTx/>
              <a:buNone/>
            </a:pPr>
            <a:endParaRPr lang="en-US" altLang="zh-CN" sz="2600" b="1">
              <a:solidFill>
                <a:srgbClr val="000000"/>
              </a:solidFill>
              <a:ea typeface="黑体" panose="02010609060101010101" pitchFamily="49" charset="-122"/>
            </a:endParaRPr>
          </a:p>
          <a:p>
            <a:pPr eaLnBrk="1" hangingPunct="1">
              <a:spcBef>
                <a:spcPct val="0"/>
              </a:spcBef>
              <a:buClrTx/>
              <a:buSzTx/>
              <a:buFontTx/>
              <a:buNone/>
            </a:pPr>
            <a:endParaRPr lang="en-US" altLang="zh-CN" sz="2600" b="1">
              <a:solidFill>
                <a:srgbClr val="000000"/>
              </a:solidFill>
              <a:ea typeface="黑体" panose="02010609060101010101" pitchFamily="49" charset="-122"/>
            </a:endParaRPr>
          </a:p>
          <a:p>
            <a:pPr eaLnBrk="1" hangingPunct="1">
              <a:spcBef>
                <a:spcPct val="0"/>
              </a:spcBef>
              <a:buClrTx/>
              <a:buSzTx/>
              <a:buFontTx/>
              <a:buNone/>
            </a:pPr>
            <a:endParaRPr lang="en-US" altLang="zh-CN" sz="2400" b="1">
              <a:solidFill>
                <a:srgbClr val="000000"/>
              </a:solidFill>
              <a:latin typeface="宋体" panose="02010600030101010101" pitchFamily="2" charset="-122"/>
            </a:endParaRPr>
          </a:p>
          <a:p>
            <a:pPr eaLnBrk="1" hangingPunct="1">
              <a:spcBef>
                <a:spcPct val="0"/>
              </a:spcBef>
              <a:buClrTx/>
              <a:buSzTx/>
              <a:buFontTx/>
              <a:buNone/>
            </a:pPr>
            <a:endParaRPr lang="en-US" altLang="zh-CN" sz="2400" b="1">
              <a:solidFill>
                <a:srgbClr val="000000"/>
              </a:solidFill>
              <a:latin typeface="宋体" panose="02010600030101010101" pitchFamily="2" charset="-122"/>
            </a:endParaRPr>
          </a:p>
          <a:p>
            <a:pPr eaLnBrk="1" hangingPunct="1">
              <a:spcBef>
                <a:spcPct val="0"/>
              </a:spcBef>
              <a:buClrTx/>
              <a:buSzTx/>
              <a:buFontTx/>
              <a:buNone/>
            </a:pPr>
            <a:r>
              <a:rPr lang="en-US" altLang="zh-CN" sz="2400" b="1">
                <a:solidFill>
                  <a:srgbClr val="3333FF"/>
                </a:solidFill>
                <a:latin typeface="宋体" panose="02010600030101010101" pitchFamily="2" charset="-122"/>
              </a:rPr>
              <a:t>      </a:t>
            </a:r>
            <a:r>
              <a:rPr lang="zh-CN" altLang="en-US" sz="2400" b="1">
                <a:solidFill>
                  <a:srgbClr val="000000"/>
                </a:solidFill>
                <a:latin typeface="宋体" panose="02010600030101010101" pitchFamily="2" charset="-122"/>
              </a:rPr>
              <a:t>神</a:t>
            </a:r>
          </a:p>
          <a:p>
            <a:pPr eaLnBrk="1" hangingPunct="1">
              <a:spcBef>
                <a:spcPct val="0"/>
              </a:spcBef>
              <a:buClrTx/>
              <a:buSzTx/>
              <a:buFontTx/>
              <a:buNone/>
            </a:pPr>
            <a:r>
              <a:rPr lang="zh-CN" altLang="en-US" sz="2400" b="1">
                <a:solidFill>
                  <a:srgbClr val="000000"/>
                </a:solidFill>
                <a:latin typeface="宋体" panose="02010600030101010101" pitchFamily="2" charset="-122"/>
              </a:rPr>
              <a:t>      经</a:t>
            </a: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a:t>
            </a:r>
            <a:r>
              <a:rPr lang="en-US" altLang="zh-CN" sz="2400" b="1">
                <a:solidFill>
                  <a:srgbClr val="000000"/>
                </a:solidFill>
                <a:latin typeface="宋体" panose="02010600030101010101" pitchFamily="2" charset="-122"/>
              </a:rPr>
              <a:t>1</a:t>
            </a:r>
            <a:r>
              <a:rPr lang="zh-CN" altLang="en-US" sz="2400" b="1">
                <a:solidFill>
                  <a:srgbClr val="000000"/>
                </a:solidFill>
                <a:latin typeface="宋体" panose="02010600030101010101" pitchFamily="2" charset="-122"/>
              </a:rPr>
              <a:t>） 中</a:t>
            </a: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枢</a:t>
            </a:r>
          </a:p>
          <a:p>
            <a:pPr eaLnBrk="1" hangingPunct="1">
              <a:spcBef>
                <a:spcPct val="0"/>
              </a:spcBef>
              <a:buClrTx/>
              <a:buSzTx/>
              <a:buFontTx/>
              <a:buNone/>
            </a:pPr>
            <a:endParaRPr lang="zh-CN" altLang="en-US" sz="2400" b="1">
              <a:solidFill>
                <a:srgbClr val="000000"/>
              </a:solidFill>
              <a:latin typeface="宋体" panose="02010600030101010101" pitchFamily="2" charset="-122"/>
            </a:endParaRPr>
          </a:p>
          <a:p>
            <a:pPr eaLnBrk="1" hangingPunct="1">
              <a:spcBef>
                <a:spcPct val="0"/>
              </a:spcBef>
              <a:buClrTx/>
              <a:buSzTx/>
              <a:buFontTx/>
              <a:buNone/>
            </a:pPr>
            <a:endParaRPr lang="zh-CN" altLang="en-US" sz="2400" b="1">
              <a:solidFill>
                <a:srgbClr val="000000"/>
              </a:solidFill>
              <a:latin typeface="宋体" panose="02010600030101010101" pitchFamily="2" charset="-122"/>
            </a:endParaRPr>
          </a:p>
          <a:p>
            <a:pPr eaLnBrk="1" hangingPunct="1">
              <a:spcBef>
                <a:spcPct val="0"/>
              </a:spcBef>
              <a:buClrTx/>
              <a:buSzTx/>
              <a:buFontTx/>
              <a:buNone/>
            </a:pPr>
            <a:endParaRPr lang="zh-CN" altLang="en-US" sz="2400" b="1">
              <a:solidFill>
                <a:srgbClr val="000000"/>
              </a:solidFill>
              <a:latin typeface="宋体" panose="02010600030101010101" pitchFamily="2" charset="-122"/>
            </a:endParaRP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a:t>
            </a:r>
            <a:r>
              <a:rPr lang="en-US" altLang="zh-CN" sz="2400" b="1">
                <a:solidFill>
                  <a:srgbClr val="000000"/>
                </a:solidFill>
                <a:latin typeface="宋体" panose="02010600030101010101" pitchFamily="2" charset="-122"/>
              </a:rPr>
              <a:t>2</a:t>
            </a:r>
            <a:r>
              <a:rPr lang="zh-CN" altLang="en-US" sz="2400" b="1">
                <a:solidFill>
                  <a:srgbClr val="000000"/>
                </a:solidFill>
                <a:latin typeface="宋体" panose="02010600030101010101" pitchFamily="2" charset="-122"/>
              </a:rPr>
              <a:t>）联系：位于脊髓的</a:t>
            </a:r>
            <a:r>
              <a:rPr lang="zh-CN" altLang="en-US" sz="2400" b="1" u="sng">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中枢，受脑中相</a:t>
            </a:r>
          </a:p>
          <a:p>
            <a:pPr eaLnBrk="1" hangingPunct="1">
              <a:lnSpc>
                <a:spcPct val="140000"/>
              </a:lnSpc>
              <a:spcBef>
                <a:spcPct val="0"/>
              </a:spcBef>
              <a:buClrTx/>
              <a:buSzTx/>
              <a:buFontTx/>
              <a:buNone/>
            </a:pPr>
            <a:r>
              <a:rPr lang="zh-CN" altLang="en-US" sz="2400" b="1">
                <a:solidFill>
                  <a:srgbClr val="000000"/>
                </a:solidFill>
                <a:latin typeface="宋体" panose="02010600030101010101" pitchFamily="2" charset="-122"/>
              </a:rPr>
              <a:t>   应的</a:t>
            </a:r>
            <a:r>
              <a:rPr lang="zh-CN" altLang="en-US" sz="2400" b="1" u="sng">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中枢的</a:t>
            </a:r>
            <a:r>
              <a:rPr lang="zh-CN" altLang="en-US" sz="2400" b="1" u="sng">
                <a:solidFill>
                  <a:srgbClr val="000000"/>
                </a:solidFill>
                <a:latin typeface="宋体" panose="02010600030101010101" pitchFamily="2" charset="-122"/>
              </a:rPr>
              <a:t>      </a:t>
            </a:r>
            <a:r>
              <a:rPr lang="zh-CN" altLang="en-US" sz="2400" b="1">
                <a:solidFill>
                  <a:srgbClr val="000000"/>
                </a:solidFill>
                <a:latin typeface="宋体" panose="02010600030101010101" pitchFamily="2" charset="-122"/>
              </a:rPr>
              <a:t>。 </a:t>
            </a:r>
          </a:p>
          <a:p>
            <a:pPr eaLnBrk="1" hangingPunct="1">
              <a:lnSpc>
                <a:spcPct val="140000"/>
              </a:lnSpc>
              <a:spcBef>
                <a:spcPct val="0"/>
              </a:spcBef>
              <a:buClrTx/>
              <a:buSzTx/>
              <a:buFontTx/>
              <a:buNone/>
            </a:pPr>
            <a:endParaRPr lang="en-US" altLang="zh-CN" sz="2400" b="1">
              <a:solidFill>
                <a:srgbClr val="000000"/>
              </a:solidFill>
              <a:latin typeface="宋体" panose="02010600030101010101" pitchFamily="2" charset="-122"/>
            </a:endParaRPr>
          </a:p>
        </p:txBody>
      </p:sp>
      <p:sp>
        <p:nvSpPr>
          <p:cNvPr id="29699" name="AutoShape 3"/>
          <p:cNvSpPr/>
          <p:nvPr/>
        </p:nvSpPr>
        <p:spPr bwMode="auto">
          <a:xfrm>
            <a:off x="2268538" y="1989138"/>
            <a:ext cx="215900" cy="2879725"/>
          </a:xfrm>
          <a:prstGeom prst="leftBrace">
            <a:avLst>
              <a:gd name="adj1" fmla="val 111152"/>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endParaRPr>
          </a:p>
        </p:txBody>
      </p:sp>
      <p:sp>
        <p:nvSpPr>
          <p:cNvPr id="29700" name="Rectangle 4"/>
          <p:cNvSpPr>
            <a:spLocks noChangeArrowheads="1"/>
          </p:cNvSpPr>
          <p:nvPr/>
        </p:nvSpPr>
        <p:spPr bwMode="auto">
          <a:xfrm>
            <a:off x="2555875" y="1700213"/>
            <a:ext cx="5761038" cy="31921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zh-CN" altLang="en-US" sz="2400" b="1">
                <a:solidFill>
                  <a:srgbClr val="000000"/>
                </a:solidFill>
              </a:rPr>
              <a:t>大脑皮层：调节机体活动的</a:t>
            </a:r>
            <a:r>
              <a:rPr lang="zh-CN" altLang="en-US" sz="2400" b="1" u="sng">
                <a:solidFill>
                  <a:srgbClr val="000000"/>
                </a:solidFill>
              </a:rPr>
              <a:t>             </a:t>
            </a:r>
            <a:r>
              <a:rPr lang="zh-CN" altLang="en-US" sz="2400" b="1">
                <a:solidFill>
                  <a:srgbClr val="000000"/>
                </a:solidFill>
              </a:rPr>
              <a:t>中枢</a:t>
            </a:r>
          </a:p>
          <a:p>
            <a:pPr eaLnBrk="1" hangingPunct="1">
              <a:lnSpc>
                <a:spcPct val="140000"/>
              </a:lnSpc>
              <a:spcBef>
                <a:spcPct val="0"/>
              </a:spcBef>
              <a:buClrTx/>
              <a:buSzTx/>
              <a:buFontTx/>
              <a:buNone/>
            </a:pPr>
            <a:r>
              <a:rPr lang="zh-CN" altLang="en-US" sz="2400" b="1">
                <a:solidFill>
                  <a:srgbClr val="000000"/>
                </a:solidFill>
              </a:rPr>
              <a:t>小脑：维持身体</a:t>
            </a:r>
            <a:r>
              <a:rPr lang="zh-CN" altLang="en-US" sz="2400" b="1" u="sng">
                <a:solidFill>
                  <a:srgbClr val="000000"/>
                </a:solidFill>
              </a:rPr>
              <a:t>           </a:t>
            </a:r>
            <a:r>
              <a:rPr lang="zh-CN" altLang="en-US" sz="2400" b="1">
                <a:solidFill>
                  <a:srgbClr val="000000"/>
                </a:solidFill>
              </a:rPr>
              <a:t>的中枢</a:t>
            </a:r>
          </a:p>
          <a:p>
            <a:pPr eaLnBrk="1" hangingPunct="1">
              <a:lnSpc>
                <a:spcPct val="140000"/>
              </a:lnSpc>
              <a:spcBef>
                <a:spcPct val="0"/>
              </a:spcBef>
              <a:buClrTx/>
              <a:buSzTx/>
              <a:buFontTx/>
              <a:buNone/>
            </a:pPr>
            <a:r>
              <a:rPr lang="zh-CN" altLang="en-US" sz="2400" b="1">
                <a:solidFill>
                  <a:srgbClr val="000000"/>
                </a:solidFill>
              </a:rPr>
              <a:t>下丘脑：</a:t>
            </a:r>
            <a:r>
              <a:rPr lang="zh-CN" altLang="en-US" sz="2400" b="1" u="sng">
                <a:solidFill>
                  <a:srgbClr val="000000"/>
                </a:solidFill>
              </a:rPr>
              <a:t>                </a:t>
            </a:r>
            <a:r>
              <a:rPr lang="zh-CN" altLang="en-US" sz="2400" b="1">
                <a:solidFill>
                  <a:srgbClr val="000000"/>
                </a:solidFill>
              </a:rPr>
              <a:t>中枢、水平衡调节中 </a:t>
            </a:r>
          </a:p>
          <a:p>
            <a:pPr eaLnBrk="1" hangingPunct="1">
              <a:lnSpc>
                <a:spcPct val="140000"/>
              </a:lnSpc>
              <a:spcBef>
                <a:spcPct val="0"/>
              </a:spcBef>
              <a:buClrTx/>
              <a:buSzTx/>
              <a:buFontTx/>
              <a:buNone/>
            </a:pPr>
            <a:r>
              <a:rPr lang="zh-CN" altLang="en-US" sz="2400" b="1">
                <a:solidFill>
                  <a:srgbClr val="000000"/>
                </a:solidFill>
              </a:rPr>
              <a:t>    枢，还与生物</a:t>
            </a:r>
            <a:r>
              <a:rPr lang="zh-CN" altLang="en-US" sz="2400" b="1" u="sng">
                <a:solidFill>
                  <a:srgbClr val="000000"/>
                </a:solidFill>
              </a:rPr>
              <a:t>           </a:t>
            </a:r>
            <a:r>
              <a:rPr lang="zh-CN" altLang="en-US" sz="2400" b="1">
                <a:solidFill>
                  <a:srgbClr val="000000"/>
                </a:solidFill>
              </a:rPr>
              <a:t>等的控制有关</a:t>
            </a:r>
          </a:p>
          <a:p>
            <a:pPr eaLnBrk="1" hangingPunct="1">
              <a:lnSpc>
                <a:spcPct val="140000"/>
              </a:lnSpc>
              <a:spcBef>
                <a:spcPct val="0"/>
              </a:spcBef>
              <a:buClrTx/>
              <a:buSzTx/>
              <a:buFontTx/>
              <a:buNone/>
            </a:pPr>
            <a:r>
              <a:rPr lang="zh-CN" altLang="en-US" sz="2400" b="1">
                <a:solidFill>
                  <a:srgbClr val="000000"/>
                </a:solidFill>
              </a:rPr>
              <a:t>脑干：有许多维持生命必要的中枢，</a:t>
            </a:r>
          </a:p>
          <a:p>
            <a:pPr eaLnBrk="1" hangingPunct="1">
              <a:lnSpc>
                <a:spcPct val="140000"/>
              </a:lnSpc>
              <a:spcBef>
                <a:spcPct val="0"/>
              </a:spcBef>
              <a:buClrTx/>
              <a:buSzTx/>
              <a:buFontTx/>
              <a:buNone/>
            </a:pPr>
            <a:r>
              <a:rPr lang="zh-CN" altLang="en-US" sz="2400" b="1">
                <a:solidFill>
                  <a:srgbClr val="000000"/>
                </a:solidFill>
              </a:rPr>
              <a:t>    如</a:t>
            </a:r>
            <a:r>
              <a:rPr lang="zh-CN" altLang="en-US" sz="2400" b="1" u="sng">
                <a:solidFill>
                  <a:srgbClr val="000000"/>
                </a:solidFill>
              </a:rPr>
              <a:t>                 </a:t>
            </a:r>
            <a:r>
              <a:rPr lang="zh-CN" altLang="en-US" sz="2400" b="1">
                <a:solidFill>
                  <a:srgbClr val="000000"/>
                </a:solidFill>
              </a:rPr>
              <a:t>、心血管中枢</a:t>
            </a:r>
          </a:p>
        </p:txBody>
      </p:sp>
      <p:sp>
        <p:nvSpPr>
          <p:cNvPr id="12293" name="Rectangle 5"/>
          <p:cNvSpPr>
            <a:spLocks noChangeArrowheads="1"/>
          </p:cNvSpPr>
          <p:nvPr/>
        </p:nvSpPr>
        <p:spPr bwMode="auto">
          <a:xfrm>
            <a:off x="6348413" y="1747838"/>
            <a:ext cx="110109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最高级</a:t>
            </a:r>
          </a:p>
        </p:txBody>
      </p:sp>
      <p:sp>
        <p:nvSpPr>
          <p:cNvPr id="12294" name="Rectangle 6"/>
          <p:cNvSpPr>
            <a:spLocks noChangeArrowheads="1"/>
          </p:cNvSpPr>
          <p:nvPr/>
        </p:nvSpPr>
        <p:spPr bwMode="auto">
          <a:xfrm>
            <a:off x="4783138" y="2276475"/>
            <a:ext cx="79502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平衡</a:t>
            </a:r>
          </a:p>
        </p:txBody>
      </p:sp>
      <p:sp>
        <p:nvSpPr>
          <p:cNvPr id="12295" name="Rectangle 7"/>
          <p:cNvSpPr>
            <a:spLocks noChangeArrowheads="1"/>
          </p:cNvSpPr>
          <p:nvPr/>
        </p:nvSpPr>
        <p:spPr bwMode="auto">
          <a:xfrm>
            <a:off x="3779838" y="2781300"/>
            <a:ext cx="14071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体温调节</a:t>
            </a:r>
          </a:p>
        </p:txBody>
      </p:sp>
      <p:sp>
        <p:nvSpPr>
          <p:cNvPr id="12296" name="Rectangle 8"/>
          <p:cNvSpPr>
            <a:spLocks noChangeArrowheads="1"/>
          </p:cNvSpPr>
          <p:nvPr/>
        </p:nvSpPr>
        <p:spPr bwMode="auto">
          <a:xfrm>
            <a:off x="4854575" y="3284538"/>
            <a:ext cx="108585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节律</a:t>
            </a:r>
          </a:p>
        </p:txBody>
      </p:sp>
      <p:sp>
        <p:nvSpPr>
          <p:cNvPr id="12297" name="Rectangle 9"/>
          <p:cNvSpPr>
            <a:spLocks noChangeArrowheads="1"/>
          </p:cNvSpPr>
          <p:nvPr/>
        </p:nvSpPr>
        <p:spPr bwMode="auto">
          <a:xfrm>
            <a:off x="3276600" y="4340225"/>
            <a:ext cx="1582738"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呼吸中枢</a:t>
            </a:r>
          </a:p>
        </p:txBody>
      </p:sp>
      <p:sp>
        <p:nvSpPr>
          <p:cNvPr id="12298" name="Rectangle 10"/>
          <p:cNvSpPr>
            <a:spLocks noChangeArrowheads="1"/>
          </p:cNvSpPr>
          <p:nvPr/>
        </p:nvSpPr>
        <p:spPr bwMode="auto">
          <a:xfrm>
            <a:off x="4500563" y="5013325"/>
            <a:ext cx="79502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低级</a:t>
            </a:r>
          </a:p>
        </p:txBody>
      </p:sp>
      <p:sp>
        <p:nvSpPr>
          <p:cNvPr id="12299" name="Rectangle 11"/>
          <p:cNvSpPr>
            <a:spLocks noChangeArrowheads="1"/>
          </p:cNvSpPr>
          <p:nvPr/>
        </p:nvSpPr>
        <p:spPr bwMode="auto">
          <a:xfrm>
            <a:off x="2157413" y="5564188"/>
            <a:ext cx="865187"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高级     </a:t>
            </a:r>
          </a:p>
        </p:txBody>
      </p:sp>
      <p:sp>
        <p:nvSpPr>
          <p:cNvPr id="12300" name="Rectangle 12"/>
          <p:cNvSpPr>
            <a:spLocks noChangeArrowheads="1"/>
          </p:cNvSpPr>
          <p:nvPr/>
        </p:nvSpPr>
        <p:spPr bwMode="auto">
          <a:xfrm>
            <a:off x="3954463" y="5564188"/>
            <a:ext cx="79502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调控</a:t>
            </a:r>
          </a:p>
        </p:txBody>
      </p:sp>
      <p:sp>
        <p:nvSpPr>
          <p:cNvPr id="29709" name="Rectangle 13"/>
          <p:cNvSpPr>
            <a:spLocks noChangeArrowheads="1"/>
          </p:cNvSpPr>
          <p:nvPr/>
        </p:nvSpPr>
        <p:spPr bwMode="auto">
          <a:xfrm>
            <a:off x="560388" y="1371600"/>
            <a:ext cx="319151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000000"/>
                </a:solidFill>
              </a:rPr>
              <a:t>1.</a:t>
            </a:r>
            <a:r>
              <a:rPr lang="zh-CN" altLang="en-US" sz="2400" b="1">
                <a:solidFill>
                  <a:srgbClr val="000000"/>
                </a:solidFill>
              </a:rPr>
              <a:t>神经系统的分级调节</a:t>
            </a:r>
          </a:p>
        </p:txBody>
      </p:sp>
      <p:sp>
        <p:nvSpPr>
          <p:cNvPr id="29710" name="Rectangle 14"/>
          <p:cNvSpPr>
            <a:spLocks noChangeArrowheads="1"/>
          </p:cNvSpPr>
          <p:nvPr/>
        </p:nvSpPr>
        <p:spPr bwMode="auto">
          <a:xfrm>
            <a:off x="676275" y="641350"/>
            <a:ext cx="6492875" cy="49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600" b="1">
                <a:solidFill>
                  <a:srgbClr val="000000"/>
                </a:solidFill>
                <a:ea typeface="黑体" panose="02010609060101010101" pitchFamily="49" charset="-122"/>
              </a:rPr>
              <a:t>三、神经系统的分级调节及人脑的高级功能</a:t>
            </a:r>
          </a:p>
        </p:txBody>
      </p:sp>
      <p:sp>
        <p:nvSpPr>
          <p:cNvPr id="12303" name="Text Box 15"/>
          <p:cNvSpPr txBox="1">
            <a:spLocks noChangeArrowheads="1"/>
          </p:cNvSpPr>
          <p:nvPr/>
        </p:nvSpPr>
        <p:spPr bwMode="auto">
          <a:xfrm>
            <a:off x="1042988" y="6092825"/>
            <a:ext cx="5689600"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800" b="1">
                <a:solidFill>
                  <a:srgbClr val="FF3300"/>
                </a:solidFill>
              </a:rPr>
              <a:t>阅读课本二十页的资料分析</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293"/>
                                        </p:tgtEl>
                                        <p:attrNameLst>
                                          <p:attrName>style.visibility</p:attrName>
                                        </p:attrNameLst>
                                      </p:cBhvr>
                                      <p:to>
                                        <p:strVal val="visible"/>
                                      </p:to>
                                    </p:set>
                                    <p:animEffect transition="in" filter="blinds(horizontal)">
                                      <p:cBhvr>
                                        <p:cTn id="7" dur="500"/>
                                        <p:tgtEl>
                                          <p:spTgt spid="12293"/>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2294"/>
                                        </p:tgtEl>
                                        <p:attrNameLst>
                                          <p:attrName>style.visibility</p:attrName>
                                        </p:attrNameLst>
                                      </p:cBhvr>
                                      <p:to>
                                        <p:strVal val="visible"/>
                                      </p:to>
                                    </p:set>
                                    <p:animEffect transition="in" filter="blinds(horizontal)">
                                      <p:cBhvr>
                                        <p:cTn id="10" dur="500"/>
                                        <p:tgtEl>
                                          <p:spTgt spid="12294"/>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2295"/>
                                        </p:tgtEl>
                                        <p:attrNameLst>
                                          <p:attrName>style.visibility</p:attrName>
                                        </p:attrNameLst>
                                      </p:cBhvr>
                                      <p:to>
                                        <p:strVal val="visible"/>
                                      </p:to>
                                    </p:set>
                                    <p:animEffect transition="in" filter="blinds(horizontal)">
                                      <p:cBhvr>
                                        <p:cTn id="13" dur="500"/>
                                        <p:tgtEl>
                                          <p:spTgt spid="12295"/>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12296"/>
                                        </p:tgtEl>
                                        <p:attrNameLst>
                                          <p:attrName>style.visibility</p:attrName>
                                        </p:attrNameLst>
                                      </p:cBhvr>
                                      <p:to>
                                        <p:strVal val="visible"/>
                                      </p:to>
                                    </p:set>
                                    <p:animEffect transition="in" filter="blinds(horizontal)">
                                      <p:cBhvr>
                                        <p:cTn id="16" dur="500"/>
                                        <p:tgtEl>
                                          <p:spTgt spid="12296"/>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12297"/>
                                        </p:tgtEl>
                                        <p:attrNameLst>
                                          <p:attrName>style.visibility</p:attrName>
                                        </p:attrNameLst>
                                      </p:cBhvr>
                                      <p:to>
                                        <p:strVal val="visible"/>
                                      </p:to>
                                    </p:set>
                                    <p:animEffect transition="in" filter="blinds(horizontal)">
                                      <p:cBhvr>
                                        <p:cTn id="19" dur="500"/>
                                        <p:tgtEl>
                                          <p:spTgt spid="12297"/>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grpId="0" nodeType="clickEffect">
                                  <p:stCondLst>
                                    <p:cond delay="0"/>
                                  </p:stCondLst>
                                  <p:childTnLst>
                                    <p:set>
                                      <p:cBhvr>
                                        <p:cTn id="23" dur="1" fill="hold">
                                          <p:stCondLst>
                                            <p:cond delay="0"/>
                                          </p:stCondLst>
                                        </p:cTn>
                                        <p:tgtEl>
                                          <p:spTgt spid="12298"/>
                                        </p:tgtEl>
                                        <p:attrNameLst>
                                          <p:attrName>style.visibility</p:attrName>
                                        </p:attrNameLst>
                                      </p:cBhvr>
                                      <p:to>
                                        <p:strVal val="visible"/>
                                      </p:to>
                                    </p:set>
                                    <p:animEffect transition="in" filter="blinds(horizontal)">
                                      <p:cBhvr>
                                        <p:cTn id="24" dur="500"/>
                                        <p:tgtEl>
                                          <p:spTgt spid="12298"/>
                                        </p:tgtEl>
                                      </p:cBhvr>
                                    </p:animEffect>
                                  </p:childTnLst>
                                </p:cTn>
                              </p:par>
                              <p:par>
                                <p:cTn id="25" presetID="3" presetClass="entr" presetSubtype="10" fill="hold" grpId="0" nodeType="withEffect">
                                  <p:stCondLst>
                                    <p:cond delay="0"/>
                                  </p:stCondLst>
                                  <p:childTnLst>
                                    <p:set>
                                      <p:cBhvr>
                                        <p:cTn id="26" dur="1" fill="hold">
                                          <p:stCondLst>
                                            <p:cond delay="0"/>
                                          </p:stCondLst>
                                        </p:cTn>
                                        <p:tgtEl>
                                          <p:spTgt spid="12299"/>
                                        </p:tgtEl>
                                        <p:attrNameLst>
                                          <p:attrName>style.visibility</p:attrName>
                                        </p:attrNameLst>
                                      </p:cBhvr>
                                      <p:to>
                                        <p:strVal val="visible"/>
                                      </p:to>
                                    </p:set>
                                    <p:animEffect transition="in" filter="blinds(horizontal)">
                                      <p:cBhvr>
                                        <p:cTn id="27" dur="500"/>
                                        <p:tgtEl>
                                          <p:spTgt spid="12299"/>
                                        </p:tgtEl>
                                      </p:cBhvr>
                                    </p:animEffect>
                                  </p:childTnLst>
                                </p:cTn>
                              </p:par>
                              <p:par>
                                <p:cTn id="28" presetID="3" presetClass="entr" presetSubtype="10" fill="hold" grpId="0" nodeType="withEffect">
                                  <p:stCondLst>
                                    <p:cond delay="0"/>
                                  </p:stCondLst>
                                  <p:childTnLst>
                                    <p:set>
                                      <p:cBhvr>
                                        <p:cTn id="29" dur="1" fill="hold">
                                          <p:stCondLst>
                                            <p:cond delay="0"/>
                                          </p:stCondLst>
                                        </p:cTn>
                                        <p:tgtEl>
                                          <p:spTgt spid="12300"/>
                                        </p:tgtEl>
                                        <p:attrNameLst>
                                          <p:attrName>style.visibility</p:attrName>
                                        </p:attrNameLst>
                                      </p:cBhvr>
                                      <p:to>
                                        <p:strVal val="visible"/>
                                      </p:to>
                                    </p:set>
                                    <p:animEffect transition="in" filter="blinds(horizontal)">
                                      <p:cBhvr>
                                        <p:cTn id="30" dur="500"/>
                                        <p:tgtEl>
                                          <p:spTgt spid="12300"/>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12303"/>
                                        </p:tgtEl>
                                        <p:attrNameLst>
                                          <p:attrName>style.visibility</p:attrName>
                                        </p:attrNameLst>
                                      </p:cBhvr>
                                      <p:to>
                                        <p:strVal val="visible"/>
                                      </p:to>
                                    </p:set>
                                    <p:animEffect transition="in" filter="box(in)">
                                      <p:cBhvr>
                                        <p:cTn id="35" dur="500"/>
                                        <p:tgtEl>
                                          <p:spTgt spid="123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bldLvl="0" animBg="1"/>
      <p:bldP spid="12294" grpId="0" bldLvl="0" animBg="1"/>
      <p:bldP spid="12295" grpId="0" bldLvl="0" animBg="1"/>
      <p:bldP spid="12296" grpId="0" bldLvl="0" animBg="1"/>
      <p:bldP spid="12297" grpId="0" bldLvl="0" animBg="1"/>
      <p:bldP spid="12298" grpId="0" bldLvl="0" animBg="1"/>
      <p:bldP spid="12299" grpId="0" bldLvl="0" animBg="1"/>
      <p:bldP spid="12300" grpId="0" bldLvl="0" animBg="1"/>
      <p:bldP spid="12303" grpId="0" bldLvl="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ChangeArrowheads="1"/>
          </p:cNvSpPr>
          <p:nvPr/>
        </p:nvSpPr>
        <p:spPr bwMode="auto">
          <a:xfrm>
            <a:off x="611188" y="333375"/>
            <a:ext cx="7197725" cy="780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b="1">
                <a:solidFill>
                  <a:srgbClr val="000000"/>
                </a:solidFill>
                <a:latin typeface="宋体" panose="02010600030101010101" pitchFamily="2" charset="-122"/>
              </a:rPr>
              <a:t>2</a:t>
            </a:r>
            <a:r>
              <a:rPr lang="zh-CN" altLang="en-US" b="1">
                <a:solidFill>
                  <a:srgbClr val="000000"/>
                </a:solidFill>
                <a:latin typeface="宋体" panose="02010600030101010101" pitchFamily="2" charset="-122"/>
              </a:rPr>
              <a:t>、大脑皮层言语区</a:t>
            </a:r>
          </a:p>
        </p:txBody>
      </p:sp>
      <p:sp>
        <p:nvSpPr>
          <p:cNvPr id="30723" name="AutoShape 3"/>
          <p:cNvSpPr/>
          <p:nvPr/>
        </p:nvSpPr>
        <p:spPr bwMode="auto">
          <a:xfrm>
            <a:off x="107950" y="1470025"/>
            <a:ext cx="173038" cy="1728788"/>
          </a:xfrm>
          <a:prstGeom prst="leftBrace">
            <a:avLst>
              <a:gd name="adj1" fmla="val 83257"/>
              <a:gd name="adj2" fmla="val 50000"/>
            </a:avLst>
          </a:prstGeom>
          <a:noFill/>
          <a:ln w="9525">
            <a:solidFill>
              <a:schemeClr val="tx1"/>
            </a:solidFill>
            <a:rou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solidFill>
                <a:srgbClr val="000000"/>
              </a:solidFill>
            </a:endParaRPr>
          </a:p>
        </p:txBody>
      </p:sp>
      <p:sp>
        <p:nvSpPr>
          <p:cNvPr id="30724" name="Rectangle 4"/>
          <p:cNvSpPr>
            <a:spLocks noChangeArrowheads="1"/>
          </p:cNvSpPr>
          <p:nvPr/>
        </p:nvSpPr>
        <p:spPr bwMode="auto">
          <a:xfrm>
            <a:off x="325438" y="1196975"/>
            <a:ext cx="5473700" cy="21583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400" b="1">
                <a:solidFill>
                  <a:srgbClr val="000000"/>
                </a:solidFill>
                <a:latin typeface="EU-B1" pitchFamily="65" charset="-122"/>
                <a:ea typeface="EU-B1" pitchFamily="65" charset="-122"/>
              </a:rPr>
              <a:t>W</a:t>
            </a:r>
            <a:r>
              <a:rPr lang="zh-CN" altLang="en-US" sz="2400" b="1">
                <a:solidFill>
                  <a:srgbClr val="000000"/>
                </a:solidFill>
                <a:latin typeface="宋体" panose="02010600030101010101" pitchFamily="2" charset="-122"/>
              </a:rPr>
              <a:t>区：此区发生障碍，不能写字</a:t>
            </a:r>
          </a:p>
          <a:p>
            <a:pPr eaLnBrk="1" hangingPunct="1">
              <a:lnSpc>
                <a:spcPct val="140000"/>
              </a:lnSpc>
              <a:spcBef>
                <a:spcPct val="0"/>
              </a:spcBef>
              <a:buClrTx/>
              <a:buSzTx/>
              <a:buFontTx/>
              <a:buNone/>
            </a:pPr>
            <a:r>
              <a:rPr lang="en-US" altLang="zh-CN" sz="2400" b="1">
                <a:solidFill>
                  <a:srgbClr val="000000"/>
                </a:solidFill>
                <a:latin typeface="EU-B1" pitchFamily="65" charset="-122"/>
                <a:ea typeface="EU-B1" pitchFamily="65" charset="-122"/>
              </a:rPr>
              <a:t>V</a:t>
            </a:r>
            <a:r>
              <a:rPr lang="zh-CN" altLang="en-US" sz="2400" b="1">
                <a:solidFill>
                  <a:srgbClr val="000000"/>
                </a:solidFill>
                <a:latin typeface="宋体" panose="02010600030101010101" pitchFamily="2" charset="-122"/>
              </a:rPr>
              <a:t>区；此区发生障碍，不能</a:t>
            </a:r>
          </a:p>
          <a:p>
            <a:pPr eaLnBrk="1" hangingPunct="1">
              <a:lnSpc>
                <a:spcPct val="140000"/>
              </a:lnSpc>
              <a:spcBef>
                <a:spcPct val="0"/>
              </a:spcBef>
              <a:buClrTx/>
              <a:buSzTx/>
              <a:buFontTx/>
              <a:buNone/>
            </a:pPr>
            <a:r>
              <a:rPr lang="en-US" altLang="zh-CN" sz="2400" b="1">
                <a:solidFill>
                  <a:srgbClr val="000000"/>
                </a:solidFill>
                <a:latin typeface="EU-B1" pitchFamily="65" charset="-122"/>
                <a:ea typeface="EU-B1" pitchFamily="65" charset="-122"/>
              </a:rPr>
              <a:t>S</a:t>
            </a:r>
            <a:r>
              <a:rPr lang="zh-CN" altLang="en-US" sz="2400" b="1">
                <a:solidFill>
                  <a:srgbClr val="000000"/>
                </a:solidFill>
                <a:latin typeface="宋体" panose="02010600030101010101" pitchFamily="2" charset="-122"/>
              </a:rPr>
              <a:t>区：此区发生障碍，不能</a:t>
            </a:r>
          </a:p>
          <a:p>
            <a:pPr eaLnBrk="1" hangingPunct="1">
              <a:lnSpc>
                <a:spcPct val="140000"/>
              </a:lnSpc>
              <a:spcBef>
                <a:spcPct val="0"/>
              </a:spcBef>
              <a:buClrTx/>
              <a:buSzTx/>
              <a:buFontTx/>
              <a:buNone/>
            </a:pPr>
            <a:r>
              <a:rPr lang="en-US" altLang="zh-CN" sz="2400" b="1">
                <a:solidFill>
                  <a:srgbClr val="000000"/>
                </a:solidFill>
                <a:latin typeface="EU-B1" pitchFamily="65" charset="-122"/>
                <a:ea typeface="EU-B1" pitchFamily="65" charset="-122"/>
              </a:rPr>
              <a:t>H</a:t>
            </a:r>
            <a:r>
              <a:rPr lang="zh-CN" altLang="en-US" sz="2400" b="1">
                <a:solidFill>
                  <a:srgbClr val="000000"/>
                </a:solidFill>
                <a:latin typeface="宋体" panose="02010600030101010101" pitchFamily="2" charset="-122"/>
              </a:rPr>
              <a:t>区：此区发生障碍，不能</a:t>
            </a:r>
          </a:p>
        </p:txBody>
      </p:sp>
      <p:sp>
        <p:nvSpPr>
          <p:cNvPr id="30725" name="Line 7"/>
          <p:cNvSpPr>
            <a:spLocks noChangeShapeType="1"/>
          </p:cNvSpPr>
          <p:nvPr/>
        </p:nvSpPr>
        <p:spPr bwMode="auto">
          <a:xfrm>
            <a:off x="3997325" y="2254250"/>
            <a:ext cx="1223963"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3320" name="Rectangle 8"/>
          <p:cNvSpPr>
            <a:spLocks noChangeArrowheads="1"/>
          </p:cNvSpPr>
          <p:nvPr/>
        </p:nvSpPr>
        <p:spPr bwMode="auto">
          <a:xfrm>
            <a:off x="3956050" y="1797050"/>
            <a:ext cx="140716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看懂文字</a:t>
            </a:r>
          </a:p>
        </p:txBody>
      </p:sp>
      <p:sp>
        <p:nvSpPr>
          <p:cNvPr id="30727" name="Line 9"/>
          <p:cNvSpPr>
            <a:spLocks noChangeShapeType="1"/>
          </p:cNvSpPr>
          <p:nvPr/>
        </p:nvSpPr>
        <p:spPr bwMode="auto">
          <a:xfrm>
            <a:off x="3997325" y="2686050"/>
            <a:ext cx="863600"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3322" name="Rectangle 10"/>
          <p:cNvSpPr>
            <a:spLocks noChangeArrowheads="1"/>
          </p:cNvSpPr>
          <p:nvPr/>
        </p:nvSpPr>
        <p:spPr bwMode="auto">
          <a:xfrm>
            <a:off x="3997325" y="2254250"/>
            <a:ext cx="18002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说话</a:t>
            </a:r>
          </a:p>
        </p:txBody>
      </p:sp>
      <p:sp>
        <p:nvSpPr>
          <p:cNvPr id="30729" name="Line 11"/>
          <p:cNvSpPr>
            <a:spLocks noChangeShapeType="1"/>
          </p:cNvSpPr>
          <p:nvPr/>
        </p:nvSpPr>
        <p:spPr bwMode="auto">
          <a:xfrm>
            <a:off x="3997325" y="3262313"/>
            <a:ext cx="936625" cy="0"/>
          </a:xfrm>
          <a:prstGeom prst="line">
            <a:avLst/>
          </a:prstGeom>
          <a:noFill/>
          <a:ln w="9525">
            <a:solidFill>
              <a:schemeClr val="tx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solidFill>
                <a:srgbClr val="000000"/>
              </a:solidFill>
            </a:endParaRPr>
          </a:p>
        </p:txBody>
      </p:sp>
      <p:sp>
        <p:nvSpPr>
          <p:cNvPr id="13324" name="Rectangle 12"/>
          <p:cNvSpPr>
            <a:spLocks noChangeArrowheads="1"/>
          </p:cNvSpPr>
          <p:nvPr/>
        </p:nvSpPr>
        <p:spPr bwMode="auto">
          <a:xfrm>
            <a:off x="3997325" y="2828925"/>
            <a:ext cx="18002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FF0000"/>
                </a:solidFill>
              </a:rPr>
              <a:t>听懂</a:t>
            </a:r>
          </a:p>
        </p:txBody>
      </p:sp>
      <p:pic>
        <p:nvPicPr>
          <p:cNvPr id="30731" name="Picture 13" descr="a3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87900" y="3509963"/>
            <a:ext cx="3889375" cy="334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32" name="Rectangle 14"/>
          <p:cNvSpPr>
            <a:spLocks noChangeArrowheads="1"/>
          </p:cNvSpPr>
          <p:nvPr/>
        </p:nvSpPr>
        <p:spPr bwMode="auto">
          <a:xfrm>
            <a:off x="71438" y="3789363"/>
            <a:ext cx="4572000" cy="2245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CC00CC"/>
                </a:solidFill>
              </a:rPr>
              <a:t>提醒  </a:t>
            </a:r>
          </a:p>
          <a:p>
            <a:pPr eaLnBrk="1" hangingPunct="1">
              <a:spcBef>
                <a:spcPct val="0"/>
              </a:spcBef>
              <a:buClrTx/>
              <a:buSzTx/>
              <a:buFontTx/>
              <a:buNone/>
            </a:pPr>
            <a:r>
              <a:rPr lang="en-US" altLang="en-US" sz="2800" b="1">
                <a:solidFill>
                  <a:srgbClr val="000000"/>
                </a:solidFill>
              </a:rPr>
              <a:t>①</a:t>
            </a:r>
            <a:r>
              <a:rPr lang="en-US" altLang="zh-CN" sz="2800" b="1">
                <a:solidFill>
                  <a:srgbClr val="000000"/>
                </a:solidFill>
              </a:rPr>
              <a:t>V</a:t>
            </a:r>
            <a:r>
              <a:rPr lang="zh-CN" altLang="en-US" sz="2800" b="1">
                <a:solidFill>
                  <a:srgbClr val="000000"/>
                </a:solidFill>
              </a:rPr>
              <a:t>区和视觉中枢的区别在于后者发生障碍后看不见。</a:t>
            </a:r>
          </a:p>
          <a:p>
            <a:pPr eaLnBrk="1" hangingPunct="1">
              <a:spcBef>
                <a:spcPct val="0"/>
              </a:spcBef>
              <a:buClrTx/>
              <a:buSzTx/>
              <a:buFontTx/>
              <a:buNone/>
            </a:pPr>
            <a:r>
              <a:rPr lang="en-US" altLang="en-US" sz="2800" b="1">
                <a:solidFill>
                  <a:srgbClr val="000000"/>
                </a:solidFill>
              </a:rPr>
              <a:t>②</a:t>
            </a:r>
            <a:r>
              <a:rPr lang="en-US" altLang="zh-CN" sz="2800" b="1">
                <a:solidFill>
                  <a:srgbClr val="000000"/>
                </a:solidFill>
              </a:rPr>
              <a:t>H</a:t>
            </a:r>
            <a:r>
              <a:rPr lang="zh-CN" altLang="en-US" sz="2800" b="1">
                <a:solidFill>
                  <a:srgbClr val="000000"/>
                </a:solidFill>
              </a:rPr>
              <a:t>区与听觉中枢区别在于后者发生障碍后听不见。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322"/>
                                        </p:tgtEl>
                                        <p:attrNameLst>
                                          <p:attrName>style.visibility</p:attrName>
                                        </p:attrNameLst>
                                      </p:cBhvr>
                                      <p:to>
                                        <p:strVal val="visible"/>
                                      </p:to>
                                    </p:set>
                                    <p:animEffect transition="in" filter="blinds(horizontal)">
                                      <p:cBhvr>
                                        <p:cTn id="7" dur="500"/>
                                        <p:tgtEl>
                                          <p:spTgt spid="1332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3320"/>
                                        </p:tgtEl>
                                        <p:attrNameLst>
                                          <p:attrName>style.visibility</p:attrName>
                                        </p:attrNameLst>
                                      </p:cBhvr>
                                      <p:to>
                                        <p:strVal val="visible"/>
                                      </p:to>
                                    </p:set>
                                    <p:animEffect transition="in" filter="blinds(horizontal)">
                                      <p:cBhvr>
                                        <p:cTn id="10" dur="500"/>
                                        <p:tgtEl>
                                          <p:spTgt spid="13320"/>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3324"/>
                                        </p:tgtEl>
                                        <p:attrNameLst>
                                          <p:attrName>style.visibility</p:attrName>
                                        </p:attrNameLst>
                                      </p:cBhvr>
                                      <p:to>
                                        <p:strVal val="visible"/>
                                      </p:to>
                                    </p:set>
                                    <p:animEffect transition="in" filter="blinds(horizontal)">
                                      <p:cBhvr>
                                        <p:cTn id="13" dur="500"/>
                                        <p:tgtEl>
                                          <p:spTgt spid="133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20" grpId="0" bldLvl="0" animBg="1"/>
      <p:bldP spid="13322" grpId="0" bldLvl="0" animBg="1"/>
      <p:bldP spid="13324" grpId="0" bldLvl="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2"/>
          <p:cNvSpPr>
            <a:spLocks noChangeArrowheads="1"/>
          </p:cNvSpPr>
          <p:nvPr/>
        </p:nvSpPr>
        <p:spPr bwMode="auto">
          <a:xfrm>
            <a:off x="395288" y="4941888"/>
            <a:ext cx="7197725" cy="1641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en-US" altLang="zh-CN" sz="2400" b="1">
                <a:solidFill>
                  <a:srgbClr val="000000"/>
                </a:solidFill>
                <a:latin typeface="仿宋_GB2312" pitchFamily="49" charset="-122"/>
                <a:ea typeface="仿宋_GB2312" pitchFamily="49" charset="-122"/>
              </a:rPr>
              <a:t>       </a:t>
            </a:r>
            <a:r>
              <a:rPr lang="zh-CN" altLang="en-US" sz="2400" b="1">
                <a:solidFill>
                  <a:srgbClr val="000000"/>
                </a:solidFill>
                <a:latin typeface="仿宋_GB2312" pitchFamily="49" charset="-122"/>
                <a:ea typeface="仿宋_GB2312" pitchFamily="49" charset="-122"/>
              </a:rPr>
              <a:t>高位截瘫病人受伤部位以上感觉运动都正</a:t>
            </a:r>
          </a:p>
          <a:p>
            <a:pPr eaLnBrk="1" hangingPunct="1">
              <a:lnSpc>
                <a:spcPct val="140000"/>
              </a:lnSpc>
              <a:spcBef>
                <a:spcPct val="0"/>
              </a:spcBef>
              <a:buClrTx/>
              <a:buSzTx/>
              <a:buFontTx/>
              <a:buNone/>
            </a:pPr>
            <a:r>
              <a:rPr lang="zh-CN" altLang="en-US" sz="2400" b="1">
                <a:solidFill>
                  <a:srgbClr val="000000"/>
                </a:solidFill>
                <a:latin typeface="仿宋_GB2312" pitchFamily="49" charset="-122"/>
                <a:ea typeface="仿宋_GB2312" pitchFamily="49" charset="-122"/>
              </a:rPr>
              <a:t> 常，但受伤部位以下无感觉，但低级反射</a:t>
            </a:r>
            <a:r>
              <a:rPr lang="en-US" altLang="zh-CN" sz="2400" b="1">
                <a:solidFill>
                  <a:srgbClr val="000000"/>
                </a:solidFill>
                <a:latin typeface="宋体" panose="02010600030101010101" pitchFamily="2" charset="-122"/>
                <a:ea typeface="仿宋_GB2312" pitchFamily="49" charset="-122"/>
              </a:rPr>
              <a:t>——</a:t>
            </a:r>
            <a:r>
              <a:rPr lang="zh-CN" altLang="en-US" sz="2400" b="1">
                <a:solidFill>
                  <a:srgbClr val="FF0000"/>
                </a:solidFill>
                <a:latin typeface="仿宋_GB2312" pitchFamily="49" charset="-122"/>
                <a:ea typeface="仿宋_GB2312" pitchFamily="49" charset="-122"/>
              </a:rPr>
              <a:t>膝</a:t>
            </a:r>
          </a:p>
          <a:p>
            <a:pPr eaLnBrk="1" hangingPunct="1">
              <a:lnSpc>
                <a:spcPct val="140000"/>
              </a:lnSpc>
              <a:spcBef>
                <a:spcPct val="0"/>
              </a:spcBef>
              <a:buClrTx/>
              <a:buSzTx/>
              <a:buFontTx/>
              <a:buNone/>
            </a:pPr>
            <a:r>
              <a:rPr lang="zh-CN" altLang="en-US" sz="2400" b="1">
                <a:solidFill>
                  <a:srgbClr val="FF0000"/>
                </a:solidFill>
                <a:latin typeface="仿宋_GB2312" pitchFamily="49" charset="-122"/>
                <a:ea typeface="仿宋_GB2312" pitchFamily="49" charset="-122"/>
              </a:rPr>
              <a:t> 跳反射、缩手反射、排尿排便反射仍存在</a:t>
            </a:r>
            <a:r>
              <a:rPr lang="zh-CN" altLang="en-US" sz="2400" b="1">
                <a:solidFill>
                  <a:srgbClr val="000000"/>
                </a:solidFill>
                <a:latin typeface="仿宋_GB2312" pitchFamily="49" charset="-122"/>
                <a:ea typeface="仿宋_GB2312" pitchFamily="49" charset="-122"/>
              </a:rPr>
              <a:t>。 </a:t>
            </a:r>
          </a:p>
        </p:txBody>
      </p:sp>
      <p:sp>
        <p:nvSpPr>
          <p:cNvPr id="31747" name="Rectangle 14"/>
          <p:cNvSpPr>
            <a:spLocks noChangeArrowheads="1"/>
          </p:cNvSpPr>
          <p:nvPr/>
        </p:nvSpPr>
        <p:spPr bwMode="auto">
          <a:xfrm>
            <a:off x="485458" y="5088573"/>
            <a:ext cx="795020"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400" b="1">
                <a:solidFill>
                  <a:srgbClr val="CC00CC"/>
                </a:solidFill>
              </a:rPr>
              <a:t>提醒</a:t>
            </a:r>
          </a:p>
        </p:txBody>
      </p:sp>
      <p:sp>
        <p:nvSpPr>
          <p:cNvPr id="31748" name="Rectangle 15"/>
          <p:cNvSpPr>
            <a:spLocks noChangeArrowheads="1"/>
          </p:cNvSpPr>
          <p:nvPr/>
        </p:nvSpPr>
        <p:spPr bwMode="auto">
          <a:xfrm>
            <a:off x="611188" y="476250"/>
            <a:ext cx="719772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ClrTx/>
              <a:buSzTx/>
              <a:buFontTx/>
              <a:buNone/>
            </a:pPr>
            <a:r>
              <a:rPr lang="en-US" altLang="zh-CN" sz="2800" b="1">
                <a:solidFill>
                  <a:srgbClr val="000000"/>
                </a:solidFill>
                <a:latin typeface="宋体" panose="02010600030101010101" pitchFamily="2" charset="-122"/>
              </a:rPr>
              <a:t>3.</a:t>
            </a:r>
            <a:r>
              <a:rPr lang="zh-CN" altLang="en-US" sz="2800" b="1">
                <a:solidFill>
                  <a:srgbClr val="000000"/>
                </a:solidFill>
                <a:latin typeface="宋体" panose="02010600030101010101" pitchFamily="2" charset="-122"/>
              </a:rPr>
              <a:t>生理或病理现象与神经中枢的关系</a:t>
            </a:r>
          </a:p>
        </p:txBody>
      </p:sp>
      <p:graphicFrame>
        <p:nvGraphicFramePr>
          <p:cNvPr id="138306" name="Group 66"/>
          <p:cNvGraphicFramePr>
            <a:graphicFrameLocks noGrp="1"/>
          </p:cNvGraphicFramePr>
          <p:nvPr>
            <p:custDataLst>
              <p:tags r:id="rId1"/>
            </p:custDataLst>
          </p:nvPr>
        </p:nvGraphicFramePr>
        <p:xfrm>
          <a:off x="539750" y="981075"/>
          <a:ext cx="8208963" cy="3840312"/>
        </p:xfrm>
        <a:graphic>
          <a:graphicData uri="http://schemas.openxmlformats.org/drawingml/2006/table">
            <a:tbl>
              <a:tblPr/>
              <a:tblGrid>
                <a:gridCol w="2755900">
                  <a:extLst>
                    <a:ext uri="{9D8B030D-6E8A-4147-A177-3AD203B41FA5}">
                      <a16:colId xmlns:a16="http://schemas.microsoft.com/office/drawing/2014/main" val="20000"/>
                    </a:ext>
                  </a:extLst>
                </a:gridCol>
                <a:gridCol w="5453063">
                  <a:extLst>
                    <a:ext uri="{9D8B030D-6E8A-4147-A177-3AD203B41FA5}">
                      <a16:colId xmlns:a16="http://schemas.microsoft.com/office/drawing/2014/main" val="20001"/>
                    </a:ext>
                  </a:extLst>
                </a:gridCol>
              </a:tblGrid>
              <a:tr h="45715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生理或病理现象</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神经中枢参与</a:t>
                      </a:r>
                      <a:r>
                        <a:rPr kumimoji="0" lang="en-US" altLang="zh-CN"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a:t>
                      </a: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损伤</a:t>
                      </a:r>
                      <a:r>
                        <a:rPr kumimoji="0" lang="en-US" altLang="zh-CN"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228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考试专心答题时</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大脑皮层视觉中枢和言语区的</a:t>
                      </a:r>
                      <a:r>
                        <a:rPr kumimoji="0" lang="en-US" altLang="zh-CN"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V</a:t>
                      </a: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区、</a:t>
                      </a:r>
                      <a:r>
                        <a:rPr kumimoji="0" lang="en-US" altLang="zh-CN"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W</a:t>
                      </a: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区</a:t>
                      </a:r>
                      <a:r>
                        <a:rPr kumimoji="0" lang="en-US" altLang="zh-CN"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a:t>
                      </a: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高级中枢</a:t>
                      </a:r>
                      <a:r>
                        <a:rPr kumimoji="0" lang="en-US" altLang="zh-CN"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a:t>
                      </a: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a:t>
                      </a:r>
                      <a:r>
                        <a:rPr kumimoji="0" lang="en-US" altLang="zh-CN"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H</a:t>
                      </a: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区和</a:t>
                      </a:r>
                      <a:r>
                        <a:rPr kumimoji="0" lang="en-US" altLang="zh-CN"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S</a:t>
                      </a: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区不参与</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228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en-US" altLang="zh-CN" sz="2400" b="1" i="0" u="none" strike="noStrike" cap="none" normalizeH="0" baseline="0">
                          <a:ln>
                            <a:noFill/>
                          </a:ln>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rPr>
                        <a:t>“</a:t>
                      </a:r>
                      <a:r>
                        <a:rPr kumimoji="0" lang="zh-CN" altLang="en-US" sz="2400" b="1" i="0" u="none" strike="noStrike" cap="none" normalizeH="0" baseline="0">
                          <a:ln>
                            <a:noFill/>
                          </a:ln>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rPr>
                        <a:t>千手观音”聋哑人学习舞蹈</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大脑皮层视觉中枢和言语区的</a:t>
                      </a:r>
                      <a:r>
                        <a:rPr kumimoji="0" lang="en-US" altLang="zh-CN"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V</a:t>
                      </a: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区，躯体运动中枢</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715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某同学跑步时</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大脑皮层、小脑、下丘脑、脑干和脊髓</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22899">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400" b="1" i="0" u="none" strike="noStrike" cap="none" normalizeH="0" baseline="0">
                          <a:ln>
                            <a:noFill/>
                          </a:ln>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rPr>
                        <a:t>植物人</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大脑皮层损伤、小脑功能退化但下丘脑、脑干、脊髓功能正常</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7155">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400" b="1" i="0" u="none" strike="noStrike" cap="none" normalizeH="0" baseline="0">
                          <a:ln>
                            <a:noFill/>
                          </a:ln>
                          <a:solidFill>
                            <a:srgbClr val="FF3300"/>
                          </a:solidFill>
                          <a:effectLst>
                            <a:outerShdw blurRad="38100" dist="38100" dir="2700000" algn="tl">
                              <a:srgbClr val="C0C0C0"/>
                            </a:outerShdw>
                          </a:effectLst>
                          <a:latin typeface="宋体" panose="02010600030101010101" pitchFamily="2" charset="-122"/>
                          <a:ea typeface="宋体" panose="02010600030101010101" pitchFamily="2" charset="-122"/>
                        </a:rPr>
                        <a:t>高位截瘫</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tc>
                  <a:txBody>
                    <a:bodyPr/>
                    <a:lstStyle>
                      <a:lvl1pPr>
                        <a:spcBef>
                          <a:spcPct val="20000"/>
                        </a:spcBef>
                        <a:buClr>
                          <a:schemeClr val="bg2"/>
                        </a:buClr>
                        <a:buSzPct val="75000"/>
                        <a:buFont typeface="Wingdings" panose="05000000000000000000" pitchFamily="2" charset="2"/>
                        <a:defRPr sz="2800">
                          <a:solidFill>
                            <a:schemeClr val="tx1"/>
                          </a:solidFill>
                          <a:latin typeface="Arial" panose="020B0604020202020204" pitchFamily="34" charset="0"/>
                          <a:ea typeface="宋体" panose="02010600030101010101" pitchFamily="2" charset="-122"/>
                        </a:defRPr>
                      </a:lvl1pPr>
                      <a:lvl2pPr>
                        <a:spcBef>
                          <a:spcPct val="20000"/>
                        </a:spcBef>
                        <a:buClr>
                          <a:schemeClr val="accent2"/>
                        </a:buClr>
                        <a:buSzPct val="80000"/>
                        <a:buFont typeface="Wingdings" panose="05000000000000000000" pitchFamily="2" charset="2"/>
                        <a:defRPr sz="2400">
                          <a:solidFill>
                            <a:schemeClr val="tx1"/>
                          </a:solidFill>
                          <a:latin typeface="Arial" panose="020B0604020202020204" pitchFamily="34" charset="0"/>
                          <a:ea typeface="宋体" panose="02010600030101010101" pitchFamily="2" charset="-122"/>
                        </a:defRPr>
                      </a:lvl2pPr>
                      <a:lvl3pPr>
                        <a:spcBef>
                          <a:spcPct val="20000"/>
                        </a:spcBef>
                        <a:buClr>
                          <a:schemeClr val="bg2"/>
                        </a:buClr>
                        <a:buSzPct val="65000"/>
                        <a:buFont typeface="Wingdings" panose="05000000000000000000" pitchFamily="2" charset="2"/>
                        <a:defRPr sz="2000">
                          <a:solidFill>
                            <a:schemeClr val="tx1"/>
                          </a:solidFill>
                          <a:latin typeface="Arial" panose="020B0604020202020204" pitchFamily="34" charset="0"/>
                          <a:ea typeface="宋体" panose="02010600030101010101" pitchFamily="2" charset="-122"/>
                        </a:defRPr>
                      </a:lvl3pPr>
                      <a:lvl4pPr>
                        <a:spcBef>
                          <a:spcPct val="20000"/>
                        </a:spcBef>
                        <a:buClr>
                          <a:schemeClr val="accent2"/>
                        </a:buClr>
                        <a:buSzPct val="70000"/>
                        <a:buFont typeface="Wingdings" panose="05000000000000000000" pitchFamily="2" charset="2"/>
                        <a:defRPr>
                          <a:solidFill>
                            <a:schemeClr val="tx1"/>
                          </a:solidFill>
                          <a:latin typeface="Arial" panose="020B0604020202020204" pitchFamily="34" charset="0"/>
                          <a:ea typeface="宋体" panose="02010600030101010101" pitchFamily="2" charset="-122"/>
                        </a:defRPr>
                      </a:lvl4pPr>
                      <a:lvl5pPr>
                        <a:spcBef>
                          <a:spcPct val="20000"/>
                        </a:spcBef>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buClr>
                          <a:schemeClr val="bg2"/>
                        </a:buClr>
                        <a:buFont typeface="Wingdings" panose="05000000000000000000" pitchFamily="2" charset="2"/>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20000"/>
                        </a:spcBef>
                        <a:spcAft>
                          <a:spcPct val="0"/>
                        </a:spcAft>
                        <a:buClrTx/>
                        <a:buSzPct val="75000"/>
                        <a:buFont typeface="Wingdings" panose="05000000000000000000" pitchFamily="2" charset="2"/>
                        <a:buNone/>
                      </a:pPr>
                      <a:r>
                        <a:rPr kumimoji="0" lang="zh-CN" altLang="en-US" sz="2400" b="1" i="0" u="none" strike="noStrike" cap="none" normalizeH="0" baseline="0">
                          <a:ln>
                            <a:noFill/>
                          </a:ln>
                          <a:solidFill>
                            <a:srgbClr val="FF0000"/>
                          </a:solidFill>
                          <a:effectLst>
                            <a:outerShdw blurRad="38100" dist="38100" dir="2700000" algn="tl">
                              <a:srgbClr val="C0C0C0"/>
                            </a:outerShdw>
                          </a:effectLst>
                          <a:latin typeface="宋体" panose="02010600030101010101" pitchFamily="2" charset="-122"/>
                          <a:ea typeface="宋体" panose="02010600030101010101" pitchFamily="2" charset="-122"/>
                        </a:rPr>
                        <a:t>脊髓</a:t>
                      </a:r>
                      <a:r>
                        <a:rPr kumimoji="0" lang="zh-CN" altLang="en-US" sz="2400" b="1" i="0" u="none" strike="noStrike" cap="none" normalizeH="0" baseline="0">
                          <a:ln>
                            <a:noFill/>
                          </a:ln>
                          <a:solidFill>
                            <a:srgbClr val="000000"/>
                          </a:solidFill>
                          <a:effectLst>
                            <a:outerShdw blurRad="38100" dist="38100" dir="2700000" algn="tl">
                              <a:srgbClr val="C0C0C0"/>
                            </a:outerShdw>
                          </a:effectLst>
                          <a:latin typeface="宋体" panose="02010600030101010101" pitchFamily="2" charset="-122"/>
                          <a:ea typeface="宋体" panose="02010600030101010101" pitchFamily="2" charset="-122"/>
                        </a:rPr>
                        <a:t>受损伤，其他部位正常</a:t>
                      </a:r>
                    </a:p>
                  </a:txBody>
                  <a:tcPr marT="45706" marB="45706" anchor="ctr" horzOverflow="overflow">
                    <a:lnL w="12700" cap="flat" cmpd="sng" algn="ctr">
                      <a:solidFill>
                        <a:srgbClr val="008000"/>
                      </a:solidFill>
                      <a:prstDash val="solid"/>
                      <a:round/>
                      <a:headEnd type="none" w="med" len="med"/>
                      <a:tailEnd type="none" w="med" len="med"/>
                    </a:lnL>
                    <a:lnR w="12700" cap="flat" cmpd="sng" algn="ctr">
                      <a:solidFill>
                        <a:srgbClr val="008000"/>
                      </a:solidFill>
                      <a:prstDash val="solid"/>
                      <a:round/>
                      <a:headEnd type="none" w="med" len="med"/>
                      <a:tailEnd type="none" w="med" len="med"/>
                    </a:lnR>
                    <a:lnT w="12700" cap="flat" cmpd="sng" algn="ctr">
                      <a:solidFill>
                        <a:srgbClr val="008000"/>
                      </a:solidFill>
                      <a:prstDash val="solid"/>
                      <a:round/>
                      <a:headEnd type="none" w="med" len="med"/>
                      <a:tailEnd type="none" w="med" len="med"/>
                    </a:lnT>
                    <a:lnB w="12700" cap="flat" cmpd="sng" algn="ctr">
                      <a:solidFill>
                        <a:srgbClr val="008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8242"/>
                                        </p:tgtEl>
                                        <p:attrNameLst>
                                          <p:attrName>style.visibility</p:attrName>
                                        </p:attrNameLst>
                                      </p:cBhvr>
                                      <p:to>
                                        <p:strVal val="visible"/>
                                      </p:to>
                                    </p:set>
                                    <p:animEffect transition="in" filter="blinds(horizontal)">
                                      <p:cBhvr>
                                        <p:cTn id="7" dur="500"/>
                                        <p:tgtEl>
                                          <p:spTgt spid="138242"/>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38306"/>
                                        </p:tgtEl>
                                        <p:attrNameLst>
                                          <p:attrName>style.visibility</p:attrName>
                                        </p:attrNameLst>
                                      </p:cBhvr>
                                      <p:to>
                                        <p:strVal val="visible"/>
                                      </p:to>
                                    </p:set>
                                    <p:animEffect transition="in" filter="fade">
                                      <p:cBhvr>
                                        <p:cTn id="11" dur="1000"/>
                                        <p:tgtEl>
                                          <p:spTgt spid="138306"/>
                                        </p:tgtEl>
                                      </p:cBhvr>
                                    </p:animEffect>
                                    <p:anim calcmode="lin" valueType="num">
                                      <p:cBhvr>
                                        <p:cTn id="12" dur="1000" fill="hold"/>
                                        <p:tgtEl>
                                          <p:spTgt spid="138306"/>
                                        </p:tgtEl>
                                        <p:attrNameLst>
                                          <p:attrName>ppt_x</p:attrName>
                                        </p:attrNameLst>
                                      </p:cBhvr>
                                      <p:tavLst>
                                        <p:tav tm="0">
                                          <p:val>
                                            <p:strVal val="#ppt_x"/>
                                          </p:val>
                                        </p:tav>
                                        <p:tav tm="100000">
                                          <p:val>
                                            <p:strVal val="#ppt_x"/>
                                          </p:val>
                                        </p:tav>
                                      </p:tavLst>
                                    </p:anim>
                                    <p:anim calcmode="lin" valueType="num">
                                      <p:cBhvr>
                                        <p:cTn id="13" dur="1000" fill="hold"/>
                                        <p:tgtEl>
                                          <p:spTgt spid="1383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8242"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ChangeArrowheads="1"/>
          </p:cNvSpPr>
          <p:nvPr/>
        </p:nvSpPr>
        <p:spPr bwMode="auto">
          <a:xfrm>
            <a:off x="395288" y="404813"/>
            <a:ext cx="8207375" cy="521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defRPr/>
            </a:pPr>
            <a:r>
              <a:rPr kumimoji="1" lang="en-US" altLang="zh-CN" sz="2800" b="1">
                <a:solidFill>
                  <a:srgbClr val="000000"/>
                </a:solidFill>
                <a:effectLst>
                  <a:outerShdw blurRad="38100" dist="38100" dir="2700000" algn="tl">
                    <a:srgbClr val="C0C0C0"/>
                  </a:outerShdw>
                </a:effectLst>
                <a:latin typeface="Times New Roman" panose="02020603050405020304" pitchFamily="18" charset="0"/>
              </a:rPr>
              <a:t>4</a:t>
            </a:r>
            <a:r>
              <a:rPr kumimoji="1" lang="zh-CN" altLang="en-US" sz="2800" b="1">
                <a:solidFill>
                  <a:srgbClr val="000000"/>
                </a:solidFill>
                <a:effectLst>
                  <a:outerShdw blurRad="38100" dist="38100" dir="2700000" algn="tl">
                    <a:srgbClr val="C0C0C0"/>
                  </a:outerShdw>
                </a:effectLst>
                <a:latin typeface="Times New Roman" panose="02020603050405020304" pitchFamily="18" charset="0"/>
              </a:rPr>
              <a:t>、学习和记忆是脑的高级功能之一。</a:t>
            </a:r>
          </a:p>
        </p:txBody>
      </p:sp>
      <p:sp>
        <p:nvSpPr>
          <p:cNvPr id="183299" name="Rectangle 3"/>
          <p:cNvSpPr>
            <a:spLocks noChangeArrowheads="1"/>
          </p:cNvSpPr>
          <p:nvPr/>
        </p:nvSpPr>
        <p:spPr bwMode="auto">
          <a:xfrm>
            <a:off x="611188" y="1268413"/>
            <a:ext cx="3455987" cy="1568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en-US" sz="2400" b="1">
                <a:solidFill>
                  <a:srgbClr val="000000"/>
                </a:solidFill>
                <a:latin typeface="华文新魏" panose="02010800040101010101" pitchFamily="2" charset="-122"/>
                <a:ea typeface="华文新魏" panose="02010800040101010101" pitchFamily="2" charset="-122"/>
              </a:rPr>
              <a:t>①</a:t>
            </a:r>
            <a:r>
              <a:rPr kumimoji="1" lang="zh-CN" altLang="en-US" sz="2400" b="1">
                <a:solidFill>
                  <a:srgbClr val="000000"/>
                </a:solidFill>
                <a:latin typeface="华文新魏" panose="02010800040101010101" pitchFamily="2" charset="-122"/>
                <a:ea typeface="华文新魏" panose="02010800040101010101" pitchFamily="2" charset="-122"/>
              </a:rPr>
              <a:t>、</a:t>
            </a:r>
            <a:r>
              <a:rPr kumimoji="1" lang="zh-CN" altLang="en-US" sz="2400" b="1">
                <a:solidFill>
                  <a:srgbClr val="000000"/>
                </a:solidFill>
                <a:latin typeface="宋体" panose="02010600030101010101" pitchFamily="2" charset="-122"/>
              </a:rPr>
              <a:t>学习是</a:t>
            </a:r>
            <a:r>
              <a:rPr kumimoji="1" lang="zh-CN" altLang="en-US" sz="2400" b="1">
                <a:solidFill>
                  <a:srgbClr val="0000FF"/>
                </a:solidFill>
                <a:latin typeface="宋体" panose="02010600030101010101" pitchFamily="2" charset="-122"/>
              </a:rPr>
              <a:t>神经系统</a:t>
            </a:r>
            <a:r>
              <a:rPr kumimoji="1" lang="zh-CN" altLang="en-US" sz="2400" b="1">
                <a:solidFill>
                  <a:srgbClr val="000000"/>
                </a:solidFill>
                <a:latin typeface="宋体" panose="02010600030101010101" pitchFamily="2" charset="-122"/>
              </a:rPr>
              <a:t>不断受到</a:t>
            </a:r>
            <a:r>
              <a:rPr kumimoji="1" lang="zh-CN" altLang="en-US" sz="2400" b="1">
                <a:solidFill>
                  <a:srgbClr val="FF3300"/>
                </a:solidFill>
                <a:latin typeface="宋体" panose="02010600030101010101" pitchFamily="2" charset="-122"/>
              </a:rPr>
              <a:t>刺激</a:t>
            </a:r>
            <a:r>
              <a:rPr kumimoji="1" lang="zh-CN" altLang="en-US" sz="2400" b="1">
                <a:solidFill>
                  <a:srgbClr val="000000"/>
                </a:solidFill>
                <a:latin typeface="宋体" panose="02010600030101010101" pitchFamily="2" charset="-122"/>
              </a:rPr>
              <a:t>，获得</a:t>
            </a:r>
            <a:r>
              <a:rPr kumimoji="1" lang="zh-CN" altLang="en-US" sz="2400" b="1">
                <a:solidFill>
                  <a:srgbClr val="0000FF"/>
                </a:solidFill>
                <a:latin typeface="宋体" panose="02010600030101010101" pitchFamily="2" charset="-122"/>
              </a:rPr>
              <a:t>新的行为、习惯和积累经验</a:t>
            </a:r>
            <a:r>
              <a:rPr kumimoji="1" lang="zh-CN" altLang="en-US" sz="2400" b="1">
                <a:solidFill>
                  <a:srgbClr val="000000"/>
                </a:solidFill>
                <a:latin typeface="宋体" panose="02010600030101010101" pitchFamily="2" charset="-122"/>
              </a:rPr>
              <a:t>的过程。</a:t>
            </a:r>
          </a:p>
        </p:txBody>
      </p:sp>
      <p:sp>
        <p:nvSpPr>
          <p:cNvPr id="183300" name="Text Box 4"/>
          <p:cNvSpPr txBox="1">
            <a:spLocks noChangeArrowheads="1"/>
          </p:cNvSpPr>
          <p:nvPr/>
        </p:nvSpPr>
        <p:spPr bwMode="auto">
          <a:xfrm>
            <a:off x="611188" y="2852738"/>
            <a:ext cx="360045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1" lang="en-US" altLang="en-US" sz="2400" b="1">
                <a:solidFill>
                  <a:srgbClr val="000000"/>
                </a:solidFill>
              </a:rPr>
              <a:t>②</a:t>
            </a:r>
            <a:r>
              <a:rPr kumimoji="1" lang="zh-CN" altLang="en-US" sz="2400" b="1">
                <a:solidFill>
                  <a:srgbClr val="000000"/>
                </a:solidFill>
              </a:rPr>
              <a:t>记忆是将获得的经验进行</a:t>
            </a:r>
            <a:r>
              <a:rPr kumimoji="1" lang="zh-CN" altLang="en-US" sz="2400" b="1">
                <a:solidFill>
                  <a:srgbClr val="0000FF"/>
                </a:solidFill>
              </a:rPr>
              <a:t>贮存和再现</a:t>
            </a:r>
            <a:r>
              <a:rPr kumimoji="1" lang="zh-CN" altLang="en-US" sz="2400" b="1">
                <a:solidFill>
                  <a:srgbClr val="000000"/>
                </a:solidFill>
              </a:rPr>
              <a:t>的过程。</a:t>
            </a:r>
          </a:p>
        </p:txBody>
      </p:sp>
      <p:sp>
        <p:nvSpPr>
          <p:cNvPr id="183301" name="Text Box 5"/>
          <p:cNvSpPr txBox="1">
            <a:spLocks noChangeArrowheads="1"/>
          </p:cNvSpPr>
          <p:nvPr/>
        </p:nvSpPr>
        <p:spPr bwMode="auto">
          <a:xfrm>
            <a:off x="539750" y="4149725"/>
            <a:ext cx="3960813"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1" hangingPunct="1">
              <a:spcBef>
                <a:spcPct val="50000"/>
              </a:spcBef>
              <a:defRPr/>
            </a:pPr>
            <a:r>
              <a:rPr lang="zh-CN" altLang="en-US" sz="2400" b="1">
                <a:solidFill>
                  <a:srgbClr val="0000FF"/>
                </a:solidFill>
                <a:effectLst>
                  <a:outerShdw blurRad="38100" dist="38100" dir="2700000" algn="tl">
                    <a:srgbClr val="C0C0C0"/>
                  </a:outerShdw>
                </a:effectLst>
              </a:rPr>
              <a:t>短期记忆：</a:t>
            </a:r>
            <a:r>
              <a:rPr lang="zh-CN" altLang="en-US" sz="2400" b="1">
                <a:solidFill>
                  <a:srgbClr val="FF3300"/>
                </a:solidFill>
                <a:effectLst>
                  <a:outerShdw blurRad="38100" dist="38100" dir="2700000" algn="tl">
                    <a:srgbClr val="C0C0C0"/>
                  </a:outerShdw>
                </a:effectLst>
              </a:rPr>
              <a:t>神经元</a:t>
            </a:r>
            <a:r>
              <a:rPr lang="zh-CN" altLang="en-US" sz="2400" b="1">
                <a:solidFill>
                  <a:srgbClr val="000000"/>
                </a:solidFill>
                <a:effectLst>
                  <a:outerShdw blurRad="38100" dist="38100" dir="2700000" algn="tl">
                    <a:srgbClr val="C0C0C0"/>
                  </a:outerShdw>
                </a:effectLst>
              </a:rPr>
              <a:t>的</a:t>
            </a:r>
            <a:r>
              <a:rPr lang="zh-CN" altLang="en-US" sz="2400" b="1">
                <a:solidFill>
                  <a:srgbClr val="FF3300"/>
                </a:solidFill>
                <a:effectLst>
                  <a:outerShdw blurRad="38100" dist="38100" dir="2700000" algn="tl">
                    <a:srgbClr val="C0C0C0"/>
                  </a:outerShdw>
                </a:effectLst>
              </a:rPr>
              <a:t>活动</a:t>
            </a:r>
            <a:r>
              <a:rPr lang="zh-CN" altLang="en-US" sz="2400" b="1">
                <a:solidFill>
                  <a:srgbClr val="000000"/>
                </a:solidFill>
                <a:effectLst>
                  <a:outerShdw blurRad="38100" dist="38100" dir="2700000" algn="tl">
                    <a:srgbClr val="C0C0C0"/>
                  </a:outerShdw>
                </a:effectLst>
              </a:rPr>
              <a:t>及</a:t>
            </a:r>
            <a:r>
              <a:rPr lang="zh-CN" altLang="en-US" sz="2400" b="1">
                <a:solidFill>
                  <a:srgbClr val="FF3300"/>
                </a:solidFill>
                <a:effectLst>
                  <a:outerShdw blurRad="38100" dist="38100" dir="2700000" algn="tl">
                    <a:srgbClr val="C0C0C0"/>
                  </a:outerShdw>
                </a:effectLst>
              </a:rPr>
              <a:t>神经元</a:t>
            </a:r>
            <a:r>
              <a:rPr lang="zh-CN" altLang="en-US" sz="2400" b="1">
                <a:solidFill>
                  <a:srgbClr val="000000"/>
                </a:solidFill>
                <a:effectLst>
                  <a:outerShdw blurRad="38100" dist="38100" dir="2700000" algn="tl">
                    <a:srgbClr val="C0C0C0"/>
                  </a:outerShdw>
                </a:effectLst>
              </a:rPr>
              <a:t>之间的</a:t>
            </a:r>
            <a:r>
              <a:rPr lang="zh-CN" altLang="en-US" sz="2400" b="1">
                <a:solidFill>
                  <a:srgbClr val="FF3300"/>
                </a:solidFill>
                <a:effectLst>
                  <a:outerShdw blurRad="38100" dist="38100" dir="2700000" algn="tl">
                    <a:srgbClr val="C0C0C0"/>
                  </a:outerShdw>
                </a:effectLst>
              </a:rPr>
              <a:t>联系</a:t>
            </a:r>
            <a:r>
              <a:rPr lang="zh-CN" altLang="en-US" sz="2400" b="1">
                <a:solidFill>
                  <a:srgbClr val="000000"/>
                </a:solidFill>
                <a:effectLst>
                  <a:outerShdw blurRad="38100" dist="38100" dir="2700000" algn="tl">
                    <a:srgbClr val="C0C0C0"/>
                  </a:outerShdw>
                </a:effectLst>
              </a:rPr>
              <a:t>有关。</a:t>
            </a:r>
          </a:p>
        </p:txBody>
      </p:sp>
      <p:sp>
        <p:nvSpPr>
          <p:cNvPr id="183302" name="Text Box 6"/>
          <p:cNvSpPr txBox="1">
            <a:spLocks noChangeArrowheads="1"/>
          </p:cNvSpPr>
          <p:nvPr/>
        </p:nvSpPr>
        <p:spPr bwMode="auto">
          <a:xfrm>
            <a:off x="539750" y="5013325"/>
            <a:ext cx="4260850" cy="8299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lang="zh-CN" altLang="en-US" sz="2400" b="1">
                <a:solidFill>
                  <a:srgbClr val="0000FF"/>
                </a:solidFill>
              </a:rPr>
              <a:t>长期记忆：</a:t>
            </a:r>
            <a:r>
              <a:rPr lang="zh-CN" altLang="en-US" sz="2400" b="1">
                <a:solidFill>
                  <a:srgbClr val="000000"/>
                </a:solidFill>
              </a:rPr>
              <a:t>与</a:t>
            </a:r>
            <a:r>
              <a:rPr lang="zh-CN" altLang="en-US" sz="2400" b="1">
                <a:solidFill>
                  <a:srgbClr val="FF3300"/>
                </a:solidFill>
              </a:rPr>
              <a:t>新突触的</a:t>
            </a:r>
            <a:r>
              <a:rPr lang="zh-CN" altLang="en-US" sz="2400" b="1">
                <a:solidFill>
                  <a:srgbClr val="0000FF"/>
                </a:solidFill>
              </a:rPr>
              <a:t>建立</a:t>
            </a:r>
            <a:r>
              <a:rPr lang="zh-CN" altLang="en-US" sz="2400" b="1">
                <a:solidFill>
                  <a:srgbClr val="000000"/>
                </a:solidFill>
              </a:rPr>
              <a:t>有关。</a:t>
            </a:r>
          </a:p>
        </p:txBody>
      </p:sp>
      <p:pic>
        <p:nvPicPr>
          <p:cNvPr id="32775" name="Picture 7">
            <a:hlinkClick r:id="rId2" action="ppaction://hlinksldjump"/>
          </p:cNvPr>
          <p:cNvPicPr>
            <a:picLocks noChangeAspect="1" noChangeArrowheads="1"/>
          </p:cNvPicPr>
          <p:nvPr/>
        </p:nvPicPr>
        <p:blipFill>
          <a:blip r:embed="rId3">
            <a:lum bright="-24000" contrast="66000"/>
            <a:extLst>
              <a:ext uri="{28A0092B-C50C-407E-A947-70E740481C1C}">
                <a14:useLocalDpi xmlns:a14="http://schemas.microsoft.com/office/drawing/2010/main" val="0"/>
              </a:ext>
            </a:extLst>
          </a:blip>
          <a:srcRect/>
          <a:stretch>
            <a:fillRect/>
          </a:stretch>
        </p:blipFill>
        <p:spPr bwMode="auto">
          <a:xfrm>
            <a:off x="4876800" y="838200"/>
            <a:ext cx="3979863" cy="538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83298"/>
                                        </p:tgtEl>
                                        <p:attrNameLst>
                                          <p:attrName>style.visibility</p:attrName>
                                        </p:attrNameLst>
                                      </p:cBhvr>
                                      <p:to>
                                        <p:strVal val="visible"/>
                                      </p:to>
                                    </p:set>
                                    <p:animEffect transition="in" filter="wipe(up)">
                                      <p:cBhvr>
                                        <p:cTn id="7" dur="500"/>
                                        <p:tgtEl>
                                          <p:spTgt spid="183298"/>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3299"/>
                                        </p:tgtEl>
                                        <p:attrNameLst>
                                          <p:attrName>style.visibility</p:attrName>
                                        </p:attrNameLst>
                                      </p:cBhvr>
                                      <p:to>
                                        <p:strVal val="visible"/>
                                      </p:to>
                                    </p:set>
                                    <p:animEffect transition="in" filter="box(in)">
                                      <p:cBhvr>
                                        <p:cTn id="12" dur="500"/>
                                        <p:tgtEl>
                                          <p:spTgt spid="18329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83300"/>
                                        </p:tgtEl>
                                        <p:attrNameLst>
                                          <p:attrName>style.visibility</p:attrName>
                                        </p:attrNameLst>
                                      </p:cBhvr>
                                      <p:to>
                                        <p:strVal val="visible"/>
                                      </p:to>
                                    </p:set>
                                    <p:animEffect transition="in" filter="blinds(horizontal)">
                                      <p:cBhvr>
                                        <p:cTn id="17" dur="500"/>
                                        <p:tgtEl>
                                          <p:spTgt spid="183300"/>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83301"/>
                                        </p:tgtEl>
                                        <p:attrNameLst>
                                          <p:attrName>style.visibility</p:attrName>
                                        </p:attrNameLst>
                                      </p:cBhvr>
                                      <p:to>
                                        <p:strVal val="visible"/>
                                      </p:to>
                                    </p:set>
                                    <p:animEffect transition="in" filter="box(in)">
                                      <p:cBhvr>
                                        <p:cTn id="22" dur="500"/>
                                        <p:tgtEl>
                                          <p:spTgt spid="183301"/>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183302"/>
                                        </p:tgtEl>
                                        <p:attrNameLst>
                                          <p:attrName>style.visibility</p:attrName>
                                        </p:attrNameLst>
                                      </p:cBhvr>
                                      <p:to>
                                        <p:strVal val="visible"/>
                                      </p:to>
                                    </p:set>
                                    <p:animEffect transition="in" filter="box(in)">
                                      <p:cBhvr>
                                        <p:cTn id="27" dur="500"/>
                                        <p:tgtEl>
                                          <p:spTgt spid="1833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298" grpId="0" bldLvl="0" animBg="1"/>
      <p:bldP spid="183299" grpId="0" bldLvl="0" animBg="1"/>
      <p:bldP spid="183300" grpId="0" bldLvl="0" animBg="1"/>
      <p:bldP spid="183301" grpId="0" bldLvl="0" animBg="1"/>
      <p:bldP spid="183302"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4" name="Object 2"/>
          <p:cNvGraphicFramePr>
            <a:graphicFrameLocks noChangeAspect="1"/>
          </p:cNvGraphicFramePr>
          <p:nvPr/>
        </p:nvGraphicFramePr>
        <p:xfrm>
          <a:off x="179388" y="333375"/>
          <a:ext cx="8718550" cy="4233863"/>
        </p:xfrm>
        <a:graphic>
          <a:graphicData uri="http://schemas.openxmlformats.org/presentationml/2006/ole">
            <mc:AlternateContent xmlns:mc="http://schemas.openxmlformats.org/markup-compatibility/2006">
              <mc:Choice xmlns:v="urn:schemas-microsoft-com:vml" Requires="v">
                <p:oleObj name="文档" r:id="rId2" imgW="7543800" imgH="3666490" progId="Word.Document.8">
                  <p:embed/>
                </p:oleObj>
              </mc:Choice>
              <mc:Fallback>
                <p:oleObj name="文档" r:id="rId2" imgW="7543800" imgH="3666490" progId="Word.Document.8">
                  <p:embed/>
                  <p:pic>
                    <p:nvPicPr>
                      <p:cNvPr id="0" name="图片 215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333375"/>
                        <a:ext cx="8718550" cy="42338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9759" name="Rectangle 15"/>
          <p:cNvSpPr>
            <a:spLocks noChangeArrowheads="1"/>
          </p:cNvSpPr>
          <p:nvPr/>
        </p:nvSpPr>
        <p:spPr bwMode="auto">
          <a:xfrm>
            <a:off x="6877050" y="474663"/>
            <a:ext cx="403225" cy="460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solidFill>
                  <a:srgbClr val="FF0000"/>
                </a:solidFill>
              </a:rPr>
              <a:t>B</a:t>
            </a:r>
            <a:r>
              <a:rPr lang="en-US" altLang="zh-CN" sz="2400">
                <a:solidFill>
                  <a:srgbClr val="FF0000"/>
                </a:solidFill>
              </a:rPr>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9759"/>
                                        </p:tgtEl>
                                        <p:attrNameLst>
                                          <p:attrName>style.visibility</p:attrName>
                                        </p:attrNameLst>
                                      </p:cBhvr>
                                      <p:to>
                                        <p:strVal val="visible"/>
                                      </p:to>
                                    </p:set>
                                    <p:anim calcmode="lin" valueType="num">
                                      <p:cBhvr additive="base">
                                        <p:cTn id="7" dur="500" fill="hold"/>
                                        <p:tgtEl>
                                          <p:spTgt spid="159759"/>
                                        </p:tgtEl>
                                        <p:attrNameLst>
                                          <p:attrName>ppt_x</p:attrName>
                                        </p:attrNameLst>
                                      </p:cBhvr>
                                      <p:tavLst>
                                        <p:tav tm="0">
                                          <p:val>
                                            <p:strVal val="#ppt_x"/>
                                          </p:val>
                                        </p:tav>
                                        <p:tav tm="100000">
                                          <p:val>
                                            <p:strVal val="#ppt_x"/>
                                          </p:val>
                                        </p:tav>
                                      </p:tavLst>
                                    </p:anim>
                                    <p:anim calcmode="lin" valueType="num">
                                      <p:cBhvr additive="base">
                                        <p:cTn id="8" dur="500" fill="hold"/>
                                        <p:tgtEl>
                                          <p:spTgt spid="1597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759"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50800" y="457200"/>
            <a:ext cx="9144000" cy="250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432000">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zh-CN" altLang="en-US" sz="2800" b="1">
                <a:solidFill>
                  <a:srgbClr val="000000"/>
                </a:solidFill>
                <a:latin typeface="宋体" panose="02010600030101010101" pitchFamily="2" charset="-122"/>
              </a:rPr>
              <a:t>判断传入神经的三种方法</a:t>
            </a:r>
            <a:endParaRPr lang="en-US" altLang="zh-CN" sz="2800" b="1">
              <a:solidFill>
                <a:srgbClr val="000000"/>
              </a:solidFill>
              <a:latin typeface="宋体" panose="02010600030101010101" pitchFamily="2" charset="-122"/>
            </a:endParaRPr>
          </a:p>
          <a:p>
            <a:pPr eaLnBrk="1" hangingPunct="1">
              <a:lnSpc>
                <a:spcPct val="140000"/>
              </a:lnSpc>
              <a:spcBef>
                <a:spcPct val="0"/>
              </a:spcBef>
              <a:buClrTx/>
              <a:buSzTx/>
              <a:buFontTx/>
              <a:buNone/>
            </a:pP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、反射弧中传入神经和传出神经的判断</a:t>
            </a:r>
          </a:p>
          <a:p>
            <a:pPr eaLnBrk="1" hangingPunct="1">
              <a:lnSpc>
                <a:spcPct val="140000"/>
              </a:lnSpc>
              <a:spcBef>
                <a:spcPct val="0"/>
              </a:spcBef>
              <a:buClrTx/>
              <a:buSzTx/>
              <a:buFontTx/>
              <a:buNone/>
            </a:pPr>
            <a:endParaRPr lang="zh-CN" altLang="en-US" sz="2800" b="1">
              <a:solidFill>
                <a:srgbClr val="000000"/>
              </a:solidFill>
              <a:latin typeface="宋体" panose="02010600030101010101" pitchFamily="2" charset="-122"/>
            </a:endParaRPr>
          </a:p>
          <a:p>
            <a:pPr eaLnBrk="1" hangingPunct="1">
              <a:lnSpc>
                <a:spcPct val="140000"/>
              </a:lnSpc>
              <a:spcBef>
                <a:spcPct val="0"/>
              </a:spcBef>
              <a:buClrTx/>
              <a:buSzTx/>
              <a:buFontTx/>
              <a:buNone/>
            </a:pPr>
            <a:endParaRPr lang="en-US" altLang="zh-CN" sz="2800" b="1">
              <a:solidFill>
                <a:srgbClr val="000000"/>
              </a:solidFill>
              <a:latin typeface="宋体" panose="02010600030101010101" pitchFamily="2" charset="-122"/>
            </a:endParaRPr>
          </a:p>
        </p:txBody>
      </p:sp>
      <p:pic>
        <p:nvPicPr>
          <p:cNvPr id="7171" name="Picture 3" descr="a2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11863" y="1700213"/>
            <a:ext cx="3132137"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2" name="Rectangle 4"/>
          <p:cNvSpPr>
            <a:spLocks noChangeArrowheads="1"/>
          </p:cNvSpPr>
          <p:nvPr/>
        </p:nvSpPr>
        <p:spPr bwMode="auto">
          <a:xfrm>
            <a:off x="0" y="1916113"/>
            <a:ext cx="5761038" cy="12966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40000"/>
              </a:lnSpc>
              <a:spcBef>
                <a:spcPct val="0"/>
              </a:spcBef>
              <a:buClrTx/>
              <a:buSzTx/>
              <a:buFontTx/>
              <a:buNone/>
            </a:pPr>
            <a:r>
              <a:rPr lang="zh-CN" altLang="en-US" sz="2800" b="1">
                <a:solidFill>
                  <a:srgbClr val="000000"/>
                </a:solidFill>
                <a:latin typeface="宋体" panose="02010600030101010101" pitchFamily="2" charset="-122"/>
              </a:rPr>
              <a:t>（</a:t>
            </a:r>
            <a:r>
              <a:rPr lang="en-US" altLang="zh-CN" sz="2800" b="1">
                <a:solidFill>
                  <a:srgbClr val="000000"/>
                </a:solidFill>
                <a:latin typeface="宋体" panose="02010600030101010101" pitchFamily="2" charset="-122"/>
              </a:rPr>
              <a:t>1</a:t>
            </a:r>
            <a:r>
              <a:rPr lang="zh-CN" altLang="en-US" sz="2800" b="1">
                <a:solidFill>
                  <a:srgbClr val="000000"/>
                </a:solidFill>
                <a:latin typeface="宋体" panose="02010600030101010101" pitchFamily="2" charset="-122"/>
              </a:rPr>
              <a:t>）根据是否具有神经节：有神经节的是传入神经。</a:t>
            </a:r>
          </a:p>
        </p:txBody>
      </p:sp>
      <p:sp>
        <p:nvSpPr>
          <p:cNvPr id="7173" name="Rectangle 5"/>
          <p:cNvSpPr>
            <a:spLocks noChangeArrowheads="1"/>
          </p:cNvSpPr>
          <p:nvPr/>
        </p:nvSpPr>
        <p:spPr bwMode="auto">
          <a:xfrm>
            <a:off x="107950" y="3713163"/>
            <a:ext cx="8208963" cy="13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0000"/>
                </a:solidFill>
              </a:rPr>
              <a:t>（</a:t>
            </a:r>
            <a:r>
              <a:rPr lang="en-US" altLang="zh-CN" sz="2800" b="1">
                <a:solidFill>
                  <a:srgbClr val="000000"/>
                </a:solidFill>
              </a:rPr>
              <a:t>2</a:t>
            </a:r>
            <a:r>
              <a:rPr lang="zh-CN" altLang="en-US" sz="2800" b="1">
                <a:solidFill>
                  <a:srgbClr val="000000"/>
                </a:solidFill>
              </a:rPr>
              <a:t>）根据脊髓灰质内突触结构判断：图示中与</a:t>
            </a:r>
          </a:p>
          <a:p>
            <a:pPr eaLnBrk="1" hangingPunct="1">
              <a:spcBef>
                <a:spcPct val="0"/>
              </a:spcBef>
              <a:buClrTx/>
              <a:buSzTx/>
              <a:buFontTx/>
              <a:buNone/>
            </a:pPr>
            <a:r>
              <a:rPr lang="zh-CN" altLang="en-US" sz="2800" b="1">
                <a:solidFill>
                  <a:srgbClr val="000000"/>
                </a:solidFill>
              </a:rPr>
              <a:t>“</a:t>
            </a:r>
            <a:r>
              <a:rPr lang="en-US" altLang="zh-CN" sz="2800" b="1">
                <a:solidFill>
                  <a:srgbClr val="000000"/>
                </a:solidFill>
              </a:rPr>
              <a:t>—</a:t>
            </a:r>
            <a:r>
              <a:rPr lang="zh-CN" altLang="en-US" sz="2800" b="1">
                <a:solidFill>
                  <a:srgbClr val="000000"/>
                </a:solidFill>
              </a:rPr>
              <a:t>＜”相连的为传入神经，与“○</a:t>
            </a:r>
            <a:r>
              <a:rPr lang="en-US" altLang="zh-CN" sz="2800" b="1">
                <a:solidFill>
                  <a:srgbClr val="000000"/>
                </a:solidFill>
              </a:rPr>
              <a:t>—”</a:t>
            </a:r>
            <a:r>
              <a:rPr lang="zh-CN" altLang="en-US" sz="2800" b="1">
                <a:solidFill>
                  <a:srgbClr val="000000"/>
                </a:solidFill>
              </a:rPr>
              <a:t>相</a:t>
            </a:r>
          </a:p>
          <a:p>
            <a:pPr eaLnBrk="1" hangingPunct="1">
              <a:spcBef>
                <a:spcPct val="0"/>
              </a:spcBef>
              <a:buClrTx/>
              <a:buSzTx/>
              <a:buFontTx/>
              <a:buNone/>
            </a:pPr>
            <a:r>
              <a:rPr lang="zh-CN" altLang="en-US" sz="2800" b="1">
                <a:solidFill>
                  <a:srgbClr val="000000"/>
                </a:solidFill>
              </a:rPr>
              <a:t> 连的为传出神经。</a:t>
            </a:r>
          </a:p>
        </p:txBody>
      </p:sp>
      <p:sp>
        <p:nvSpPr>
          <p:cNvPr id="7174" name="Rectangle 6"/>
          <p:cNvSpPr>
            <a:spLocks noChangeArrowheads="1"/>
          </p:cNvSpPr>
          <p:nvPr/>
        </p:nvSpPr>
        <p:spPr bwMode="auto">
          <a:xfrm>
            <a:off x="107950" y="5224463"/>
            <a:ext cx="8353425" cy="1383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2800" b="1">
                <a:solidFill>
                  <a:srgbClr val="000000"/>
                </a:solidFill>
              </a:rPr>
              <a:t>（</a:t>
            </a:r>
            <a:r>
              <a:rPr lang="en-US" altLang="zh-CN" sz="2800" b="1">
                <a:solidFill>
                  <a:srgbClr val="000000"/>
                </a:solidFill>
              </a:rPr>
              <a:t>3</a:t>
            </a:r>
            <a:r>
              <a:rPr lang="zh-CN" altLang="en-US" sz="2800" b="1">
                <a:solidFill>
                  <a:srgbClr val="000000"/>
                </a:solidFill>
              </a:rPr>
              <a:t>）根据脊髓灰质结构判断：与前角（膨大部 </a:t>
            </a:r>
          </a:p>
          <a:p>
            <a:pPr eaLnBrk="1" hangingPunct="1">
              <a:spcBef>
                <a:spcPct val="0"/>
              </a:spcBef>
              <a:buClrTx/>
              <a:buSzTx/>
              <a:buFontTx/>
              <a:buNone/>
            </a:pPr>
            <a:r>
              <a:rPr lang="zh-CN" altLang="en-US" sz="2800" b="1">
                <a:solidFill>
                  <a:srgbClr val="000000"/>
                </a:solidFill>
              </a:rPr>
              <a:t> 分）相连的为传出神经，与后角（狭窄部分）</a:t>
            </a:r>
          </a:p>
          <a:p>
            <a:pPr eaLnBrk="1" hangingPunct="1">
              <a:spcBef>
                <a:spcPct val="0"/>
              </a:spcBef>
              <a:buClrTx/>
              <a:buSzTx/>
              <a:buFontTx/>
              <a:buNone/>
            </a:pPr>
            <a:r>
              <a:rPr lang="zh-CN" altLang="en-US" sz="2800" b="1">
                <a:solidFill>
                  <a:srgbClr val="000000"/>
                </a:solidFill>
              </a:rPr>
              <a:t> 相连的为传入神经。</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386" name="Group 6"/>
          <p:cNvGrpSpPr/>
          <p:nvPr/>
        </p:nvGrpSpPr>
        <p:grpSpPr>
          <a:xfrm>
            <a:off x="0" y="0"/>
            <a:ext cx="9144000" cy="6597650"/>
            <a:chOff x="0" y="0"/>
            <a:chExt cx="5760" cy="4519"/>
          </a:xfrm>
        </p:grpSpPr>
        <p:pic>
          <p:nvPicPr>
            <p:cNvPr id="16387" name="Picture 7" descr="反射1"/>
            <p:cNvPicPr>
              <a:picLocks noChangeAspect="1"/>
            </p:cNvPicPr>
            <p:nvPr/>
          </p:nvPicPr>
          <p:blipFill>
            <a:blip r:embed="rId2">
              <a:lum bright="-12000" contrast="24000"/>
            </a:blip>
            <a:stretch>
              <a:fillRect/>
            </a:stretch>
          </p:blipFill>
          <p:spPr>
            <a:xfrm>
              <a:off x="0" y="0"/>
              <a:ext cx="5760" cy="4519"/>
            </a:xfrm>
            <a:prstGeom prst="rect">
              <a:avLst/>
            </a:prstGeom>
            <a:noFill/>
            <a:ln w="9525">
              <a:noFill/>
            </a:ln>
          </p:spPr>
        </p:pic>
        <p:sp>
          <p:nvSpPr>
            <p:cNvPr id="16388" name="Rectangle 8"/>
            <p:cNvSpPr/>
            <p:nvPr/>
          </p:nvSpPr>
          <p:spPr>
            <a:xfrm>
              <a:off x="3720" y="2400"/>
              <a:ext cx="2040" cy="2112"/>
            </a:xfrm>
            <a:prstGeom prst="rect">
              <a:avLst/>
            </a:prstGeom>
            <a:solidFill>
              <a:schemeClr val="bg1"/>
            </a:solidFill>
            <a:ln w="9525" cap="flat" cmpd="sng">
              <a:solidFill>
                <a:schemeClr val="bg1"/>
              </a:solidFill>
              <a:prstDash val="solid"/>
              <a:miter/>
              <a:headEnd type="none" w="med" len="med"/>
              <a:tailEnd type="none" w="med" len="med"/>
            </a:ln>
          </p:spPr>
          <p:txBody>
            <a:bodyPr wrap="none" anchor="ctr"/>
            <a:lstStyle/>
            <a:p>
              <a:endParaRPr lang="zh-CN" altLang="zh-CN" sz="3200" dirty="0">
                <a:latin typeface="Arial" panose="020B0604020202020204" pitchFamily="34" charset="0"/>
              </a:endParaRPr>
            </a:p>
          </p:txBody>
        </p:sp>
      </p:grpSp>
      <p:sp>
        <p:nvSpPr>
          <p:cNvPr id="121861" name="Rectangle 5"/>
          <p:cNvSpPr/>
          <p:nvPr/>
        </p:nvSpPr>
        <p:spPr>
          <a:xfrm>
            <a:off x="6090285" y="4535170"/>
            <a:ext cx="2869565" cy="8299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rPr>
              <a:t>1.</a:t>
            </a:r>
            <a:r>
              <a:rPr lang="zh-CN" altLang="en-US" sz="2400" dirty="0">
                <a:solidFill>
                  <a:schemeClr val="tx1"/>
                </a:solidFill>
              </a:rPr>
              <a:t>两个反射弧都包括</a:t>
            </a:r>
            <a:r>
              <a:rPr lang="zh-CN" altLang="en-US" sz="2400" dirty="0">
                <a:solidFill>
                  <a:srgbClr val="FF0000"/>
                </a:solidFill>
              </a:rPr>
              <a:t>五</a:t>
            </a:r>
            <a:r>
              <a:rPr lang="zh-CN" altLang="en-US" sz="2400" dirty="0">
                <a:solidFill>
                  <a:schemeClr val="tx1"/>
                </a:solidFill>
              </a:rPr>
              <a:t>部分基本结构</a:t>
            </a:r>
          </a:p>
        </p:txBody>
      </p:sp>
      <p:sp>
        <p:nvSpPr>
          <p:cNvPr id="121863" name="Rectangle 7"/>
          <p:cNvSpPr/>
          <p:nvPr/>
        </p:nvSpPr>
        <p:spPr>
          <a:xfrm>
            <a:off x="4189095" y="5490845"/>
            <a:ext cx="4834890" cy="82994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rPr>
              <a:t>2.</a:t>
            </a:r>
            <a:r>
              <a:rPr lang="zh-CN" altLang="en-US" sz="2400" dirty="0">
                <a:solidFill>
                  <a:schemeClr val="tx1"/>
                </a:solidFill>
              </a:rPr>
              <a:t>最简单的反射弧</a:t>
            </a:r>
            <a:r>
              <a:rPr lang="zh-CN" altLang="en-US" sz="2400" dirty="0">
                <a:solidFill>
                  <a:srgbClr val="FF0000"/>
                </a:solidFill>
              </a:rPr>
              <a:t>至少包括两个神经元</a:t>
            </a:r>
            <a:r>
              <a:rPr lang="en-US" altLang="zh-CN" sz="2400" dirty="0">
                <a:solidFill>
                  <a:schemeClr val="tx1"/>
                </a:solidFill>
              </a:rPr>
              <a:t>——</a:t>
            </a:r>
            <a:r>
              <a:rPr lang="zh-CN" altLang="en-US" sz="2400" dirty="0">
                <a:solidFill>
                  <a:schemeClr val="tx1"/>
                </a:solidFill>
              </a:rPr>
              <a:t>感觉神经元和运动神经元。</a:t>
            </a:r>
          </a:p>
        </p:txBody>
      </p:sp>
      <p:sp>
        <p:nvSpPr>
          <p:cNvPr id="121862" name="Rectangle 6"/>
          <p:cNvSpPr/>
          <p:nvPr/>
        </p:nvSpPr>
        <p:spPr>
          <a:xfrm>
            <a:off x="1940560" y="6320790"/>
            <a:ext cx="7409180" cy="460375"/>
          </a:xfrm>
          <a:prstGeom prst="rect">
            <a:avLst/>
          </a:prstGeom>
          <a:noFill/>
          <a:ln w="9525">
            <a:noFill/>
          </a:ln>
        </p:spPr>
        <p:txBody>
          <a:bodyPr wrap="square">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en-US" altLang="zh-CN" sz="2400" dirty="0">
                <a:solidFill>
                  <a:schemeClr val="tx1"/>
                </a:solidFill>
              </a:rPr>
              <a:t>3.</a:t>
            </a:r>
            <a:r>
              <a:rPr lang="zh-CN" altLang="en-US" sz="2400" dirty="0">
                <a:solidFill>
                  <a:schemeClr val="tx1"/>
                </a:solidFill>
              </a:rPr>
              <a:t>两者中枢都在</a:t>
            </a:r>
            <a:r>
              <a:rPr lang="zh-CN" altLang="en-US" sz="2400" dirty="0">
                <a:solidFill>
                  <a:srgbClr val="FF0000"/>
                </a:solidFill>
              </a:rPr>
              <a:t>脊髓</a:t>
            </a:r>
            <a:r>
              <a:rPr lang="zh-CN" altLang="en-US" sz="2400" dirty="0">
                <a:solidFill>
                  <a:schemeClr val="tx1"/>
                </a:solidFill>
              </a:rPr>
              <a:t>，属低级中枢都受高级中枢调控。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1861"/>
                                        </p:tgtEl>
                                        <p:attrNameLst>
                                          <p:attrName>style.visibility</p:attrName>
                                        </p:attrNameLst>
                                      </p:cBhvr>
                                      <p:to>
                                        <p:strVal val="visible"/>
                                      </p:to>
                                    </p:set>
                                    <p:anim calcmode="lin" valueType="num">
                                      <p:cBhvr additive="base">
                                        <p:cTn id="7" dur="500" fill="hold"/>
                                        <p:tgtEl>
                                          <p:spTgt spid="121861"/>
                                        </p:tgtEl>
                                        <p:attrNameLst>
                                          <p:attrName>ppt_x</p:attrName>
                                        </p:attrNameLst>
                                      </p:cBhvr>
                                      <p:tavLst>
                                        <p:tav tm="0">
                                          <p:val>
                                            <p:strVal val="#ppt_x"/>
                                          </p:val>
                                        </p:tav>
                                        <p:tav tm="100000">
                                          <p:val>
                                            <p:strVal val="#ppt_x"/>
                                          </p:val>
                                        </p:tav>
                                      </p:tavLst>
                                    </p:anim>
                                    <p:anim calcmode="lin" valueType="num">
                                      <p:cBhvr additive="base">
                                        <p:cTn id="8" dur="500" fill="hold"/>
                                        <p:tgtEl>
                                          <p:spTgt spid="12186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1863"/>
                                        </p:tgtEl>
                                        <p:attrNameLst>
                                          <p:attrName>style.visibility</p:attrName>
                                        </p:attrNameLst>
                                      </p:cBhvr>
                                      <p:to>
                                        <p:strVal val="visible"/>
                                      </p:to>
                                    </p:set>
                                    <p:anim calcmode="lin" valueType="num">
                                      <p:cBhvr additive="base">
                                        <p:cTn id="13" dur="500" fill="hold"/>
                                        <p:tgtEl>
                                          <p:spTgt spid="121863"/>
                                        </p:tgtEl>
                                        <p:attrNameLst>
                                          <p:attrName>ppt_x</p:attrName>
                                        </p:attrNameLst>
                                      </p:cBhvr>
                                      <p:tavLst>
                                        <p:tav tm="0">
                                          <p:val>
                                            <p:strVal val="#ppt_x"/>
                                          </p:val>
                                        </p:tav>
                                        <p:tav tm="100000">
                                          <p:val>
                                            <p:strVal val="#ppt_x"/>
                                          </p:val>
                                        </p:tav>
                                      </p:tavLst>
                                    </p:anim>
                                    <p:anim calcmode="lin" valueType="num">
                                      <p:cBhvr additive="base">
                                        <p:cTn id="14" dur="500" fill="hold"/>
                                        <p:tgtEl>
                                          <p:spTgt spid="12186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21862"/>
                                        </p:tgtEl>
                                        <p:attrNameLst>
                                          <p:attrName>style.visibility</p:attrName>
                                        </p:attrNameLst>
                                      </p:cBhvr>
                                      <p:to>
                                        <p:strVal val="visible"/>
                                      </p:to>
                                    </p:set>
                                    <p:anim calcmode="lin" valueType="num">
                                      <p:cBhvr additive="base">
                                        <p:cTn id="19" dur="500" fill="hold"/>
                                        <p:tgtEl>
                                          <p:spTgt spid="121862"/>
                                        </p:tgtEl>
                                        <p:attrNameLst>
                                          <p:attrName>ppt_x</p:attrName>
                                        </p:attrNameLst>
                                      </p:cBhvr>
                                      <p:tavLst>
                                        <p:tav tm="0">
                                          <p:val>
                                            <p:strVal val="#ppt_x"/>
                                          </p:val>
                                        </p:tav>
                                        <p:tav tm="100000">
                                          <p:val>
                                            <p:strVal val="#ppt_x"/>
                                          </p:val>
                                        </p:tav>
                                      </p:tavLst>
                                    </p:anim>
                                    <p:anim calcmode="lin" valueType="num">
                                      <p:cBhvr additive="base">
                                        <p:cTn id="20" dur="500" fill="hold"/>
                                        <p:tgtEl>
                                          <p:spTgt spid="1218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1861" grpId="0"/>
      <p:bldP spid="121863" grpId="0"/>
      <p:bldP spid="12186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09550" y="1028065"/>
            <a:ext cx="7637145" cy="2676525"/>
          </a:xfrm>
          <a:prstGeom prst="rect">
            <a:avLst/>
          </a:prstGeom>
          <a:noFill/>
        </p:spPr>
        <p:txBody>
          <a:bodyPr wrap="square" rtlCol="0" anchor="t">
            <a:spAutoFit/>
          </a:bodyPr>
          <a:lstStyle/>
          <a:p>
            <a:pPr marL="0" marR="0" lvl="0" indent="0" algn="just" defTabSz="914400" rtl="0" eaLnBrk="1" fontAlgn="base" latinLnBrk="0" hangingPunct="1">
              <a:lnSpc>
                <a:spcPct val="150000"/>
              </a:lnSpc>
              <a:spcBef>
                <a:spcPct val="0"/>
              </a:spcBef>
              <a:spcAft>
                <a:spcPct val="0"/>
              </a:spcAft>
              <a:buClrTx/>
              <a:buSzTx/>
              <a:buFontTx/>
              <a:buNone/>
              <a:tabLst>
                <a:tab pos="2430145" algn="l"/>
              </a:tabLst>
              <a:defRPr/>
            </a:pPr>
            <a:r>
              <a:rPr lang="en-US" altLang="zh-CN" sz="2800" b="1" noProof="0" dirty="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a:t>
            </a:r>
            <a:r>
              <a:rPr lang="zh-CN" altLang="zh-CN" sz="2800" b="1" noProof="0" dirty="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反射</a:t>
            </a:r>
            <a:r>
              <a:rPr lang="zh-CN" altLang="en-US" sz="2800" b="1" noProof="0" dirty="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a:t>
            </a:r>
            <a:r>
              <a:rPr lang="zh-CN" altLang="zh-CN" sz="2800" b="1" noProof="0" dirty="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形成的两个必备条件：</a:t>
            </a:r>
            <a:endParaRPr kumimoji="0" lang="zh-CN" altLang="zh-CN" sz="2800" b="0"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l" defTabSz="914400" rtl="0" eaLnBrk="1" fontAlgn="base" latinLnBrk="0" hangingPunct="1">
              <a:lnSpc>
                <a:spcPct val="150000"/>
              </a:lnSpc>
              <a:spcBef>
                <a:spcPct val="0"/>
              </a:spcBef>
              <a:spcAft>
                <a:spcPct val="0"/>
              </a:spcAft>
              <a:buClrTx/>
              <a:buSzTx/>
              <a:buFontTx/>
              <a:buNone/>
              <a:tabLst>
                <a:tab pos="2430145" algn="l"/>
              </a:tabLst>
              <a:defRPr/>
            </a:pPr>
            <a:r>
              <a:rPr lang="en-US" altLang="zh-CN" sz="2400" b="1" noProof="0" dirty="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(1)</a:t>
            </a:r>
            <a:r>
              <a:rPr lang="zh-CN" altLang="zh-CN" sz="2800" b="1"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要有完整的反射弧</a:t>
            </a:r>
            <a:r>
              <a:rPr lang="en-US" altLang="zh-CN" sz="2800" b="1" noProof="0" dirty="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a:t>
            </a:r>
            <a:r>
              <a:rPr lang="zh-CN" altLang="zh-CN" sz="2800" b="1" noProof="0" dirty="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反射弧任何一部分受损</a:t>
            </a:r>
            <a:r>
              <a:rPr lang="en-US" altLang="zh-CN" sz="2800" b="1" noProof="0" dirty="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a:t>
            </a:r>
            <a:r>
              <a:rPr lang="zh-CN" altLang="zh-CN" sz="2800" b="1" noProof="0" dirty="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均不能完成反射。</a:t>
            </a:r>
            <a:endParaRPr kumimoji="0" lang="zh-CN" altLang="zh-CN" sz="2800" b="1" i="0" u="none" strike="noStrike" kern="1200" cap="none" spc="0" normalizeH="0" baseline="0"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endParaRPr>
          </a:p>
          <a:p>
            <a:pPr marL="0" marR="0" lvl="0" indent="0" algn="just" defTabSz="914400" rtl="0" eaLnBrk="1" fontAlgn="base" latinLnBrk="0" hangingPunct="1">
              <a:lnSpc>
                <a:spcPct val="150000"/>
              </a:lnSpc>
              <a:spcBef>
                <a:spcPct val="0"/>
              </a:spcBef>
              <a:spcAft>
                <a:spcPct val="0"/>
              </a:spcAft>
              <a:buClrTx/>
              <a:buSzTx/>
              <a:buFontTx/>
              <a:buNone/>
              <a:tabLst>
                <a:tab pos="2430145" algn="l"/>
              </a:tabLst>
              <a:defRPr/>
            </a:pPr>
            <a:r>
              <a:rPr lang="en-US" altLang="zh-CN" sz="2400" b="1" noProof="0" dirty="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(2)</a:t>
            </a:r>
            <a:r>
              <a:rPr lang="zh-CN" altLang="zh-CN" sz="2800" b="1"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要有适宜刺激</a:t>
            </a:r>
            <a:r>
              <a:rPr lang="zh-CN" altLang="zh-CN" sz="2400" b="1" noProof="0" dirty="0">
                <a:ln>
                  <a:noFill/>
                </a:ln>
                <a:effectLst/>
                <a:uLnTx/>
                <a:uFillTx/>
                <a:latin typeface="黑体" panose="02010609060101010101" pitchFamily="49" charset="-122"/>
                <a:ea typeface="黑体" panose="02010609060101010101" pitchFamily="49" charset="-122"/>
                <a:cs typeface="黑体" panose="02010609060101010101" pitchFamily="49" charset="-122"/>
                <a:sym typeface="+mn-ea"/>
              </a:rPr>
              <a:t>。</a:t>
            </a:r>
          </a:p>
        </p:txBody>
      </p:sp>
      <p:sp>
        <p:nvSpPr>
          <p:cNvPr id="6147" name="Rectangle 3"/>
          <p:cNvSpPr>
            <a:spLocks noChangeArrowheads="1"/>
          </p:cNvSpPr>
          <p:nvPr/>
        </p:nvSpPr>
        <p:spPr bwMode="auto">
          <a:xfrm>
            <a:off x="105410" y="3985895"/>
            <a:ext cx="8933815" cy="1198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zh-CN" sz="3600" b="1"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如，</a:t>
            </a:r>
            <a:r>
              <a:rPr lang="zh-CN" altLang="zh-CN" sz="3600" b="1" noProof="0" dirty="0">
                <a:ln>
                  <a:noFill/>
                </a:ln>
                <a:solidFill>
                  <a:schemeClr val="tx1"/>
                </a:solidFill>
                <a:effectLst/>
                <a:uLnTx/>
                <a:uFillTx/>
                <a:latin typeface="黑体" panose="02010609060101010101" pitchFamily="49" charset="-122"/>
                <a:ea typeface="黑体" panose="02010609060101010101" pitchFamily="49" charset="-122"/>
                <a:cs typeface="黑体" panose="02010609060101010101" pitchFamily="49" charset="-122"/>
              </a:rPr>
              <a:t>动作电位的峰值与刺激无关，</a:t>
            </a:r>
          </a:p>
          <a:p>
            <a:pPr eaLnBrk="1" hangingPunct="1">
              <a:spcBef>
                <a:spcPct val="0"/>
              </a:spcBef>
              <a:buClrTx/>
              <a:buSzTx/>
              <a:buFontTx/>
              <a:buNone/>
            </a:pPr>
            <a:r>
              <a:rPr lang="zh-CN" altLang="zh-CN" sz="3600" b="1"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取决于细胞膜内外的浓度差（Na</a:t>
            </a:r>
            <a:r>
              <a:rPr lang="zh-CN" altLang="zh-CN" sz="2000" b="1" baseline="30000"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a:t>
            </a:r>
            <a:r>
              <a:rPr lang="zh-CN" altLang="zh-CN" sz="3600" b="1"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sym typeface="+mn-ea"/>
              </a:rPr>
              <a:t>的内流量</a:t>
            </a:r>
            <a:r>
              <a:rPr lang="zh-CN" altLang="zh-CN" sz="3600" b="1" noProof="0" dirty="0">
                <a:ln>
                  <a:noFill/>
                </a:ln>
                <a:solidFill>
                  <a:srgbClr val="FF0000"/>
                </a:solidFill>
                <a:effectLst/>
                <a:uLnTx/>
                <a:uFillTx/>
                <a:latin typeface="黑体" panose="02010609060101010101" pitchFamily="49" charset="-122"/>
                <a:ea typeface="黑体" panose="02010609060101010101" pitchFamily="49" charset="-122"/>
                <a:cs typeface="黑体" panose="02010609060101010101" pitchFamily="49" charset="-122"/>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147"/>
                                        </p:tgtEl>
                                        <p:attrNameLst>
                                          <p:attrName>style.visibility</p:attrName>
                                        </p:attrNameLst>
                                      </p:cBhvr>
                                      <p:to>
                                        <p:strVal val="visible"/>
                                      </p:to>
                                    </p:set>
                                    <p:anim calcmode="lin" valueType="num">
                                      <p:cBhvr additive="base">
                                        <p:cTn id="7" dur="500" fill="hold"/>
                                        <p:tgtEl>
                                          <p:spTgt spid="6147"/>
                                        </p:tgtEl>
                                        <p:attrNameLst>
                                          <p:attrName>ppt_x</p:attrName>
                                        </p:attrNameLst>
                                      </p:cBhvr>
                                      <p:tavLst>
                                        <p:tav tm="0">
                                          <p:val>
                                            <p:strVal val="#ppt_x"/>
                                          </p:val>
                                        </p:tav>
                                        <p:tav tm="100000">
                                          <p:val>
                                            <p:strVal val="#ppt_x"/>
                                          </p:val>
                                        </p:tav>
                                      </p:tavLst>
                                    </p:anim>
                                    <p:anim calcmode="lin" valueType="num">
                                      <p:cBhvr additive="base">
                                        <p:cTn id="8"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47"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482" name="内容占位符 20481"/>
          <p:cNvGraphicFramePr>
            <a:graphicFrameLocks noGrp="1"/>
          </p:cNvGraphicFramePr>
          <p:nvPr>
            <p:ph idx="4294967295"/>
            <p:custDataLst>
              <p:tags r:id="rId1"/>
            </p:custDataLst>
          </p:nvPr>
        </p:nvGraphicFramePr>
        <p:xfrm>
          <a:off x="0" y="73025"/>
          <a:ext cx="8856663" cy="6524625"/>
        </p:xfrm>
        <a:graphic>
          <a:graphicData uri="http://schemas.openxmlformats.org/drawingml/2006/table">
            <a:tbl>
              <a:tblPr/>
              <a:tblGrid>
                <a:gridCol w="2249488">
                  <a:extLst>
                    <a:ext uri="{9D8B030D-6E8A-4147-A177-3AD203B41FA5}">
                      <a16:colId xmlns:a16="http://schemas.microsoft.com/office/drawing/2014/main" val="20000"/>
                    </a:ext>
                  </a:extLst>
                </a:gridCol>
                <a:gridCol w="3367087">
                  <a:extLst>
                    <a:ext uri="{9D8B030D-6E8A-4147-A177-3AD203B41FA5}">
                      <a16:colId xmlns:a16="http://schemas.microsoft.com/office/drawing/2014/main" val="20001"/>
                    </a:ext>
                  </a:extLst>
                </a:gridCol>
                <a:gridCol w="3240088">
                  <a:extLst>
                    <a:ext uri="{9D8B030D-6E8A-4147-A177-3AD203B41FA5}">
                      <a16:colId xmlns:a16="http://schemas.microsoft.com/office/drawing/2014/main" val="20002"/>
                    </a:ext>
                  </a:extLst>
                </a:gridCol>
              </a:tblGrid>
              <a:tr h="603250">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algn="ctr" eaLnBrk="1" hangingPunct="1">
                        <a:buFont typeface="Wingdings" panose="05000000000000000000" pitchFamily="2" charset="2"/>
                        <a:buNone/>
                      </a:pPr>
                      <a:r>
                        <a:rPr lang="zh-CN" altLang="en-US">
                          <a:solidFill>
                            <a:srgbClr val="0A0908"/>
                          </a:solidFill>
                        </a:rPr>
                        <a:t>组成部分</a:t>
                      </a:r>
                    </a:p>
                  </a:txBody>
                  <a:tcPr>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algn="ctr" eaLnBrk="1" hangingPunct="1">
                        <a:buFont typeface="Wingdings" panose="05000000000000000000" pitchFamily="2" charset="2"/>
                        <a:buNone/>
                      </a:pPr>
                      <a:r>
                        <a:rPr lang="zh-CN" altLang="en-US">
                          <a:solidFill>
                            <a:srgbClr val="0A0908"/>
                          </a:solidFill>
                        </a:rPr>
                        <a:t>功能</a:t>
                      </a: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algn="ctr" eaLnBrk="1" hangingPunct="1">
                        <a:buFont typeface="Wingdings" panose="05000000000000000000" pitchFamily="2" charset="2"/>
                        <a:buNone/>
                      </a:pPr>
                      <a:r>
                        <a:rPr lang="zh-CN" altLang="en-US">
                          <a:solidFill>
                            <a:srgbClr val="0A0908"/>
                          </a:solidFill>
                        </a:rPr>
                        <a:t>结构破坏</a:t>
                      </a:r>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28575"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1312863">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algn="ctr" eaLnBrk="1" hangingPunct="1">
                        <a:buFont typeface="Wingdings" panose="05000000000000000000" pitchFamily="2" charset="2"/>
                        <a:buNone/>
                      </a:pPr>
                      <a:r>
                        <a:rPr lang="zh-CN" altLang="en-US">
                          <a:solidFill>
                            <a:srgbClr val="FF0000"/>
                          </a:solidFill>
                        </a:rPr>
                        <a:t>感受器</a:t>
                      </a: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eaLnBrk="1" hangingPunct="1">
                        <a:buFont typeface="Wingdings" panose="05000000000000000000" pitchFamily="2" charset="2"/>
                        <a:buNone/>
                      </a:pPr>
                      <a:endParaRPr lang="zh-CN" altLang="en-US" sz="2400" dirty="0">
                        <a:solidFill>
                          <a:schemeClr val="tx2"/>
                        </a:solidFill>
                      </a:endParaRPr>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eaLnBrk="1" hangingPunct="1">
                        <a:buFont typeface="Wingdings" panose="05000000000000000000" pitchFamily="2" charset="2"/>
                        <a:buNone/>
                      </a:pPr>
                      <a:endParaRPr lang="zh-CN" altLang="en-US" b="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863600">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algn="ctr" eaLnBrk="1" hangingPunct="1">
                        <a:buFont typeface="Wingdings" panose="05000000000000000000" pitchFamily="2" charset="2"/>
                        <a:buNone/>
                      </a:pPr>
                      <a:r>
                        <a:rPr lang="zh-CN" altLang="en-US">
                          <a:solidFill>
                            <a:srgbClr val="FF0000"/>
                          </a:solidFill>
                        </a:rPr>
                        <a:t>传入神经</a:t>
                      </a: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eaLnBrk="1" hangingPunct="1">
                        <a:buFont typeface="Wingdings" panose="05000000000000000000" pitchFamily="2" charset="2"/>
                        <a:buNone/>
                      </a:pPr>
                      <a:endParaRPr lang="zh-CN" altLang="en-US"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eaLnBrk="1" hangingPunct="1">
                        <a:buFont typeface="Wingdings" panose="05000000000000000000" pitchFamily="2" charset="2"/>
                        <a:buNone/>
                      </a:pPr>
                      <a:endParaRPr lang="zh-CN" altLang="en-US" b="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863600">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algn="ctr" eaLnBrk="1" hangingPunct="1">
                        <a:buFont typeface="Wingdings" panose="05000000000000000000" pitchFamily="2" charset="2"/>
                        <a:buNone/>
                      </a:pPr>
                      <a:r>
                        <a:rPr lang="zh-CN" altLang="en-US">
                          <a:solidFill>
                            <a:srgbClr val="FF0000"/>
                          </a:solidFill>
                        </a:rPr>
                        <a:t>神经中枢</a:t>
                      </a: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eaLnBrk="1" hangingPunct="1">
                        <a:buFont typeface="Wingdings" panose="05000000000000000000" pitchFamily="2" charset="2"/>
                        <a:buNone/>
                      </a:pPr>
                      <a:endParaRPr lang="zh-CN" altLang="en-US"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eaLnBrk="1" hangingPunct="1">
                        <a:buFont typeface="Wingdings" panose="05000000000000000000" pitchFamily="2" charset="2"/>
                        <a:buNone/>
                      </a:pPr>
                      <a:endParaRPr lang="zh-CN" altLang="en-US" b="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r h="936625">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algn="ctr" eaLnBrk="1" hangingPunct="1">
                        <a:buFont typeface="Wingdings" panose="05000000000000000000" pitchFamily="2" charset="2"/>
                        <a:buNone/>
                      </a:pPr>
                      <a:r>
                        <a:rPr lang="zh-CN" altLang="en-US">
                          <a:solidFill>
                            <a:srgbClr val="FF0000"/>
                          </a:solidFill>
                        </a:rPr>
                        <a:t>传出神经</a:t>
                      </a: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eaLnBrk="1" hangingPunct="1">
                        <a:buFont typeface="Wingdings" panose="05000000000000000000" pitchFamily="2" charset="2"/>
                        <a:buNone/>
                      </a:pPr>
                      <a:endParaRPr lang="zh-CN" altLang="en-US"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eaLnBrk="1" hangingPunct="1">
                        <a:buFont typeface="Wingdings" panose="05000000000000000000" pitchFamily="2" charset="2"/>
                        <a:buNone/>
                      </a:pPr>
                      <a:endParaRPr lang="zh-CN" altLang="en-US" b="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12700"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4"/>
                  </a:ext>
                </a:extLst>
              </a:tr>
              <a:tr h="1944687">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algn="ctr" eaLnBrk="1" hangingPunct="1">
                        <a:buFont typeface="Wingdings" panose="05000000000000000000" pitchFamily="2" charset="2"/>
                        <a:buNone/>
                      </a:pPr>
                      <a:r>
                        <a:rPr lang="zh-CN" altLang="en-US">
                          <a:solidFill>
                            <a:srgbClr val="FF0000"/>
                          </a:solidFill>
                        </a:rPr>
                        <a:t>效应器</a:t>
                      </a:r>
                    </a:p>
                  </a:txBody>
                  <a:tcPr marL="90000" marR="90000" marT="46800" marB="46800" anchor="ctr" anchorCtr="1">
                    <a:lnL w="28575"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eaLnBrk="1" hangingPunct="1">
                        <a:buFont typeface="Wingdings" panose="05000000000000000000" pitchFamily="2" charset="2"/>
                        <a:buNone/>
                      </a:pPr>
                      <a:endParaRPr lang="zh-CN" altLang="en-US" dirty="0"/>
                    </a:p>
                  </a:txBody>
                  <a:tcPr>
                    <a:lnL w="12700" cap="flat" cmpd="sng">
                      <a:solidFill>
                        <a:schemeClr val="tx1"/>
                      </a:solidFill>
                      <a:prstDash val="solid"/>
                      <a:headEnd type="none" w="med" len="med"/>
                      <a:tailEnd type="none" w="med" len="med"/>
                    </a:lnL>
                    <a:lnR w="12700"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tc>
                  <a:txBody>
                    <a:bodyPr/>
                    <a:lstStyle>
                      <a:lvl1pPr marL="357505" lvl="0" indent="-357505" algn="l" defTabSz="914400" eaLnBrk="0" fontAlgn="base" latinLnBrk="0" hangingPunct="0">
                        <a:lnSpc>
                          <a:spcPct val="110000"/>
                        </a:lnSpc>
                        <a:spcBef>
                          <a:spcPts val="1800"/>
                        </a:spcBef>
                        <a:spcAft>
                          <a:spcPct val="0"/>
                        </a:spcAft>
                        <a:buClr>
                          <a:schemeClr val="accent2"/>
                        </a:buClr>
                        <a:buSzPct val="60000"/>
                        <a:buFont typeface="Wingdings" panose="05000000000000000000" pitchFamily="2" charset="2"/>
                        <a:buChar char="l"/>
                        <a:defRPr sz="2800" b="1" i="0" u="none" kern="1200" baseline="0">
                          <a:solidFill>
                            <a:schemeClr val="tx1"/>
                          </a:solidFill>
                          <a:latin typeface="Arial" panose="020B0604020202020204" pitchFamily="34" charset="0"/>
                          <a:ea typeface="黑体" panose="02010609060101010101" pitchFamily="49" charset="-122"/>
                        </a:defRPr>
                      </a:lvl1pPr>
                      <a:lvl2pPr lvl="1">
                        <a:lnSpc>
                          <a:spcPct val="130000"/>
                        </a:lnSpc>
                        <a:spcBef>
                          <a:spcPts val="500"/>
                        </a:spcBef>
                        <a:buFont typeface="Calibri" panose="020F0502020204030204" charset="0"/>
                        <a:defRPr sz="1200" b="0" kern="1200">
                          <a:solidFill>
                            <a:srgbClr val="7F7F7F"/>
                          </a:solidFill>
                          <a:ea typeface="幼圆" panose="02010509060101010101" pitchFamily="49" charset="-122"/>
                        </a:defRPr>
                      </a:lvl2pPr>
                      <a:lvl3pPr marL="1143000" lvl="2" indent="-228600">
                        <a:lnSpc>
                          <a:spcPct val="90000"/>
                        </a:lnSpc>
                        <a:defRPr sz="1800" kern="1200">
                          <a:solidFill>
                            <a:schemeClr val="tx1"/>
                          </a:solidFill>
                        </a:defRPr>
                      </a:lvl3pPr>
                      <a:lvl4pPr marL="1600200" lvl="3" indent="-228600">
                        <a:defRPr sz="1600" kern="1200"/>
                      </a:lvl4pPr>
                      <a:lvl5pPr marL="2057400" lvl="4" indent="-228600">
                        <a:defRPr sz="1600" kern="1200"/>
                      </a:lvl5pPr>
                    </a:lstStyle>
                    <a:p>
                      <a:pPr marL="0" lvl="0" indent="0" eaLnBrk="1" hangingPunct="1">
                        <a:buFont typeface="Wingdings" panose="05000000000000000000" pitchFamily="2" charset="2"/>
                        <a:buNone/>
                      </a:pPr>
                      <a:endParaRPr lang="zh-CN" altLang="en-US" b="0" dirty="0"/>
                    </a:p>
                  </a:txBody>
                  <a:tcPr>
                    <a:lnL w="12700" cap="flat" cmpd="sng">
                      <a:solidFill>
                        <a:schemeClr val="tx1"/>
                      </a:solidFill>
                      <a:prstDash val="solid"/>
                      <a:headEnd type="none" w="med" len="med"/>
                      <a:tailEnd type="none" w="med" len="med"/>
                    </a:lnL>
                    <a:lnR w="28575" cap="flat" cmpd="sng">
                      <a:solidFill>
                        <a:schemeClr val="tx1"/>
                      </a:solidFill>
                      <a:prstDash val="solid"/>
                      <a:headEnd type="none" w="med" len="med"/>
                      <a:tailEnd type="none" w="med" len="med"/>
                    </a:lnR>
                    <a:lnT w="12700" cap="flat" cmpd="sng">
                      <a:solidFill>
                        <a:schemeClr val="tx1"/>
                      </a:solidFill>
                      <a:prstDash val="solid"/>
                      <a:headEnd type="none" w="med" len="med"/>
                      <a:tailEnd type="none" w="med" len="med"/>
                    </a:lnT>
                    <a:lnB w="28575" cap="flat" cmpd="sng">
                      <a:solidFill>
                        <a:schemeClr val="tx1"/>
                      </a:solidFill>
                      <a:prstDash val="soli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bl>
          </a:graphicData>
        </a:graphic>
      </p:graphicFrame>
      <p:sp>
        <p:nvSpPr>
          <p:cNvPr id="20512" name="Rectangle 32"/>
          <p:cNvSpPr/>
          <p:nvPr/>
        </p:nvSpPr>
        <p:spPr>
          <a:xfrm>
            <a:off x="5940425" y="1050925"/>
            <a:ext cx="3455988" cy="649288"/>
          </a:xfrm>
          <a:prstGeom prst="rect">
            <a:avLst/>
          </a:prstGeom>
          <a:noFill/>
          <a:ln w="9525">
            <a:noFill/>
          </a:ln>
        </p:spPr>
        <p:txBody>
          <a:bodyPr anchor="t"/>
          <a:lstStyle/>
          <a:p>
            <a:pPr marL="357505" indent="-357505">
              <a:lnSpc>
                <a:spcPct val="110000"/>
              </a:lnSpc>
              <a:spcBef>
                <a:spcPts val="1800"/>
              </a:spcBef>
              <a:buClr>
                <a:schemeClr val="accent2"/>
              </a:buClr>
              <a:buSzPct val="60000"/>
              <a:buFont typeface="Wingdings" panose="05000000000000000000" pitchFamily="2" charset="2"/>
            </a:pPr>
            <a:r>
              <a:rPr lang="zh-CN" altLang="en-US" sz="2800" dirty="0">
                <a:solidFill>
                  <a:srgbClr val="0000FF"/>
                </a:solidFill>
                <a:latin typeface="Arial" panose="020B0604020202020204" pitchFamily="34" charset="0"/>
                <a:ea typeface="黑体" panose="02010609060101010101" pitchFamily="49" charset="-122"/>
              </a:rPr>
              <a:t>无感觉也无活动</a:t>
            </a:r>
          </a:p>
        </p:txBody>
      </p:sp>
      <p:sp>
        <p:nvSpPr>
          <p:cNvPr id="20513" name="Rectangle 33"/>
          <p:cNvSpPr/>
          <p:nvPr/>
        </p:nvSpPr>
        <p:spPr>
          <a:xfrm>
            <a:off x="2339975" y="620713"/>
            <a:ext cx="3600450" cy="1383665"/>
          </a:xfrm>
          <a:prstGeom prst="rect">
            <a:avLst/>
          </a:prstGeom>
          <a:noFill/>
          <a:ln w="9525">
            <a:noFill/>
          </a:ln>
        </p:spPr>
        <p:txBody>
          <a:bodyPr anchor="t">
            <a:spAutoFit/>
          </a:bodyPr>
          <a:lstStyle/>
          <a:p>
            <a:pPr>
              <a:spcBef>
                <a:spcPct val="20000"/>
              </a:spcBef>
              <a:buClr>
                <a:srgbClr val="A50021"/>
              </a:buClr>
              <a:buSzPct val="75000"/>
              <a:buFont typeface="Wingdings" panose="05000000000000000000" pitchFamily="2" charset="2"/>
            </a:pPr>
            <a:r>
              <a:rPr lang="zh-CN" altLang="en-US" sz="2800" dirty="0">
                <a:solidFill>
                  <a:srgbClr val="0A0908"/>
                </a:solidFill>
                <a:latin typeface="Times New Roman" panose="02020603050405020304" pitchFamily="18" charset="0"/>
                <a:ea typeface="黑体" panose="02010609060101010101" pitchFamily="49" charset="-122"/>
              </a:rPr>
              <a:t>传入神经的神经末梢，</a:t>
            </a:r>
            <a:r>
              <a:rPr lang="zh-CN" altLang="en-US" sz="2800" dirty="0">
                <a:solidFill>
                  <a:srgbClr val="FF0000"/>
                </a:solidFill>
                <a:latin typeface="Times New Roman" panose="02020603050405020304" pitchFamily="18" charset="0"/>
                <a:ea typeface="黑体" panose="02010609060101010101" pitchFamily="49" charset="-122"/>
              </a:rPr>
              <a:t>感受</a:t>
            </a:r>
            <a:r>
              <a:rPr lang="zh-CN" altLang="en-US" sz="2800" dirty="0">
                <a:solidFill>
                  <a:srgbClr val="0A0908"/>
                </a:solidFill>
                <a:latin typeface="Times New Roman" panose="02020603050405020304" pitchFamily="18" charset="0"/>
                <a:ea typeface="黑体" panose="02010609060101010101" pitchFamily="49" charset="-122"/>
              </a:rPr>
              <a:t>身体内外的</a:t>
            </a:r>
            <a:r>
              <a:rPr lang="zh-CN" altLang="en-US" sz="2800" dirty="0">
                <a:solidFill>
                  <a:srgbClr val="FF0000"/>
                </a:solidFill>
                <a:latin typeface="Times New Roman" panose="02020603050405020304" pitchFamily="18" charset="0"/>
                <a:ea typeface="黑体" panose="02010609060101010101" pitchFamily="49" charset="-122"/>
              </a:rPr>
              <a:t>刺激</a:t>
            </a:r>
            <a:r>
              <a:rPr lang="zh-CN" altLang="en-US" sz="2800" dirty="0">
                <a:solidFill>
                  <a:srgbClr val="0A0908"/>
                </a:solidFill>
                <a:latin typeface="Times New Roman" panose="02020603050405020304" pitchFamily="18" charset="0"/>
                <a:ea typeface="黑体" panose="02010609060101010101" pitchFamily="49" charset="-122"/>
              </a:rPr>
              <a:t>，</a:t>
            </a:r>
            <a:r>
              <a:rPr lang="zh-CN" altLang="en-US" sz="2800" dirty="0">
                <a:solidFill>
                  <a:srgbClr val="FF0000"/>
                </a:solidFill>
                <a:latin typeface="Times New Roman" panose="02020603050405020304" pitchFamily="18" charset="0"/>
                <a:ea typeface="黑体" panose="02010609060101010101" pitchFamily="49" charset="-122"/>
              </a:rPr>
              <a:t>产生</a:t>
            </a:r>
            <a:r>
              <a:rPr lang="zh-CN" altLang="en-US" sz="2800" dirty="0">
                <a:solidFill>
                  <a:srgbClr val="0A0908"/>
                </a:solidFill>
                <a:latin typeface="Times New Roman" panose="02020603050405020304" pitchFamily="18" charset="0"/>
                <a:ea typeface="黑体" panose="02010609060101010101" pitchFamily="49" charset="-122"/>
              </a:rPr>
              <a:t>神经</a:t>
            </a:r>
            <a:r>
              <a:rPr lang="zh-CN" altLang="en-US" sz="2800" dirty="0">
                <a:solidFill>
                  <a:srgbClr val="FF0000"/>
                </a:solidFill>
                <a:latin typeface="Times New Roman" panose="02020603050405020304" pitchFamily="18" charset="0"/>
                <a:ea typeface="黑体" panose="02010609060101010101" pitchFamily="49" charset="-122"/>
              </a:rPr>
              <a:t>兴奋</a:t>
            </a:r>
          </a:p>
        </p:txBody>
      </p:sp>
      <p:sp>
        <p:nvSpPr>
          <p:cNvPr id="20514" name="Rectangle 34"/>
          <p:cNvSpPr/>
          <p:nvPr/>
        </p:nvSpPr>
        <p:spPr>
          <a:xfrm>
            <a:off x="2339975" y="1916113"/>
            <a:ext cx="3600450" cy="953135"/>
          </a:xfrm>
          <a:prstGeom prst="rect">
            <a:avLst/>
          </a:prstGeom>
          <a:noFill/>
          <a:ln w="9525">
            <a:noFill/>
          </a:ln>
        </p:spPr>
        <p:txBody>
          <a:bodyPr anchor="t">
            <a:spAutoFit/>
          </a:bodyPr>
          <a:lstStyle/>
          <a:p>
            <a:pPr>
              <a:spcBef>
                <a:spcPct val="20000"/>
              </a:spcBef>
              <a:buClr>
                <a:srgbClr val="A50021"/>
              </a:buClr>
              <a:buSzPct val="75000"/>
              <a:buFont typeface="Wingdings" panose="05000000000000000000" pitchFamily="2" charset="2"/>
            </a:pPr>
            <a:r>
              <a:rPr lang="zh-CN" altLang="en-US" sz="2800" dirty="0">
                <a:solidFill>
                  <a:srgbClr val="0A0908"/>
                </a:solidFill>
                <a:latin typeface="Times New Roman" panose="02020603050405020304" pitchFamily="18" charset="0"/>
                <a:ea typeface="黑体" panose="02010609060101010101" pitchFamily="49" charset="-122"/>
              </a:rPr>
              <a:t>将</a:t>
            </a:r>
            <a:r>
              <a:rPr lang="zh-CN" altLang="en-US" sz="2800" dirty="0">
                <a:solidFill>
                  <a:srgbClr val="FF0000"/>
                </a:solidFill>
                <a:latin typeface="Times New Roman" panose="02020603050405020304" pitchFamily="18" charset="0"/>
                <a:ea typeface="黑体" panose="02010609060101010101" pitchFamily="49" charset="-122"/>
              </a:rPr>
              <a:t>兴奋</a:t>
            </a:r>
            <a:r>
              <a:rPr lang="zh-CN" altLang="en-US" sz="2800" dirty="0">
                <a:solidFill>
                  <a:srgbClr val="0A0908"/>
                </a:solidFill>
                <a:latin typeface="Times New Roman" panose="02020603050405020304" pitchFamily="18" charset="0"/>
                <a:ea typeface="黑体" panose="02010609060101010101" pitchFamily="49" charset="-122"/>
              </a:rPr>
              <a:t>由感受器</a:t>
            </a:r>
            <a:r>
              <a:rPr lang="zh-CN" altLang="en-US" sz="2800" dirty="0">
                <a:solidFill>
                  <a:srgbClr val="FF0000"/>
                </a:solidFill>
                <a:latin typeface="Times New Roman" panose="02020603050405020304" pitchFamily="18" charset="0"/>
                <a:ea typeface="黑体" panose="02010609060101010101" pitchFamily="49" charset="-122"/>
              </a:rPr>
              <a:t>传入</a:t>
            </a:r>
            <a:r>
              <a:rPr lang="zh-CN" altLang="en-US" sz="2800" dirty="0">
                <a:solidFill>
                  <a:srgbClr val="0A0908"/>
                </a:solidFill>
                <a:latin typeface="Times New Roman" panose="02020603050405020304" pitchFamily="18" charset="0"/>
                <a:ea typeface="黑体" panose="02010609060101010101" pitchFamily="49" charset="-122"/>
              </a:rPr>
              <a:t>神经中枢</a:t>
            </a:r>
          </a:p>
        </p:txBody>
      </p:sp>
      <p:sp>
        <p:nvSpPr>
          <p:cNvPr id="20515" name="Rectangle 35"/>
          <p:cNvSpPr/>
          <p:nvPr/>
        </p:nvSpPr>
        <p:spPr>
          <a:xfrm>
            <a:off x="5867400" y="2205038"/>
            <a:ext cx="3455988" cy="649287"/>
          </a:xfrm>
          <a:prstGeom prst="rect">
            <a:avLst/>
          </a:prstGeom>
          <a:noFill/>
          <a:ln w="9525">
            <a:noFill/>
          </a:ln>
        </p:spPr>
        <p:txBody>
          <a:bodyPr anchor="t"/>
          <a:lstStyle/>
          <a:p>
            <a:pPr marL="357505" indent="-357505">
              <a:lnSpc>
                <a:spcPct val="110000"/>
              </a:lnSpc>
              <a:spcBef>
                <a:spcPts val="1800"/>
              </a:spcBef>
              <a:buClr>
                <a:schemeClr val="accent2"/>
              </a:buClr>
              <a:buSzPct val="60000"/>
              <a:buFont typeface="Wingdings" panose="05000000000000000000" pitchFamily="2" charset="2"/>
            </a:pPr>
            <a:r>
              <a:rPr lang="zh-CN" altLang="en-US" sz="2800" dirty="0">
                <a:solidFill>
                  <a:srgbClr val="0000FF"/>
                </a:solidFill>
                <a:latin typeface="Arial" panose="020B0604020202020204" pitchFamily="34" charset="0"/>
                <a:ea typeface="黑体" panose="02010609060101010101" pitchFamily="49" charset="-122"/>
              </a:rPr>
              <a:t>无感觉也无活动</a:t>
            </a:r>
          </a:p>
        </p:txBody>
      </p:sp>
      <p:sp>
        <p:nvSpPr>
          <p:cNvPr id="20516" name="Text Box 36"/>
          <p:cNvSpPr txBox="1"/>
          <p:nvPr/>
        </p:nvSpPr>
        <p:spPr>
          <a:xfrm>
            <a:off x="2484438" y="2781300"/>
            <a:ext cx="3240087" cy="953135"/>
          </a:xfrm>
          <a:prstGeom prst="rect">
            <a:avLst/>
          </a:prstGeom>
          <a:noFill/>
          <a:ln w="9525">
            <a:noFill/>
          </a:ln>
        </p:spPr>
        <p:txBody>
          <a:bodyPr anchor="t">
            <a:spAutoFit/>
          </a:bodyPr>
          <a:lstStyle/>
          <a:p>
            <a:pPr>
              <a:spcBef>
                <a:spcPct val="50000"/>
              </a:spcBef>
            </a:pPr>
            <a:r>
              <a:rPr lang="zh-CN" altLang="en-US" sz="2800" dirty="0">
                <a:solidFill>
                  <a:srgbClr val="0A0908"/>
                </a:solidFill>
                <a:latin typeface="Times New Roman" panose="02020603050405020304" pitchFamily="18" charset="0"/>
                <a:ea typeface="黑体" panose="02010609060101010101" pitchFamily="49" charset="-122"/>
              </a:rPr>
              <a:t>对传入的</a:t>
            </a:r>
            <a:r>
              <a:rPr lang="zh-CN" altLang="en-US" sz="2800" dirty="0">
                <a:solidFill>
                  <a:srgbClr val="FF0000"/>
                </a:solidFill>
                <a:latin typeface="Times New Roman" panose="02020603050405020304" pitchFamily="18" charset="0"/>
                <a:ea typeface="黑体" panose="02010609060101010101" pitchFamily="49" charset="-122"/>
              </a:rPr>
              <a:t>兴奋</a:t>
            </a:r>
            <a:r>
              <a:rPr lang="zh-CN" altLang="en-US" sz="2800" dirty="0">
                <a:solidFill>
                  <a:srgbClr val="0A0908"/>
                </a:solidFill>
                <a:latin typeface="Times New Roman" panose="02020603050405020304" pitchFamily="18" charset="0"/>
                <a:ea typeface="黑体" panose="02010609060101010101" pitchFamily="49" charset="-122"/>
              </a:rPr>
              <a:t>进行</a:t>
            </a:r>
            <a:r>
              <a:rPr lang="zh-CN" altLang="en-US" sz="2800" dirty="0">
                <a:solidFill>
                  <a:srgbClr val="FF0000"/>
                </a:solidFill>
                <a:latin typeface="Times New Roman" panose="02020603050405020304" pitchFamily="18" charset="0"/>
                <a:ea typeface="黑体" panose="02010609060101010101" pitchFamily="49" charset="-122"/>
              </a:rPr>
              <a:t>分析和综合</a:t>
            </a:r>
          </a:p>
        </p:txBody>
      </p:sp>
      <p:sp>
        <p:nvSpPr>
          <p:cNvPr id="20517" name="Rectangle 37"/>
          <p:cNvSpPr/>
          <p:nvPr/>
        </p:nvSpPr>
        <p:spPr>
          <a:xfrm>
            <a:off x="5940425" y="3068638"/>
            <a:ext cx="3455988" cy="649287"/>
          </a:xfrm>
          <a:prstGeom prst="rect">
            <a:avLst/>
          </a:prstGeom>
          <a:noFill/>
          <a:ln w="9525">
            <a:noFill/>
          </a:ln>
        </p:spPr>
        <p:txBody>
          <a:bodyPr anchor="t"/>
          <a:lstStyle/>
          <a:p>
            <a:pPr marL="357505" indent="-357505">
              <a:lnSpc>
                <a:spcPct val="110000"/>
              </a:lnSpc>
              <a:spcBef>
                <a:spcPts val="1800"/>
              </a:spcBef>
              <a:buClr>
                <a:schemeClr val="accent2"/>
              </a:buClr>
              <a:buSzPct val="60000"/>
              <a:buFont typeface="Wingdings" panose="05000000000000000000" pitchFamily="2" charset="2"/>
            </a:pPr>
            <a:r>
              <a:rPr lang="zh-CN" altLang="en-US" sz="2800" dirty="0">
                <a:solidFill>
                  <a:srgbClr val="0000FF"/>
                </a:solidFill>
                <a:latin typeface="Arial" panose="020B0604020202020204" pitchFamily="34" charset="0"/>
                <a:ea typeface="黑体" panose="02010609060101010101" pitchFamily="49" charset="-122"/>
              </a:rPr>
              <a:t>无感觉也无活动</a:t>
            </a:r>
          </a:p>
        </p:txBody>
      </p:sp>
      <p:sp>
        <p:nvSpPr>
          <p:cNvPr id="20518" name="Rectangle 38"/>
          <p:cNvSpPr/>
          <p:nvPr/>
        </p:nvSpPr>
        <p:spPr>
          <a:xfrm>
            <a:off x="2339975" y="3716338"/>
            <a:ext cx="3600450" cy="953135"/>
          </a:xfrm>
          <a:prstGeom prst="rect">
            <a:avLst/>
          </a:prstGeom>
          <a:noFill/>
          <a:ln w="9525">
            <a:noFill/>
          </a:ln>
        </p:spPr>
        <p:txBody>
          <a:bodyPr anchor="t">
            <a:spAutoFit/>
          </a:bodyPr>
          <a:lstStyle/>
          <a:p>
            <a:pPr>
              <a:spcBef>
                <a:spcPct val="20000"/>
              </a:spcBef>
              <a:buClr>
                <a:srgbClr val="A50021"/>
              </a:buClr>
              <a:buSzPct val="75000"/>
              <a:buFont typeface="Wingdings" panose="05000000000000000000" pitchFamily="2" charset="2"/>
            </a:pPr>
            <a:r>
              <a:rPr lang="zh-CN" altLang="en-US" sz="2800" dirty="0">
                <a:solidFill>
                  <a:srgbClr val="0A0908"/>
                </a:solidFill>
                <a:latin typeface="Times New Roman" panose="02020603050405020304" pitchFamily="18" charset="0"/>
                <a:ea typeface="黑体" panose="02010609060101010101" pitchFamily="49" charset="-122"/>
              </a:rPr>
              <a:t>将</a:t>
            </a:r>
            <a:r>
              <a:rPr lang="zh-CN" altLang="en-US" sz="2800" dirty="0">
                <a:solidFill>
                  <a:srgbClr val="FF0000"/>
                </a:solidFill>
                <a:latin typeface="Times New Roman" panose="02020603050405020304" pitchFamily="18" charset="0"/>
                <a:ea typeface="黑体" panose="02010609060101010101" pitchFamily="49" charset="-122"/>
              </a:rPr>
              <a:t>兴奋</a:t>
            </a:r>
            <a:r>
              <a:rPr lang="zh-CN" altLang="en-US" sz="2800" dirty="0">
                <a:solidFill>
                  <a:srgbClr val="0A0908"/>
                </a:solidFill>
                <a:latin typeface="Times New Roman" panose="02020603050405020304" pitchFamily="18" charset="0"/>
                <a:ea typeface="黑体" panose="02010609060101010101" pitchFamily="49" charset="-122"/>
              </a:rPr>
              <a:t>由神经中枢</a:t>
            </a:r>
            <a:r>
              <a:rPr lang="zh-CN" altLang="en-US" sz="2800" dirty="0">
                <a:solidFill>
                  <a:srgbClr val="FF0000"/>
                </a:solidFill>
                <a:latin typeface="Times New Roman" panose="02020603050405020304" pitchFamily="18" charset="0"/>
                <a:ea typeface="黑体" panose="02010609060101010101" pitchFamily="49" charset="-122"/>
              </a:rPr>
              <a:t>传</a:t>
            </a:r>
            <a:r>
              <a:rPr lang="zh-CN" altLang="en-US" sz="2800" dirty="0">
                <a:solidFill>
                  <a:srgbClr val="0A0908"/>
                </a:solidFill>
                <a:latin typeface="Times New Roman" panose="02020603050405020304" pitchFamily="18" charset="0"/>
                <a:ea typeface="黑体" panose="02010609060101010101" pitchFamily="49" charset="-122"/>
              </a:rPr>
              <a:t>至效应器</a:t>
            </a:r>
          </a:p>
        </p:txBody>
      </p:sp>
      <p:sp>
        <p:nvSpPr>
          <p:cNvPr id="20519" name="Rectangle 39"/>
          <p:cNvSpPr/>
          <p:nvPr/>
        </p:nvSpPr>
        <p:spPr>
          <a:xfrm>
            <a:off x="6011863" y="4005263"/>
            <a:ext cx="3455987" cy="649287"/>
          </a:xfrm>
          <a:prstGeom prst="rect">
            <a:avLst/>
          </a:prstGeom>
          <a:noFill/>
          <a:ln w="9525">
            <a:noFill/>
          </a:ln>
        </p:spPr>
        <p:txBody>
          <a:bodyPr anchor="t"/>
          <a:lstStyle/>
          <a:p>
            <a:pPr marL="357505" indent="-357505">
              <a:lnSpc>
                <a:spcPct val="110000"/>
              </a:lnSpc>
              <a:spcBef>
                <a:spcPts val="1800"/>
              </a:spcBef>
              <a:buClr>
                <a:schemeClr val="accent2"/>
              </a:buClr>
              <a:buSzPct val="60000"/>
              <a:buFont typeface="Wingdings" panose="05000000000000000000" pitchFamily="2" charset="2"/>
            </a:pPr>
            <a:r>
              <a:rPr lang="zh-CN" altLang="en-US" sz="2800" dirty="0">
                <a:solidFill>
                  <a:srgbClr val="FF0000"/>
                </a:solidFill>
                <a:latin typeface="Arial" panose="020B0604020202020204" pitchFamily="34" charset="0"/>
                <a:ea typeface="黑体" panose="02010609060101010101" pitchFamily="49" charset="-122"/>
              </a:rPr>
              <a:t>有</a:t>
            </a:r>
            <a:r>
              <a:rPr lang="zh-CN" altLang="en-US" sz="2800" dirty="0">
                <a:solidFill>
                  <a:srgbClr val="0000FF"/>
                </a:solidFill>
                <a:latin typeface="Arial" panose="020B0604020202020204" pitchFamily="34" charset="0"/>
                <a:ea typeface="黑体" panose="02010609060101010101" pitchFamily="49" charset="-122"/>
              </a:rPr>
              <a:t>感觉但无活动</a:t>
            </a:r>
          </a:p>
        </p:txBody>
      </p:sp>
      <p:sp>
        <p:nvSpPr>
          <p:cNvPr id="45095" name="Text Box 40"/>
          <p:cNvSpPr txBox="1"/>
          <p:nvPr/>
        </p:nvSpPr>
        <p:spPr>
          <a:xfrm>
            <a:off x="2484438" y="5876925"/>
            <a:ext cx="309880" cy="706755"/>
          </a:xfrm>
          <a:prstGeom prst="rect">
            <a:avLst/>
          </a:prstGeom>
          <a:noFill/>
          <a:ln w="9525">
            <a:noFill/>
          </a:ln>
        </p:spPr>
        <p:txBody>
          <a:bodyPr wrap="none" anchor="t">
            <a:spAutoFit/>
          </a:bodyPr>
          <a:lstStyle/>
          <a:p>
            <a:endParaRPr lang="zh-CN" altLang="en-US" sz="4000" dirty="0">
              <a:latin typeface="黑体" panose="02010609060101010101" pitchFamily="49" charset="-122"/>
              <a:ea typeface="黑体" panose="02010609060101010101" pitchFamily="49" charset="-122"/>
            </a:endParaRPr>
          </a:p>
        </p:txBody>
      </p:sp>
      <p:sp>
        <p:nvSpPr>
          <p:cNvPr id="20521" name="Text Box 41"/>
          <p:cNvSpPr txBox="1"/>
          <p:nvPr/>
        </p:nvSpPr>
        <p:spPr>
          <a:xfrm>
            <a:off x="2195195" y="4669790"/>
            <a:ext cx="3671888" cy="1814830"/>
          </a:xfrm>
          <a:prstGeom prst="rect">
            <a:avLst/>
          </a:prstGeom>
          <a:noFill/>
          <a:ln w="9525">
            <a:noFill/>
          </a:ln>
        </p:spPr>
        <p:txBody>
          <a:bodyPr anchor="t">
            <a:spAutoFit/>
          </a:bodyPr>
          <a:lstStyle/>
          <a:p>
            <a:pPr>
              <a:spcBef>
                <a:spcPct val="50000"/>
              </a:spcBef>
            </a:pPr>
            <a:r>
              <a:rPr lang="zh-CN" altLang="en-US" sz="2800" dirty="0">
                <a:solidFill>
                  <a:srgbClr val="FF0000"/>
                </a:solidFill>
                <a:latin typeface="Times New Roman" panose="02020603050405020304" pitchFamily="18" charset="0"/>
                <a:ea typeface="黑体" panose="02010609060101010101" pitchFamily="49" charset="-122"/>
              </a:rPr>
              <a:t>接受</a:t>
            </a:r>
            <a:r>
              <a:rPr lang="zh-CN" altLang="en-US" sz="2800" dirty="0">
                <a:solidFill>
                  <a:srgbClr val="0A0908"/>
                </a:solidFill>
                <a:latin typeface="Times New Roman" panose="02020603050405020304" pitchFamily="18" charset="0"/>
                <a:ea typeface="黑体" panose="02010609060101010101" pitchFamily="49" charset="-122"/>
              </a:rPr>
              <a:t>传来的</a:t>
            </a:r>
            <a:r>
              <a:rPr lang="zh-CN" altLang="en-US" sz="2800" dirty="0">
                <a:solidFill>
                  <a:srgbClr val="FF0000"/>
                </a:solidFill>
                <a:latin typeface="Times New Roman" panose="02020603050405020304" pitchFamily="18" charset="0"/>
                <a:ea typeface="黑体" panose="02010609060101010101" pitchFamily="49" charset="-122"/>
              </a:rPr>
              <a:t>兴奋</a:t>
            </a:r>
            <a:r>
              <a:rPr lang="zh-CN" altLang="en-US" sz="2800" dirty="0">
                <a:solidFill>
                  <a:srgbClr val="0A0908"/>
                </a:solidFill>
                <a:latin typeface="Times New Roman" panose="02020603050405020304" pitchFamily="18" charset="0"/>
                <a:ea typeface="黑体" panose="02010609060101010101" pitchFamily="49" charset="-122"/>
              </a:rPr>
              <a:t>，对刺激</a:t>
            </a:r>
            <a:r>
              <a:rPr lang="zh-CN" altLang="en-US" sz="2800" dirty="0">
                <a:solidFill>
                  <a:srgbClr val="FF0000"/>
                </a:solidFill>
                <a:latin typeface="Times New Roman" panose="02020603050405020304" pitchFamily="18" charset="0"/>
                <a:ea typeface="黑体" panose="02010609060101010101" pitchFamily="49" charset="-122"/>
              </a:rPr>
              <a:t>作出应答</a:t>
            </a:r>
            <a:r>
              <a:rPr lang="zh-CN" altLang="en-US" sz="2800" dirty="0">
                <a:solidFill>
                  <a:srgbClr val="0A0908"/>
                </a:solidFill>
                <a:latin typeface="Times New Roman" panose="02020603050405020304" pitchFamily="18" charset="0"/>
                <a:ea typeface="黑体" panose="02010609060101010101" pitchFamily="49" charset="-122"/>
              </a:rPr>
              <a:t>反应（引起肌肉活动或腺体分泌）</a:t>
            </a:r>
          </a:p>
        </p:txBody>
      </p:sp>
      <p:sp>
        <p:nvSpPr>
          <p:cNvPr id="20522" name="Rectangle 42"/>
          <p:cNvSpPr/>
          <p:nvPr/>
        </p:nvSpPr>
        <p:spPr>
          <a:xfrm>
            <a:off x="6011863" y="5229225"/>
            <a:ext cx="3455987" cy="649288"/>
          </a:xfrm>
          <a:prstGeom prst="rect">
            <a:avLst/>
          </a:prstGeom>
          <a:noFill/>
          <a:ln w="9525">
            <a:noFill/>
          </a:ln>
        </p:spPr>
        <p:txBody>
          <a:bodyPr anchor="t"/>
          <a:lstStyle/>
          <a:p>
            <a:pPr marL="357505" indent="-357505">
              <a:lnSpc>
                <a:spcPct val="110000"/>
              </a:lnSpc>
              <a:spcBef>
                <a:spcPts val="1800"/>
              </a:spcBef>
              <a:buClr>
                <a:schemeClr val="accent2"/>
              </a:buClr>
              <a:buSzPct val="60000"/>
              <a:buFont typeface="Wingdings" panose="05000000000000000000" pitchFamily="2" charset="2"/>
            </a:pPr>
            <a:r>
              <a:rPr lang="zh-CN" altLang="en-US" sz="2800" dirty="0">
                <a:solidFill>
                  <a:srgbClr val="FF0000"/>
                </a:solidFill>
                <a:latin typeface="Arial" panose="020B0604020202020204" pitchFamily="34" charset="0"/>
                <a:ea typeface="黑体" panose="02010609060101010101" pitchFamily="49" charset="-122"/>
              </a:rPr>
              <a:t>有</a:t>
            </a:r>
            <a:r>
              <a:rPr lang="zh-CN" altLang="en-US" sz="2800" dirty="0">
                <a:solidFill>
                  <a:srgbClr val="0000FF"/>
                </a:solidFill>
                <a:latin typeface="Arial" panose="020B0604020202020204" pitchFamily="34" charset="0"/>
                <a:ea typeface="黑体" panose="02010609060101010101" pitchFamily="49" charset="-122"/>
              </a:rPr>
              <a:t>感觉但无活动</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Text Box 3"/>
          <p:cNvSpPr txBox="1"/>
          <p:nvPr/>
        </p:nvSpPr>
        <p:spPr>
          <a:xfrm>
            <a:off x="61278" y="1163638"/>
            <a:ext cx="8791575" cy="583565"/>
          </a:xfrm>
          <a:prstGeom prst="rect">
            <a:avLst/>
          </a:prstGeom>
          <a:noFill/>
          <a:ln w="9525">
            <a:noFill/>
          </a:ln>
        </p:spPr>
        <p:txBody>
          <a:bodyPr anchor="t">
            <a:spAutoFit/>
          </a:bodyPr>
          <a:lstStyle/>
          <a:p>
            <a:r>
              <a:rPr lang="zh-CN" altLang="en-US" sz="3200" dirty="0">
                <a:solidFill>
                  <a:srgbClr val="0A0908"/>
                </a:solidFill>
                <a:latin typeface="黑体" panose="02010609060101010101" pitchFamily="49" charset="-122"/>
                <a:ea typeface="黑体" panose="02010609060101010101" pitchFamily="49" charset="-122"/>
              </a:rPr>
              <a:t>反射的类型：</a:t>
            </a:r>
          </a:p>
        </p:txBody>
      </p:sp>
      <p:sp>
        <p:nvSpPr>
          <p:cNvPr id="18436" name="Rectangle 6"/>
          <p:cNvSpPr/>
          <p:nvPr/>
        </p:nvSpPr>
        <p:spPr>
          <a:xfrm>
            <a:off x="1009650" y="3912870"/>
            <a:ext cx="1605280" cy="521970"/>
          </a:xfrm>
          <a:prstGeom prst="rect">
            <a:avLst/>
          </a:prstGeom>
          <a:noFill/>
          <a:ln w="9525">
            <a:noFill/>
          </a:ln>
        </p:spPr>
        <p:txBody>
          <a:bodyPr wrap="none" anchor="t">
            <a:spAutoFit/>
          </a:bodyPr>
          <a:lstStyle/>
          <a:p>
            <a:r>
              <a:rPr lang="zh-CN" altLang="en-US" sz="2800" dirty="0">
                <a:solidFill>
                  <a:srgbClr val="0A0908"/>
                </a:solidFill>
                <a:latin typeface="黑体" panose="02010609060101010101" pitchFamily="49" charset="-122"/>
                <a:ea typeface="黑体" panose="02010609060101010101" pitchFamily="49" charset="-122"/>
              </a:rPr>
              <a:t>条件反射</a:t>
            </a:r>
          </a:p>
        </p:txBody>
      </p:sp>
      <p:sp>
        <p:nvSpPr>
          <p:cNvPr id="18437" name="Rectangle 7"/>
          <p:cNvSpPr/>
          <p:nvPr/>
        </p:nvSpPr>
        <p:spPr>
          <a:xfrm>
            <a:off x="793750" y="1823720"/>
            <a:ext cx="1960880" cy="521970"/>
          </a:xfrm>
          <a:prstGeom prst="rect">
            <a:avLst/>
          </a:prstGeom>
          <a:noFill/>
          <a:ln w="9525">
            <a:noFill/>
          </a:ln>
        </p:spPr>
        <p:txBody>
          <a:bodyPr wrap="none" anchor="t">
            <a:spAutoFit/>
          </a:bodyPr>
          <a:lstStyle/>
          <a:p>
            <a:r>
              <a:rPr lang="zh-CN" altLang="en-US" sz="2800" dirty="0">
                <a:solidFill>
                  <a:srgbClr val="0A0908"/>
                </a:solidFill>
                <a:latin typeface="黑体" panose="02010609060101010101" pitchFamily="49" charset="-122"/>
                <a:ea typeface="黑体" panose="02010609060101010101" pitchFamily="49" charset="-122"/>
              </a:rPr>
              <a:t>非条件反射</a:t>
            </a:r>
          </a:p>
        </p:txBody>
      </p:sp>
      <p:grpSp>
        <p:nvGrpSpPr>
          <p:cNvPr id="18438" name="组合 18437"/>
          <p:cNvGrpSpPr/>
          <p:nvPr/>
        </p:nvGrpSpPr>
        <p:grpSpPr>
          <a:xfrm>
            <a:off x="2809875" y="1747520"/>
            <a:ext cx="812800" cy="519113"/>
            <a:chOff x="0" y="0"/>
            <a:chExt cx="702" cy="327"/>
          </a:xfrm>
        </p:grpSpPr>
        <p:sp>
          <p:nvSpPr>
            <p:cNvPr id="40966" name="Line 8"/>
            <p:cNvSpPr/>
            <p:nvPr/>
          </p:nvSpPr>
          <p:spPr>
            <a:xfrm>
              <a:off x="0" y="225"/>
              <a:ext cx="544" cy="0"/>
            </a:xfrm>
            <a:prstGeom prst="line">
              <a:avLst/>
            </a:prstGeom>
            <a:ln w="28575" cap="flat" cmpd="sng">
              <a:solidFill>
                <a:schemeClr val="tx1"/>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40967" name="Rectangle 10"/>
            <p:cNvSpPr/>
            <p:nvPr/>
          </p:nvSpPr>
          <p:spPr>
            <a:xfrm>
              <a:off x="543" y="0"/>
              <a:ext cx="159" cy="327"/>
            </a:xfrm>
            <a:prstGeom prst="rect">
              <a:avLst/>
            </a:prstGeom>
            <a:noFill/>
            <a:ln w="9525">
              <a:noFill/>
            </a:ln>
          </p:spPr>
          <p:txBody>
            <a:bodyPr wrap="none" anchor="t">
              <a:spAutoFit/>
            </a:bodyPr>
            <a:lstStyle/>
            <a:p>
              <a:endParaRPr lang="zh-CN" altLang="en-US" sz="2800" dirty="0">
                <a:solidFill>
                  <a:srgbClr val="0A0908"/>
                </a:solidFill>
                <a:latin typeface="黑体" panose="02010609060101010101" pitchFamily="49" charset="-122"/>
                <a:ea typeface="黑体" panose="02010609060101010101" pitchFamily="49" charset="-122"/>
              </a:endParaRPr>
            </a:p>
          </p:txBody>
        </p:sp>
      </p:grpSp>
      <p:sp>
        <p:nvSpPr>
          <p:cNvPr id="18441" name="左大括号 15"/>
          <p:cNvSpPr/>
          <p:nvPr/>
        </p:nvSpPr>
        <p:spPr>
          <a:xfrm>
            <a:off x="361950" y="2058670"/>
            <a:ext cx="322263" cy="2233613"/>
          </a:xfrm>
          <a:prstGeom prst="leftBrace">
            <a:avLst>
              <a:gd name="adj1" fmla="val 54549"/>
              <a:gd name="adj2" fmla="val 50000"/>
            </a:avLst>
          </a:prstGeom>
          <a:noFill/>
          <a:ln w="38100" cap="flat" cmpd="sng">
            <a:solidFill>
              <a:schemeClr val="hlink"/>
            </a:solidFill>
            <a:prstDash val="solid"/>
            <a:round/>
            <a:headEnd type="none" w="med" len="med"/>
            <a:tailEnd type="none" w="med" len="med"/>
          </a:ln>
        </p:spPr>
        <p:txBody>
          <a:bodyPr lIns="90170" tIns="46990" rIns="90170" bIns="46990" anchor="ctr"/>
          <a:lstStyle/>
          <a:p>
            <a:pPr algn="ctr"/>
            <a:endParaRPr lang="zh-CN" altLang="en-US" sz="2800" dirty="0">
              <a:solidFill>
                <a:srgbClr val="0A0908"/>
              </a:solidFill>
              <a:latin typeface="黑体" panose="02010609060101010101" pitchFamily="49" charset="-122"/>
              <a:ea typeface="黑体" panose="02010609060101010101" pitchFamily="49" charset="-122"/>
            </a:endParaRPr>
          </a:p>
        </p:txBody>
      </p:sp>
      <p:sp>
        <p:nvSpPr>
          <p:cNvPr id="18442" name="Text Box 7"/>
          <p:cNvSpPr txBox="1"/>
          <p:nvPr/>
        </p:nvSpPr>
        <p:spPr>
          <a:xfrm>
            <a:off x="3477260" y="3907790"/>
            <a:ext cx="5560695" cy="524510"/>
          </a:xfrm>
          <a:prstGeom prst="rect">
            <a:avLst/>
          </a:prstGeom>
          <a:noFill/>
          <a:ln w="9525">
            <a:noFill/>
          </a:ln>
        </p:spPr>
        <p:txBody>
          <a:bodyPr wrap="square" lIns="90170" tIns="46990" rIns="90170" bIns="46990" anchor="t">
            <a:spAutoFit/>
          </a:bodyPr>
          <a:lstStyle/>
          <a:p>
            <a:pPr>
              <a:spcBef>
                <a:spcPct val="50000"/>
              </a:spcBef>
            </a:pPr>
            <a:r>
              <a:rPr lang="zh-CN" altLang="en-US" sz="2800" dirty="0">
                <a:solidFill>
                  <a:srgbClr val="0A0908"/>
                </a:solidFill>
                <a:latin typeface="黑体" panose="02010609060101010101" pitchFamily="49" charset="-122"/>
                <a:ea typeface="黑体" panose="02010609060101010101" pitchFamily="49" charset="-122"/>
              </a:rPr>
              <a:t>后天性反射，反射中枢在</a:t>
            </a:r>
            <a:r>
              <a:rPr lang="zh-CN" altLang="en-US" sz="2800" dirty="0">
                <a:solidFill>
                  <a:srgbClr val="FF0000"/>
                </a:solidFill>
                <a:latin typeface="黑体" panose="02010609060101010101" pitchFamily="49" charset="-122"/>
                <a:ea typeface="黑体" panose="02010609060101010101" pitchFamily="49" charset="-122"/>
              </a:rPr>
              <a:t>大脑皮层</a:t>
            </a:r>
          </a:p>
        </p:txBody>
      </p:sp>
      <p:sp>
        <p:nvSpPr>
          <p:cNvPr id="18443" name="Text Box 6"/>
          <p:cNvSpPr txBox="1"/>
          <p:nvPr/>
        </p:nvSpPr>
        <p:spPr>
          <a:xfrm>
            <a:off x="3481705" y="1747203"/>
            <a:ext cx="5076825" cy="955675"/>
          </a:xfrm>
          <a:prstGeom prst="rect">
            <a:avLst/>
          </a:prstGeom>
          <a:noFill/>
          <a:ln w="9525">
            <a:noFill/>
          </a:ln>
        </p:spPr>
        <p:txBody>
          <a:bodyPr lIns="90170" tIns="46990" rIns="90170" bIns="46990" anchor="t">
            <a:spAutoFit/>
          </a:bodyPr>
          <a:lstStyle/>
          <a:p>
            <a:pPr>
              <a:spcBef>
                <a:spcPct val="50000"/>
              </a:spcBef>
            </a:pPr>
            <a:r>
              <a:rPr lang="zh-CN" altLang="en-US" sz="2800" dirty="0">
                <a:solidFill>
                  <a:srgbClr val="0A0908"/>
                </a:solidFill>
                <a:latin typeface="黑体" panose="02010609060101010101" pitchFamily="49" charset="-122"/>
                <a:ea typeface="黑体" panose="02010609060101010101" pitchFamily="49" charset="-122"/>
              </a:rPr>
              <a:t>先天性反射，反射中枢大脑皮层不参与（如只在</a:t>
            </a:r>
            <a:r>
              <a:rPr lang="zh-CN" altLang="en-US" sz="2800" dirty="0">
                <a:solidFill>
                  <a:srgbClr val="FF0000"/>
                </a:solidFill>
                <a:latin typeface="黑体" panose="02010609060101010101" pitchFamily="49" charset="-122"/>
                <a:ea typeface="黑体" panose="02010609060101010101" pitchFamily="49" charset="-122"/>
              </a:rPr>
              <a:t>脊髓</a:t>
            </a:r>
            <a:r>
              <a:rPr lang="zh-CN" altLang="en-US" sz="2800" dirty="0">
                <a:solidFill>
                  <a:srgbClr val="0A0908"/>
                </a:solidFill>
                <a:latin typeface="黑体" panose="02010609060101010101" pitchFamily="49" charset="-122"/>
                <a:ea typeface="黑体" panose="02010609060101010101" pitchFamily="49" charset="-122"/>
              </a:rPr>
              <a:t>）</a:t>
            </a:r>
          </a:p>
        </p:txBody>
      </p:sp>
      <p:sp>
        <p:nvSpPr>
          <p:cNvPr id="18444" name="矩形 12"/>
          <p:cNvSpPr/>
          <p:nvPr/>
        </p:nvSpPr>
        <p:spPr>
          <a:xfrm>
            <a:off x="3541713" y="2702878"/>
            <a:ext cx="5292725" cy="953135"/>
          </a:xfrm>
          <a:prstGeom prst="rect">
            <a:avLst/>
          </a:prstGeom>
          <a:noFill/>
          <a:ln w="9525">
            <a:noFill/>
          </a:ln>
        </p:spPr>
        <p:txBody>
          <a:bodyPr anchor="t">
            <a:spAutoFit/>
          </a:bodyPr>
          <a:lstStyle/>
          <a:p>
            <a:r>
              <a:rPr lang="zh-CN" altLang="en-US" sz="2800" dirty="0">
                <a:solidFill>
                  <a:srgbClr val="0A0908"/>
                </a:solidFill>
                <a:latin typeface="黑体" panose="02010609060101010101" pitchFamily="49" charset="-122"/>
                <a:ea typeface="黑体" panose="02010609060101010101" pitchFamily="49" charset="-122"/>
              </a:rPr>
              <a:t>如：</a:t>
            </a:r>
            <a:r>
              <a:rPr lang="zh-CN" altLang="en-US" sz="2800" dirty="0">
                <a:solidFill>
                  <a:srgbClr val="FF0000"/>
                </a:solidFill>
                <a:latin typeface="黑体" panose="02010609060101010101" pitchFamily="49" charset="-122"/>
                <a:ea typeface="黑体" panose="02010609060101010101" pitchFamily="49" charset="-122"/>
              </a:rPr>
              <a:t>膝跳反射、眨眼反射</a:t>
            </a:r>
            <a:r>
              <a:rPr lang="zh-CN" altLang="en-US" sz="2800" dirty="0">
                <a:solidFill>
                  <a:srgbClr val="0A0908"/>
                </a:solidFill>
                <a:latin typeface="黑体" panose="02010609060101010101" pitchFamily="49" charset="-122"/>
                <a:ea typeface="黑体" panose="02010609060101010101" pitchFamily="49" charset="-122"/>
              </a:rPr>
              <a:t>。吃梅子分泌唾液（</a:t>
            </a:r>
            <a:r>
              <a:rPr lang="zh-CN" altLang="en-US" sz="2800" dirty="0">
                <a:solidFill>
                  <a:srgbClr val="FF0000"/>
                </a:solidFill>
                <a:latin typeface="黑体" panose="02010609060101010101" pitchFamily="49" charset="-122"/>
                <a:ea typeface="黑体" panose="02010609060101010101" pitchFamily="49" charset="-122"/>
              </a:rPr>
              <a:t>尝梅止渴</a:t>
            </a:r>
            <a:r>
              <a:rPr lang="zh-CN" altLang="en-US" sz="2800" dirty="0">
                <a:solidFill>
                  <a:srgbClr val="0A0908"/>
                </a:solidFill>
                <a:latin typeface="黑体" panose="02010609060101010101" pitchFamily="49" charset="-122"/>
                <a:ea typeface="黑体" panose="02010609060101010101" pitchFamily="49" charset="-122"/>
              </a:rPr>
              <a:t>）</a:t>
            </a:r>
          </a:p>
        </p:txBody>
      </p:sp>
      <p:sp>
        <p:nvSpPr>
          <p:cNvPr id="18445" name="矩形 13"/>
          <p:cNvSpPr/>
          <p:nvPr/>
        </p:nvSpPr>
        <p:spPr>
          <a:xfrm>
            <a:off x="3439478" y="4432300"/>
            <a:ext cx="5413375" cy="953135"/>
          </a:xfrm>
          <a:prstGeom prst="rect">
            <a:avLst/>
          </a:prstGeom>
          <a:noFill/>
          <a:ln w="9525">
            <a:noFill/>
          </a:ln>
        </p:spPr>
        <p:txBody>
          <a:bodyPr anchor="t">
            <a:spAutoFit/>
          </a:bodyPr>
          <a:lstStyle/>
          <a:p>
            <a:r>
              <a:rPr lang="zh-CN" altLang="en-US" sz="2800" dirty="0">
                <a:solidFill>
                  <a:srgbClr val="0A0908"/>
                </a:solidFill>
                <a:latin typeface="黑体" panose="02010609060101010101" pitchFamily="49" charset="-122"/>
                <a:ea typeface="黑体" panose="02010609060101010101" pitchFamily="49" charset="-122"/>
              </a:rPr>
              <a:t>如：狗听到铃声流口水、听到叫声回头，</a:t>
            </a:r>
            <a:r>
              <a:rPr lang="zh-CN" altLang="en-US" sz="2800" dirty="0">
                <a:solidFill>
                  <a:srgbClr val="FF0000"/>
                </a:solidFill>
                <a:latin typeface="黑体" panose="02010609060101010101" pitchFamily="49" charset="-122"/>
                <a:ea typeface="黑体" panose="02010609060101010101" pitchFamily="49" charset="-122"/>
              </a:rPr>
              <a:t>望梅止渴、画饼充饥</a:t>
            </a:r>
            <a:r>
              <a:rPr lang="zh-CN" altLang="en-US" sz="2800" dirty="0">
                <a:solidFill>
                  <a:srgbClr val="0A0908"/>
                </a:solidFill>
                <a:latin typeface="黑体" panose="02010609060101010101" pitchFamily="49" charset="-122"/>
                <a:ea typeface="黑体" panose="02010609060101010101" pitchFamily="49" charset="-122"/>
              </a:rPr>
              <a:t>。</a:t>
            </a:r>
          </a:p>
        </p:txBody>
      </p:sp>
      <p:grpSp>
        <p:nvGrpSpPr>
          <p:cNvPr id="18446" name="组合 18445"/>
          <p:cNvGrpSpPr/>
          <p:nvPr/>
        </p:nvGrpSpPr>
        <p:grpSpPr>
          <a:xfrm>
            <a:off x="2791460" y="3850640"/>
            <a:ext cx="811213" cy="519113"/>
            <a:chOff x="0" y="0"/>
            <a:chExt cx="702" cy="327"/>
          </a:xfrm>
        </p:grpSpPr>
        <p:sp>
          <p:nvSpPr>
            <p:cNvPr id="40974" name="Line 8"/>
            <p:cNvSpPr/>
            <p:nvPr/>
          </p:nvSpPr>
          <p:spPr>
            <a:xfrm>
              <a:off x="0" y="225"/>
              <a:ext cx="544" cy="0"/>
            </a:xfrm>
            <a:prstGeom prst="line">
              <a:avLst/>
            </a:prstGeom>
            <a:ln w="28575" cap="flat" cmpd="sng">
              <a:solidFill>
                <a:schemeClr val="tx1"/>
              </a:solidFill>
              <a:prstDash val="solid"/>
              <a:round/>
              <a:headEnd type="none" w="med" len="med"/>
              <a:tailEnd type="none" w="med" len="med"/>
            </a:ln>
          </p:spPr>
          <p:txBody>
            <a:bodyPr anchor="t"/>
            <a:lstStyle/>
            <a:p>
              <a:endParaRPr lang="zh-CN" altLang="en-US">
                <a:latin typeface="Arial" panose="020B0604020202020204" pitchFamily="34" charset="0"/>
                <a:ea typeface="宋体" panose="02010600030101010101" pitchFamily="2" charset="-122"/>
              </a:endParaRPr>
            </a:p>
          </p:txBody>
        </p:sp>
        <p:sp>
          <p:nvSpPr>
            <p:cNvPr id="40975" name="Rectangle 10"/>
            <p:cNvSpPr/>
            <p:nvPr/>
          </p:nvSpPr>
          <p:spPr>
            <a:xfrm>
              <a:off x="543" y="0"/>
              <a:ext cx="159" cy="327"/>
            </a:xfrm>
            <a:prstGeom prst="rect">
              <a:avLst/>
            </a:prstGeom>
            <a:noFill/>
            <a:ln w="9525">
              <a:noFill/>
            </a:ln>
          </p:spPr>
          <p:txBody>
            <a:bodyPr wrap="none" anchor="t">
              <a:spAutoFit/>
            </a:bodyPr>
            <a:lstStyle/>
            <a:p>
              <a:endParaRPr lang="zh-CN" altLang="en-US" sz="2800" dirty="0">
                <a:solidFill>
                  <a:srgbClr val="0A0908"/>
                </a:solidFill>
                <a:latin typeface="黑体" panose="02010609060101010101" pitchFamily="49" charset="-122"/>
                <a:ea typeface="黑体" panose="02010609060101010101" pitchFamily="49" charset="-122"/>
              </a:endParaRPr>
            </a:p>
          </p:txBody>
        </p:sp>
      </p:grpSp>
      <p:sp>
        <p:nvSpPr>
          <p:cNvPr id="6147" name="Rectangle 3"/>
          <p:cNvSpPr>
            <a:spLocks noChangeArrowheads="1"/>
          </p:cNvSpPr>
          <p:nvPr/>
        </p:nvSpPr>
        <p:spPr bwMode="auto">
          <a:xfrm>
            <a:off x="57150" y="5334000"/>
            <a:ext cx="3434715" cy="645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bg2"/>
              </a:buClr>
              <a:buSzPct val="75000"/>
              <a:buFont typeface="Wingdings" panose="05000000000000000000" pitchFamily="2" charset="2"/>
              <a:buChar char="n"/>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8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bg2"/>
              </a:buClr>
              <a:buSzPct val="65000"/>
              <a:buFont typeface="Wingdings" panose="05000000000000000000" pitchFamily="2" charset="2"/>
              <a:buChar char="n"/>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accent2"/>
              </a:buClr>
              <a:buSzPct val="7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bg2"/>
              </a:buClr>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600" b="1">
                <a:solidFill>
                  <a:srgbClr val="00B050"/>
                </a:solidFill>
              </a:rPr>
              <a:t>做优</a:t>
            </a:r>
            <a:r>
              <a:rPr lang="en-US" altLang="zh-CN" sz="3600" b="1">
                <a:solidFill>
                  <a:srgbClr val="00B050"/>
                </a:solidFill>
              </a:rPr>
              <a:t>P165  1</a:t>
            </a:r>
            <a:r>
              <a:rPr lang="zh-CN" altLang="en-US" sz="3600" b="1">
                <a:solidFill>
                  <a:srgbClr val="00B050"/>
                </a:solidFill>
              </a:rPr>
              <a:t>题</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8444"/>
                                        </p:tgtEl>
                                        <p:attrNameLst>
                                          <p:attrName>style.visibility</p:attrName>
                                        </p:attrNameLst>
                                      </p:cBhvr>
                                      <p:to>
                                        <p:strVal val="visible"/>
                                      </p:to>
                                    </p:set>
                                    <p:animEffect transition="in" filter="checkerboard(across)">
                                      <p:cBhvr>
                                        <p:cTn id="7" dur="500"/>
                                        <p:tgtEl>
                                          <p:spTgt spid="1844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8446"/>
                                        </p:tgtEl>
                                        <p:attrNameLst>
                                          <p:attrName>style.visibility</p:attrName>
                                        </p:attrNameLst>
                                      </p:cBhvr>
                                      <p:to>
                                        <p:strVal val="visible"/>
                                      </p:to>
                                    </p:set>
                                  </p:childTnLst>
                                </p:cTn>
                              </p:par>
                              <p:par>
                                <p:cTn id="12" presetID="5" presetClass="entr" presetSubtype="10" fill="hold" grpId="0" nodeType="withEffect">
                                  <p:stCondLst>
                                    <p:cond delay="0"/>
                                  </p:stCondLst>
                                  <p:childTnLst>
                                    <p:set>
                                      <p:cBhvr>
                                        <p:cTn id="13" dur="1" fill="hold">
                                          <p:stCondLst>
                                            <p:cond delay="0"/>
                                          </p:stCondLst>
                                        </p:cTn>
                                        <p:tgtEl>
                                          <p:spTgt spid="18442"/>
                                        </p:tgtEl>
                                        <p:attrNameLst>
                                          <p:attrName>style.visibility</p:attrName>
                                        </p:attrNameLst>
                                      </p:cBhvr>
                                      <p:to>
                                        <p:strVal val="visible"/>
                                      </p:to>
                                    </p:set>
                                    <p:animEffect transition="in" filter="checkerboard(across)">
                                      <p:cBhvr>
                                        <p:cTn id="14" dur="500"/>
                                        <p:tgtEl>
                                          <p:spTgt spid="18442"/>
                                        </p:tgtEl>
                                      </p:cBhvr>
                                    </p:animEffect>
                                  </p:childTnLst>
                                </p:cTn>
                              </p:par>
                            </p:childTnLst>
                          </p:cTn>
                        </p:par>
                      </p:childTnLst>
                    </p:cTn>
                  </p:par>
                  <p:par>
                    <p:cTn id="15" fill="hold">
                      <p:stCondLst>
                        <p:cond delay="indefinite"/>
                      </p:stCondLst>
                      <p:childTnLst>
                        <p:par>
                          <p:cTn id="16" fill="hold">
                            <p:stCondLst>
                              <p:cond delay="0"/>
                            </p:stCondLst>
                            <p:childTnLst>
                              <p:par>
                                <p:cTn id="17" presetID="5" presetClass="entr" presetSubtype="10" fill="hold" grpId="0" nodeType="clickEffect">
                                  <p:stCondLst>
                                    <p:cond delay="0"/>
                                  </p:stCondLst>
                                  <p:childTnLst>
                                    <p:set>
                                      <p:cBhvr>
                                        <p:cTn id="18" dur="1" fill="hold">
                                          <p:stCondLst>
                                            <p:cond delay="0"/>
                                          </p:stCondLst>
                                        </p:cTn>
                                        <p:tgtEl>
                                          <p:spTgt spid="18445"/>
                                        </p:tgtEl>
                                        <p:attrNameLst>
                                          <p:attrName>style.visibility</p:attrName>
                                        </p:attrNameLst>
                                      </p:cBhvr>
                                      <p:to>
                                        <p:strVal val="visible"/>
                                      </p:to>
                                    </p:set>
                                    <p:animEffect transition="in" filter="checkerboard(across)">
                                      <p:cBhvr>
                                        <p:cTn id="19" dur="500"/>
                                        <p:tgtEl>
                                          <p:spTgt spid="18445"/>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6147"/>
                                        </p:tgtEl>
                                        <p:attrNameLst>
                                          <p:attrName>style.visibility</p:attrName>
                                        </p:attrNameLst>
                                      </p:cBhvr>
                                      <p:to>
                                        <p:strVal val="visible"/>
                                      </p:to>
                                    </p:set>
                                    <p:anim calcmode="lin" valueType="num">
                                      <p:cBhvr additive="base">
                                        <p:cTn id="24" dur="500" fill="hold"/>
                                        <p:tgtEl>
                                          <p:spTgt spid="6147"/>
                                        </p:tgtEl>
                                        <p:attrNameLst>
                                          <p:attrName>ppt_x</p:attrName>
                                        </p:attrNameLst>
                                      </p:cBhvr>
                                      <p:tavLst>
                                        <p:tav tm="0">
                                          <p:val>
                                            <p:strVal val="#ppt_x"/>
                                          </p:val>
                                        </p:tav>
                                        <p:tav tm="100000">
                                          <p:val>
                                            <p:strVal val="#ppt_x"/>
                                          </p:val>
                                        </p:tav>
                                      </p:tavLst>
                                    </p:anim>
                                    <p:anim calcmode="lin" valueType="num">
                                      <p:cBhvr additive="base">
                                        <p:cTn id="25" dur="500" fill="hold"/>
                                        <p:tgtEl>
                                          <p:spTgt spid="614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42" grpId="0" bldLvl="0" animBg="1"/>
      <p:bldP spid="18444" grpId="0"/>
      <p:bldP spid="18445" grpId="0"/>
      <p:bldP spid="614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p:nvPr/>
        </p:nvSpPr>
        <p:spPr>
          <a:xfrm>
            <a:off x="611188" y="404813"/>
            <a:ext cx="8786812" cy="1296670"/>
          </a:xfrm>
          <a:prstGeom prst="rect">
            <a:avLst/>
          </a:prstGeom>
          <a:noFill/>
          <a:ln w="9525">
            <a:noFill/>
          </a:ln>
        </p:spPr>
        <p:txBody>
          <a:bodyPr rIns="432000">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lnSpc>
                <a:spcPct val="140000"/>
              </a:lnSpc>
              <a:spcBef>
                <a:spcPct val="0"/>
              </a:spcBef>
              <a:buClrTx/>
              <a:buSzTx/>
              <a:buFontTx/>
              <a:buNone/>
            </a:pPr>
            <a:r>
              <a:rPr lang="zh-CN" altLang="en-US" sz="2800" b="1" dirty="0">
                <a:solidFill>
                  <a:srgbClr val="FF0000"/>
                </a:solidFill>
                <a:latin typeface="黑体" panose="02010609060101010101" pitchFamily="49" charset="-122"/>
                <a:ea typeface="黑体" panose="02010609060101010101" pitchFamily="49" charset="-122"/>
                <a:cs typeface="黑体" panose="02010609060101010101" pitchFamily="49" charset="-122"/>
              </a:rPr>
              <a:t>疑误辨析</a:t>
            </a:r>
          </a:p>
          <a:p>
            <a:pPr marL="0" lvl="0" indent="0" eaLnBrk="1" hangingPunct="1">
              <a:lnSpc>
                <a:spcPct val="140000"/>
              </a:lnSpc>
              <a:spcBef>
                <a:spcPct val="0"/>
              </a:spcBef>
              <a:buClrTx/>
              <a:buSzTx/>
              <a:buFontTx/>
              <a:buNone/>
            </a:pPr>
            <a:r>
              <a:rPr lang="zh-CN" altLang="en-US" sz="2800" b="1" dirty="0">
                <a:latin typeface="黑体" panose="02010609060101010101" pitchFamily="49" charset="-122"/>
                <a:ea typeface="黑体" panose="02010609060101010101" pitchFamily="49" charset="-122"/>
                <a:cs typeface="黑体" panose="02010609060101010101" pitchFamily="49" charset="-122"/>
              </a:rPr>
              <a:t>（</a:t>
            </a:r>
            <a:r>
              <a:rPr lang="en-US" altLang="zh-CN" sz="2800" b="1" dirty="0">
                <a:latin typeface="黑体" panose="02010609060101010101" pitchFamily="49" charset="-122"/>
                <a:ea typeface="黑体" panose="02010609060101010101" pitchFamily="49" charset="-122"/>
                <a:cs typeface="黑体" panose="02010609060101010101" pitchFamily="49" charset="-122"/>
              </a:rPr>
              <a:t>1</a:t>
            </a:r>
            <a:r>
              <a:rPr lang="zh-CN" altLang="en-US" sz="2800" b="1" dirty="0">
                <a:latin typeface="黑体" panose="02010609060101010101" pitchFamily="49" charset="-122"/>
                <a:ea typeface="黑体" panose="02010609060101010101" pitchFamily="49" charset="-122"/>
                <a:cs typeface="黑体" panose="02010609060101010101" pitchFamily="49" charset="-122"/>
              </a:rPr>
              <a:t>）反射弧完整就能形成反射。</a:t>
            </a:r>
          </a:p>
        </p:txBody>
      </p:sp>
      <p:sp>
        <p:nvSpPr>
          <p:cNvPr id="8195" name="Rectangle 3"/>
          <p:cNvSpPr/>
          <p:nvPr/>
        </p:nvSpPr>
        <p:spPr>
          <a:xfrm>
            <a:off x="611188" y="1773238"/>
            <a:ext cx="6135687" cy="52197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黑体" panose="02010609060101010101" pitchFamily="49" charset="-122"/>
                <a:ea typeface="黑体" panose="02010609060101010101" pitchFamily="49" charset="-122"/>
                <a:cs typeface="黑体" panose="02010609060101010101" pitchFamily="49" charset="-122"/>
              </a:rPr>
              <a:t>（</a:t>
            </a:r>
            <a:r>
              <a:rPr lang="en-US" altLang="zh-CN" sz="2800" b="1" dirty="0">
                <a:latin typeface="黑体" panose="02010609060101010101" pitchFamily="49" charset="-122"/>
                <a:ea typeface="黑体" panose="02010609060101010101" pitchFamily="49" charset="-122"/>
                <a:cs typeface="黑体" panose="02010609060101010101" pitchFamily="49" charset="-122"/>
              </a:rPr>
              <a:t>2</a:t>
            </a:r>
            <a:r>
              <a:rPr lang="zh-CN" altLang="en-US" sz="2800" b="1" dirty="0">
                <a:latin typeface="黑体" panose="02010609060101010101" pitchFamily="49" charset="-122"/>
                <a:ea typeface="黑体" panose="02010609060101010101" pitchFamily="49" charset="-122"/>
                <a:cs typeface="黑体" panose="02010609060101010101" pitchFamily="49" charset="-122"/>
              </a:rPr>
              <a:t>）反射是所有生物的基本特征。</a:t>
            </a:r>
          </a:p>
        </p:txBody>
      </p:sp>
      <p:sp>
        <p:nvSpPr>
          <p:cNvPr id="8196" name="Rectangle 4"/>
          <p:cNvSpPr/>
          <p:nvPr/>
        </p:nvSpPr>
        <p:spPr>
          <a:xfrm>
            <a:off x="611188" y="2420938"/>
            <a:ext cx="7921625"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黑体" panose="02010609060101010101" pitchFamily="49" charset="-122"/>
                <a:ea typeface="黑体" panose="02010609060101010101" pitchFamily="49" charset="-122"/>
                <a:cs typeface="黑体" panose="02010609060101010101" pitchFamily="49" charset="-122"/>
              </a:rPr>
              <a:t>（</a:t>
            </a:r>
            <a:r>
              <a:rPr lang="en-US" altLang="zh-CN" sz="2800" b="1" dirty="0">
                <a:latin typeface="黑体" panose="02010609060101010101" pitchFamily="49" charset="-122"/>
                <a:ea typeface="黑体" panose="02010609060101010101" pitchFamily="49" charset="-122"/>
                <a:cs typeface="黑体" panose="02010609060101010101" pitchFamily="49" charset="-122"/>
              </a:rPr>
              <a:t>3</a:t>
            </a:r>
            <a:r>
              <a:rPr lang="zh-CN" altLang="en-US" sz="2800" b="1" dirty="0">
                <a:latin typeface="黑体" panose="02010609060101010101" pitchFamily="49" charset="-122"/>
                <a:ea typeface="黑体" panose="02010609060101010101" pitchFamily="49" charset="-122"/>
                <a:cs typeface="黑体" panose="02010609060101010101" pitchFamily="49" charset="-122"/>
              </a:rPr>
              <a:t>）没有感觉产生，一定是传入神经受损伤；</a:t>
            </a:r>
          </a:p>
          <a:p>
            <a:pPr marL="0" lvl="0" indent="0" eaLnBrk="1" hangingPunct="1">
              <a:spcBef>
                <a:spcPct val="0"/>
              </a:spcBef>
              <a:buClrTx/>
              <a:buSzTx/>
              <a:buFontTx/>
              <a:buNone/>
            </a:pPr>
            <a:r>
              <a:rPr lang="zh-CN" altLang="en-US" sz="2800" b="1" dirty="0">
                <a:latin typeface="黑体" panose="02010609060101010101" pitchFamily="49" charset="-122"/>
                <a:ea typeface="黑体" panose="02010609060101010101" pitchFamily="49" charset="-122"/>
                <a:cs typeface="黑体" panose="02010609060101010101" pitchFamily="49" charset="-122"/>
              </a:rPr>
              <a:t>没有运动产生，一定是传出神经受损伤。</a:t>
            </a:r>
          </a:p>
        </p:txBody>
      </p:sp>
      <p:sp>
        <p:nvSpPr>
          <p:cNvPr id="8197" name="Rectangle 5"/>
          <p:cNvSpPr/>
          <p:nvPr/>
        </p:nvSpPr>
        <p:spPr>
          <a:xfrm>
            <a:off x="611188" y="3429000"/>
            <a:ext cx="7632700" cy="946150"/>
          </a:xfrm>
          <a:prstGeom prst="rect">
            <a:avLst/>
          </a:prstGeom>
          <a:noFill/>
          <a:ln w="9525">
            <a:noFill/>
          </a:ln>
        </p:spPr>
        <p:txBody>
          <a:bodyPr>
            <a:spAutoFit/>
          </a:bodyPr>
          <a:lstStyle>
            <a:lvl1pPr marL="342900" indent="-342900" algn="l" rtl="0" eaLnBrk="0" fontAlgn="base" hangingPunct="0">
              <a:spcBef>
                <a:spcPct val="20000"/>
              </a:spcBef>
              <a:spcAft>
                <a:spcPct val="0"/>
              </a:spcAft>
              <a:buClr>
                <a:schemeClr val="bg2"/>
              </a:buClr>
              <a:buSzPct val="75000"/>
              <a:buFont typeface="Wingdings" panose="05000000000000000000" pitchFamily="2" charset="2"/>
              <a:buChar char="n"/>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80000"/>
              <a:buFont typeface="Wingdings" panose="05000000000000000000" pitchFamily="2" charset="2"/>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lr>
                <a:schemeClr val="bg2"/>
              </a:buClr>
              <a:buSzPct val="65000"/>
              <a:buFont typeface="Wingdings" panose="05000000000000000000" pitchFamily="2" charset="2"/>
              <a:buChar char="n"/>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lr>
                <a:schemeClr val="accent2"/>
              </a:buClr>
              <a:buSzPct val="70000"/>
              <a:buFont typeface="Wingdings" panose="05000000000000000000" pitchFamily="2" charset="2"/>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lr>
                <a:schemeClr val="bg2"/>
              </a:buClr>
              <a:buFont typeface="Wingdings" panose="05000000000000000000" pitchFamily="2" charset="2"/>
              <a:buChar char="§"/>
              <a:defRPr sz="2000" kern="1200">
                <a:solidFill>
                  <a:schemeClr val="tx1"/>
                </a:solidFill>
                <a:latin typeface="+mn-lt"/>
                <a:ea typeface="+mn-ea"/>
                <a:cs typeface="+mn-cs"/>
              </a:defRPr>
            </a:lvl5pPr>
          </a:lstStyle>
          <a:p>
            <a:pPr marL="0" lvl="0" indent="0" eaLnBrk="1" hangingPunct="1">
              <a:spcBef>
                <a:spcPct val="0"/>
              </a:spcBef>
              <a:buClrTx/>
              <a:buSzTx/>
              <a:buFontTx/>
              <a:buNone/>
            </a:pPr>
            <a:r>
              <a:rPr lang="zh-CN" altLang="en-US" sz="2800" b="1" dirty="0">
                <a:latin typeface="黑体" panose="02010609060101010101" pitchFamily="49" charset="-122"/>
                <a:ea typeface="黑体" panose="02010609060101010101" pitchFamily="49" charset="-122"/>
                <a:cs typeface="黑体" panose="02010609060101010101" pitchFamily="49" charset="-122"/>
              </a:rPr>
              <a:t>（</a:t>
            </a:r>
            <a:r>
              <a:rPr lang="en-US" altLang="zh-CN" sz="2800" b="1" dirty="0">
                <a:latin typeface="黑体" panose="02010609060101010101" pitchFamily="49" charset="-122"/>
                <a:ea typeface="黑体" panose="02010609060101010101" pitchFamily="49" charset="-122"/>
                <a:cs typeface="黑体" panose="02010609060101010101" pitchFamily="49" charset="-122"/>
              </a:rPr>
              <a:t>4</a:t>
            </a:r>
            <a:r>
              <a:rPr lang="zh-CN" altLang="en-US" sz="2800" b="1" dirty="0">
                <a:latin typeface="黑体" panose="02010609060101010101" pitchFamily="49" charset="-122"/>
                <a:ea typeface="黑体" panose="02010609060101010101" pitchFamily="49" charset="-122"/>
                <a:cs typeface="黑体" panose="02010609060101010101" pitchFamily="49" charset="-122"/>
              </a:rPr>
              <a:t>）感受器是感觉神经末梢，效应器是指运动</a:t>
            </a:r>
          </a:p>
          <a:p>
            <a:pPr marL="0" lvl="0" indent="0" eaLnBrk="1" hangingPunct="1">
              <a:spcBef>
                <a:spcPct val="0"/>
              </a:spcBef>
              <a:buClrTx/>
              <a:buSzTx/>
              <a:buFontTx/>
              <a:buNone/>
            </a:pPr>
            <a:r>
              <a:rPr lang="zh-CN" altLang="en-US" sz="2800" b="1" dirty="0">
                <a:latin typeface="黑体" panose="02010609060101010101" pitchFamily="49" charset="-122"/>
                <a:ea typeface="黑体" panose="02010609060101010101" pitchFamily="49" charset="-122"/>
                <a:cs typeface="黑体" panose="02010609060101010101" pitchFamily="49" charset="-122"/>
              </a:rPr>
              <a:t>   神经末梢。</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140"/>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0187140"/>
</p:tagLst>
</file>

<file path=ppt/tags/tag3.xml><?xml version="1.0" encoding="utf-8"?>
<p:tagLst xmlns:a="http://schemas.openxmlformats.org/drawingml/2006/main" xmlns:r="http://schemas.openxmlformats.org/officeDocument/2006/relationships" xmlns:p="http://schemas.openxmlformats.org/presentationml/2006/main">
  <p:tag name="KSO_WM_TEMPLATE_THUMBS_INDEX" val="1、2、3、4、5、8、13、17、21、23、24、25"/>
  <p:tag name="KSO_WM_TAG_VERSION" val="1.0"/>
  <p:tag name="KSO_WM_BEAUTIFY_FLAG" val="#wm#"/>
  <p:tag name="KSO_WM_TEMPLATE_CATEGORY" val="custom"/>
  <p:tag name="KSO_WM_TEMPLATE_INDEX" val="20187140"/>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7b545302-fa16-4e64-9c72-063e3a9374a4}"/>
</p:tagLst>
</file>

<file path=ppt/tags/tag5.xml><?xml version="1.0" encoding="utf-8"?>
<p:tagLst xmlns:a="http://schemas.openxmlformats.org/drawingml/2006/main" xmlns:r="http://schemas.openxmlformats.org/officeDocument/2006/relationships" xmlns:p="http://schemas.openxmlformats.org/presentationml/2006/main">
  <p:tag name="KSO_WM_SLIDE_ID" val="custom20187140_2"/>
  <p:tag name="KSO_WM_TEMPLATE_SUBCATEGORY" val="0"/>
  <p:tag name="KSO_WM_SLIDE_TYPE" val="contents"/>
  <p:tag name="KSO_WM_SLIDE_SUBTYPE" val="pureTxt"/>
  <p:tag name="KSO_WM_SLIDE_ITEM_CNT" val="1"/>
  <p:tag name="KSO_WM_SLIDE_INDEX" val="2"/>
  <p:tag name="KSO_WM_UNIT_SHOW_EDIT_AREA_INDICATION" val="1"/>
  <p:tag name="KSO_WM_SLIDE_SIZE" val="838*418"/>
  <p:tag name="KSO_WM_SLIDE_POSITION" val="61*48"/>
  <p:tag name="KSO_WM_TAG_VERSION" val="1.0"/>
  <p:tag name="KSO_WM_BEAUTIFY_FLAG" val="#wm#"/>
  <p:tag name="KSO_WM_TEMPLATE_CATEGORY" val="custom"/>
  <p:tag name="KSO_WM_TEMPLATE_INDEX" val="20187140"/>
  <p:tag name="KSO_WM_SLIDE_LAYOUT" val="a_f"/>
  <p:tag name="KSO_WM_SLIDE_LAYOUT_CNT" val="1_1"/>
</p:tagLst>
</file>

<file path=ppt/tags/tag6.xml><?xml version="1.0" encoding="utf-8"?>
<p:tagLst xmlns:a="http://schemas.openxmlformats.org/drawingml/2006/main" xmlns:r="http://schemas.openxmlformats.org/officeDocument/2006/relationships" xmlns:p="http://schemas.openxmlformats.org/presentationml/2006/main">
  <p:tag name="KSO_WM_UNIT_TABLE_BEAUTIFY" val="smartTable{0d01e24c-b9ab-461d-a55f-a0acc00ef47e}"/>
  <p:tag name="TABLE_ENDDRAG_ORIGIN_RECT" val="678*331"/>
  <p:tag name="TABLE_ENDDRAG_RECT" val="20*70*678*331"/>
</p:tagLst>
</file>

<file path=ppt/tags/tag7.xml><?xml version="1.0" encoding="utf-8"?>
<p:tagLst xmlns:a="http://schemas.openxmlformats.org/drawingml/2006/main" xmlns:r="http://schemas.openxmlformats.org/officeDocument/2006/relationships" xmlns:p="http://schemas.openxmlformats.org/presentationml/2006/main">
  <p:tag name="KSO_WM_UNIT_TABLE_BEAUTIFY" val="smartTable{2cb66e03-a440-4b7a-b811-5075fc2c0088}"/>
</p:tagLst>
</file>

<file path=ppt/theme/theme1.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主题5">
  <a:themeElements>
    <a:clrScheme name="房利美">
      <a:dk1>
        <a:srgbClr val="000000"/>
      </a:dk1>
      <a:lt1>
        <a:srgbClr val="FFFFFF"/>
      </a:lt1>
      <a:dk2>
        <a:srgbClr val="768394"/>
      </a:dk2>
      <a:lt2>
        <a:srgbClr val="F0F0F0"/>
      </a:lt2>
      <a:accent1>
        <a:srgbClr val="92EAC1"/>
      </a:accent1>
      <a:accent2>
        <a:srgbClr val="B9A7F1"/>
      </a:accent2>
      <a:accent3>
        <a:srgbClr val="FF93AF"/>
      </a:accent3>
      <a:accent4>
        <a:srgbClr val="76CCFF"/>
      </a:accent4>
      <a:accent5>
        <a:srgbClr val="CCCCCC"/>
      </a:accent5>
      <a:accent6>
        <a:srgbClr val="2B2B2B"/>
      </a:accent6>
      <a:hlink>
        <a:srgbClr val="4276AA"/>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3.15备课</Template>
  <TotalTime>11</TotalTime>
  <Words>2601</Words>
  <Application>Microsoft Office PowerPoint</Application>
  <PresentationFormat>全屏显示(4:3)</PresentationFormat>
  <Paragraphs>360</Paragraphs>
  <Slides>39</Slides>
  <Notes>4</Notes>
  <HiddenSlides>0</HiddenSlides>
  <MMClips>0</MMClips>
  <ScaleCrop>false</ScaleCrop>
  <HeadingPairs>
    <vt:vector size="8" baseType="variant">
      <vt:variant>
        <vt:lpstr>已用的字体</vt:lpstr>
      </vt:variant>
      <vt:variant>
        <vt:i4>13</vt:i4>
      </vt:variant>
      <vt:variant>
        <vt:lpstr>主题</vt:lpstr>
      </vt:variant>
      <vt:variant>
        <vt:i4>6</vt:i4>
      </vt:variant>
      <vt:variant>
        <vt:lpstr>嵌入 OLE 服务器</vt:lpstr>
      </vt:variant>
      <vt:variant>
        <vt:i4>2</vt:i4>
      </vt:variant>
      <vt:variant>
        <vt:lpstr>幻灯片标题</vt:lpstr>
      </vt:variant>
      <vt:variant>
        <vt:i4>39</vt:i4>
      </vt:variant>
    </vt:vector>
  </HeadingPairs>
  <TitlesOfParts>
    <vt:vector size="60" baseType="lpstr">
      <vt:lpstr>EU-B1</vt:lpstr>
      <vt:lpstr>HY견고딕</vt:lpstr>
      <vt:lpstr>仿宋_GB2312</vt:lpstr>
      <vt:lpstr>黑体</vt:lpstr>
      <vt:lpstr>华文新魏</vt:lpstr>
      <vt:lpstr>楷体_GB2312</vt:lpstr>
      <vt:lpstr>宋体</vt:lpstr>
      <vt:lpstr>Arial</vt:lpstr>
      <vt:lpstr>Calibri</vt:lpstr>
      <vt:lpstr>Calibri Light</vt:lpstr>
      <vt:lpstr>Garamond</vt:lpstr>
      <vt:lpstr>Times New Roman</vt:lpstr>
      <vt:lpstr>Wingdings</vt:lpstr>
      <vt:lpstr>1_自定义设计方案</vt:lpstr>
      <vt:lpstr>2_自定义设计方案</vt:lpstr>
      <vt:lpstr>3_自定义设计方案</vt:lpstr>
      <vt:lpstr>4_自定义设计方案</vt:lpstr>
      <vt:lpstr>5_自定义设计方案</vt:lpstr>
      <vt:lpstr>主题5</vt:lpstr>
      <vt:lpstr>Microsoft Word 97 - 2003 Document</vt:lpstr>
      <vt:lpstr>文档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1．(上海卷，7)如图①～④ 表示麻醉剂阻断神经冲动传导的可能 位置。如果病人有感觉，但手不能动，  那么阻断的位置是(　　)     A．①   B．②     C．③   D．④</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8．(江苏卷，13)如图是反射弧的模式图(a、b、c、d、e表示反射弧的组成部分，Ⅰ、Ⅱ表示突触的组成部分)，有关说法正确的是 A．正常机体内兴奋在反射弧中的传导是单向的 B．切断d、刺激b，不会引起效应器收缩 C．兴奋在结构c和结构b的传导速度相同 D．Ⅱ处发生的信号变化是电信号→化学信号→电信号</vt:lpstr>
      <vt:lpstr>9．下图为突触结构模式图，对其说法不正确的是(　　)     A．在a中发生电信号→化学信号的转变，信息传递需要能量 B．①中内容物释放至②中主要借助于突触前膜的选择透过性 C．②处的液体为组织液，含有能被③特异性识别的物质 D．①中内容物使b兴奋时，兴奋处外表面分布着负电荷</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正确云</Manager>
  <Company>正确云</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正确云</dc:title>
  <dc:subject>正确云</dc:subject>
  <dc:creator>正确云; 语文</dc:creator>
  <cp:keywords>正确云：www.zqy.com</cp:keywords>
  <dc:description>正确云：www.zqy.com</dc:description>
  <cp:lastModifiedBy>绍海 彭</cp:lastModifiedBy>
  <cp:revision>233</cp:revision>
  <dcterms:created xsi:type="dcterms:W3CDTF">2018-03-22T00:21:00Z</dcterms:created>
  <dcterms:modified xsi:type="dcterms:W3CDTF">2023-09-25T15:03:22Z</dcterms:modified>
  <cp:category>正确云</cp:category>
  <cp:contentStatus>正确云</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